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29.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30.xml" ContentType="application/vnd.openxmlformats-officedocument.presentationml.slideLayout+xml"/>
  <Override PartName="/ppt/theme/theme5.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31.xml" ContentType="application/vnd.openxmlformats-officedocument.presentationml.slideLayout+xml"/>
  <Override PartName="/ppt/theme/theme6.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slideLayouts/slideLayout32.xml" ContentType="application/vnd.openxmlformats-officedocument.presentationml.slideLayout+xml"/>
  <Override PartName="/ppt/theme/theme7.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slideLayouts/slideLayout33.xml" ContentType="application/vnd.openxmlformats-officedocument.presentationml.slideLayout+xml"/>
  <Override PartName="/ppt/theme/theme8.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slideLayouts/slideLayout34.xml" ContentType="application/vnd.openxmlformats-officedocument.presentationml.slideLayout+xml"/>
  <Override PartName="/ppt/theme/theme9.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45.xml" ContentType="application/vnd.openxmlformats-officedocument.presentationml.tags+xml"/>
  <Override PartName="/ppt/notesSlides/notesSlide1.xml" ContentType="application/vnd.openxmlformats-officedocument.presentationml.notesSlide+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notesSlides/notesSlide18.xml" ContentType="application/vnd.openxmlformats-officedocument.presentationml.notesSlide+xml"/>
  <Override PartName="/ppt/tags/tag6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4"/>
    <p:sldMasterId id="2147483672" r:id="rId5"/>
    <p:sldMasterId id="2147483709" r:id="rId6"/>
    <p:sldMasterId id="2147483688" r:id="rId7"/>
    <p:sldMasterId id="2147483699" r:id="rId8"/>
    <p:sldMasterId id="2147483701" r:id="rId9"/>
    <p:sldMasterId id="2147483703" r:id="rId10"/>
    <p:sldMasterId id="2147483705" r:id="rId11"/>
    <p:sldMasterId id="2147483670" r:id="rId12"/>
  </p:sldMasterIdLst>
  <p:notesMasterIdLst>
    <p:notesMasterId r:id="rId32"/>
  </p:notesMasterIdLst>
  <p:handoutMasterIdLst>
    <p:handoutMasterId r:id="rId33"/>
  </p:handoutMasterIdLst>
  <p:sldIdLst>
    <p:sldId id="256" r:id="rId13"/>
    <p:sldId id="257" r:id="rId14"/>
    <p:sldId id="310" r:id="rId15"/>
    <p:sldId id="297" r:id="rId16"/>
    <p:sldId id="262" r:id="rId17"/>
    <p:sldId id="263" r:id="rId18"/>
    <p:sldId id="264" r:id="rId19"/>
    <p:sldId id="298" r:id="rId20"/>
    <p:sldId id="269" r:id="rId21"/>
    <p:sldId id="266" r:id="rId22"/>
    <p:sldId id="308" r:id="rId23"/>
    <p:sldId id="299" r:id="rId24"/>
    <p:sldId id="309" r:id="rId25"/>
    <p:sldId id="295" r:id="rId26"/>
    <p:sldId id="273" r:id="rId27"/>
    <p:sldId id="274" r:id="rId28"/>
    <p:sldId id="302" r:id="rId29"/>
    <p:sldId id="293" r:id="rId30"/>
    <p:sldId id="304" r:id="rId31"/>
  </p:sldIdLst>
  <p:sldSz cx="9144000" cy="6858000" type="screen4x3"/>
  <p:notesSz cx="7010400" cy="9236075"/>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AB6223D-8C1E-4877-BD7F-B249AB6E4DEF}">
          <p14:sldIdLst>
            <p14:sldId id="256"/>
            <p14:sldId id="257"/>
            <p14:sldId id="310"/>
          </p14:sldIdLst>
        </p14:section>
        <p14:section name="Operational Requirements" id="{E30BA446-3111-47AC-9570-C83AD6D615EF}">
          <p14:sldIdLst>
            <p14:sldId id="297"/>
            <p14:sldId id="262"/>
            <p14:sldId id="263"/>
            <p14:sldId id="264"/>
          </p14:sldIdLst>
        </p14:section>
        <p14:section name="Laws and Regulations" id="{5F45A4BA-24A0-4CCD-9603-08602576D455}">
          <p14:sldIdLst>
            <p14:sldId id="298"/>
            <p14:sldId id="269"/>
            <p14:sldId id="266"/>
            <p14:sldId id="308"/>
            <p14:sldId id="299"/>
            <p14:sldId id="309"/>
          </p14:sldIdLst>
        </p14:section>
        <p14:section name="Incidents and Infractions" id="{CDE1999A-E403-4077-BE97-7F2043483CF7}">
          <p14:sldIdLst>
            <p14:sldId id="295"/>
            <p14:sldId id="273"/>
            <p14:sldId id="274"/>
            <p14:sldId id="302"/>
          </p14:sldIdLst>
        </p14:section>
        <p14:section name="Wrap Up" id="{0EF82432-1C79-4C02-AF8C-3609079B823A}">
          <p14:sldIdLst>
            <p14:sldId id="293"/>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F9"/>
    <a:srgbClr val="81CAA5"/>
    <a:srgbClr val="5EB3B2"/>
    <a:srgbClr val="F7FAFA"/>
    <a:srgbClr val="00B9B3"/>
    <a:srgbClr val="01ADD5"/>
    <a:srgbClr val="01C3F1"/>
    <a:srgbClr val="0191B3"/>
    <a:srgbClr val="5BC0CA"/>
    <a:srgbClr val="3B9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81" autoAdjust="0"/>
    <p:restoredTop sz="20441" autoAdjust="0"/>
  </p:normalViewPr>
  <p:slideViewPr>
    <p:cSldViewPr snapToGrid="0">
      <p:cViewPr varScale="1">
        <p:scale>
          <a:sx n="12" d="100"/>
          <a:sy n="12" d="100"/>
        </p:scale>
        <p:origin x="2551" y="27"/>
      </p:cViewPr>
      <p:guideLst/>
    </p:cSldViewPr>
  </p:slideViewPr>
  <p:outlineViewPr>
    <p:cViewPr>
      <p:scale>
        <a:sx n="33" d="100"/>
        <a:sy n="33" d="100"/>
      </p:scale>
      <p:origin x="0" y="-41904"/>
    </p:cViewPr>
  </p:outlineViewPr>
  <p:notesTextViewPr>
    <p:cViewPr>
      <p:scale>
        <a:sx n="100" d="100"/>
        <a:sy n="100" d="100"/>
      </p:scale>
      <p:origin x="0" y="0"/>
    </p:cViewPr>
  </p:notesTextViewPr>
  <p:sorterViewPr>
    <p:cViewPr>
      <p:scale>
        <a:sx n="136" d="100"/>
        <a:sy n="136" d="100"/>
      </p:scale>
      <p:origin x="0" y="0"/>
    </p:cViewPr>
  </p:sorterViewPr>
  <p:notesViewPr>
    <p:cSldViewPr snapToGrid="0">
      <p:cViewPr varScale="1">
        <p:scale>
          <a:sx n="82" d="100"/>
          <a:sy n="82"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latin typeface="Calibri Light" panose="020F0302020204030204" pitchFamily="34" charset="0"/>
            </a:endParaRPr>
          </a:p>
        </p:txBody>
      </p:sp>
      <p:sp>
        <p:nvSpPr>
          <p:cNvPr id="3" name="Date Placeholder 2">
            <a:extLst>
              <a:ext uri="{FF2B5EF4-FFF2-40B4-BE49-F238E27FC236}">
                <a16:creationId xmlns:a16="http://schemas.microsoft.com/office/drawing/2014/main" xmlns=""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latin typeface="Calibri Light" panose="020F0302020204030204" pitchFamily="34" charset="0"/>
              </a:rPr>
              <a:t>1/27/2021</a:t>
            </a:fld>
            <a:endParaRPr lang="en-US" dirty="0">
              <a:latin typeface="Calibri Light" panose="020F0302020204030204" pitchFamily="34" charset="0"/>
            </a:endParaRPr>
          </a:p>
        </p:txBody>
      </p:sp>
      <p:sp>
        <p:nvSpPr>
          <p:cNvPr id="4" name="Footer Placeholder 3">
            <a:extLst>
              <a:ext uri="{FF2B5EF4-FFF2-40B4-BE49-F238E27FC236}">
                <a16:creationId xmlns:a16="http://schemas.microsoft.com/office/drawing/2014/main" xmlns=""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xmlns=""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latin typeface="Calibri Light" panose="020F0302020204030204" pitchFamily="34" charset="0"/>
              </a:rPr>
              <a:t>‹#›</a:t>
            </a:fld>
            <a:endParaRPr lang="en-US" dirty="0">
              <a:latin typeface="Calibri Light" panose="020F0302020204030204" pitchFamily="34" charset="0"/>
            </a:endParaRPr>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atin typeface="Calibri Light" panose="020F0302020204030204" pitchFamily="34" charset="0"/>
              </a:defRPr>
            </a:lvl1pPr>
          </a:lstStyle>
          <a:p>
            <a:fld id="{C95A6671-F96F-4532-B4EE-20AEA24545AD}" type="datetimeFigureOut">
              <a:rPr lang="en-CA" smtClean="0"/>
              <a:pPr/>
              <a:t>2021-01-27</a:t>
            </a:fld>
            <a:endParaRPr lang="en-CA"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D2AAB52B-0897-46EF-ACB7-C2A1E9716B33}" type="slidenum">
              <a:rPr lang="en-CA" smtClean="0"/>
              <a:pPr/>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ruckinghr.com/wp-content/uploads/2019/10/National-Occupational-Standard-Toolkit.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ruckinghr.com/wp-content/uploads/2019/09/National-Occupational-Standard-for-Commercial-Vehicle-Operators.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cmta.ca/en/national-safety-code/national-safety-code-ns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ea typeface="+mn-ea"/>
                <a:cs typeface="+mn-cs"/>
              </a:rPr>
              <a:t>Time: </a:t>
            </a:r>
            <a:r>
              <a:rPr kumimoji="0" lang="en-US" sz="1200" b="0" i="0" u="none" strike="noStrike" kern="1200" cap="none" spc="0" normalizeH="0" baseline="0" noProof="0" dirty="0" smtClean="0">
                <a:ln>
                  <a:noFill/>
                </a:ln>
                <a:solidFill>
                  <a:prstClr val="black"/>
                </a:solidFill>
                <a:effectLst/>
                <a:uLnTx/>
                <a:uFillTx/>
                <a:ea typeface="+mn-ea"/>
                <a:cs typeface="+mn-cs"/>
              </a:rPr>
              <a:t>5 mins</a:t>
            </a:r>
            <a:endParaRPr kumimoji="0" lang="en-US" sz="1200" b="1" i="0" u="none" strike="noStrike" kern="1200" cap="none" spc="0" normalizeH="0" baseline="0" noProof="0" dirty="0" smtClean="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ea typeface="+mn-ea"/>
                <a:cs typeface="+mn-cs"/>
              </a:rPr>
              <a:t>DO: </a:t>
            </a:r>
            <a:r>
              <a:rPr kumimoji="0" lang="en-US" sz="1200" b="0" i="0" u="none" strike="noStrike" kern="1200" cap="none" spc="0" normalizeH="0" baseline="0" noProof="0" dirty="0" smtClean="0">
                <a:ln>
                  <a:noFill/>
                </a:ln>
                <a:solidFill>
                  <a:prstClr val="black"/>
                </a:solidFill>
                <a:effectLst/>
                <a:uLnTx/>
                <a:uFillTx/>
                <a:ea typeface="+mn-ea"/>
                <a:cs typeface="+mn-cs"/>
              </a:rPr>
              <a:t>Welcome the participants to the class. Allow up to 5 minutes for latecomers to arrive. Provide information on logistics/housekeeping and any classroom rules. Introduce yourself.</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a:p>
        </p:txBody>
      </p:sp>
    </p:spTree>
    <p:extLst>
      <p:ext uri="{BB962C8B-B14F-4D97-AF65-F5344CB8AC3E}">
        <p14:creationId xmlns:p14="http://schemas.microsoft.com/office/powerpoint/2010/main" val="273232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SAY:</a:t>
            </a:r>
            <a:r>
              <a:rPr lang="en-CA" sz="1200" u="none" strike="noStrike" kern="1200" dirty="0" smtClean="0">
                <a:solidFill>
                  <a:schemeClr val="tx1"/>
                </a:solidFill>
                <a:effectLst/>
                <a:latin typeface="Calibri Light" panose="020F0302020204030204" pitchFamily="34" charset="0"/>
                <a:ea typeface="+mn-ea"/>
                <a:cs typeface="+mn-cs"/>
              </a:rPr>
              <a:t> </a:t>
            </a:r>
          </a:p>
          <a:p>
            <a:pPr lvl="0"/>
            <a:r>
              <a:rPr lang="en-US" sz="1200" u="none" strike="noStrike" kern="1200" dirty="0" smtClean="0">
                <a:solidFill>
                  <a:schemeClr val="tx1"/>
                </a:solidFill>
                <a:effectLst/>
                <a:latin typeface="Calibri Light" panose="020F0302020204030204" pitchFamily="34" charset="0"/>
                <a:ea typeface="+mn-ea"/>
                <a:cs typeface="+mn-cs"/>
              </a:rPr>
              <a:t>There are various federal laws and regulations, including:</a:t>
            </a:r>
            <a:endParaRPr lang="en-CA" sz="1200" u="none" strike="noStrike" kern="1200" dirty="0" smtClean="0">
              <a:solidFill>
                <a:schemeClr val="tx1"/>
              </a:solidFill>
              <a:effectLst/>
              <a:latin typeface="Calibri Light" panose="020F0302020204030204" pitchFamily="34" charset="0"/>
              <a:ea typeface="+mn-ea"/>
              <a:cs typeface="+mn-cs"/>
            </a:endParaRPr>
          </a:p>
          <a:p>
            <a:pPr lvl="0"/>
            <a:endParaRPr lang="en-CA" sz="1200" b="1"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The Motor Vehicle</a:t>
            </a:r>
            <a:r>
              <a:rPr lang="en-CA" sz="1200" b="1" u="none" strike="noStrike" kern="1200" baseline="0" dirty="0" smtClean="0">
                <a:solidFill>
                  <a:schemeClr val="tx1"/>
                </a:solidFill>
                <a:effectLst/>
                <a:latin typeface="Calibri Light" panose="020F0302020204030204" pitchFamily="34" charset="0"/>
                <a:ea typeface="+mn-ea"/>
                <a:cs typeface="+mn-cs"/>
              </a:rPr>
              <a:t> Transport Act </a:t>
            </a:r>
            <a:r>
              <a:rPr lang="en-CA" sz="1200" u="none" strike="noStrike" kern="1200" dirty="0" smtClean="0">
                <a:solidFill>
                  <a:schemeClr val="tx1"/>
                </a:solidFill>
                <a:effectLst/>
                <a:latin typeface="Calibri Light" panose="020F0302020204030204" pitchFamily="34" charset="0"/>
                <a:ea typeface="+mn-ea"/>
                <a:cs typeface="+mn-cs"/>
              </a:rPr>
              <a:t>ensures that the regulations are focused on safety, and operating standards are applied consistently across Canada.</a:t>
            </a:r>
          </a:p>
          <a:p>
            <a:pPr marL="171450" lvl="0" indent="-171450">
              <a:buFont typeface="Arial" panose="020B0604020202020204" pitchFamily="34" charset="0"/>
              <a:buChar char="•"/>
            </a:pP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The Commercial Vehicle Drivers Hours of Service Regulation</a:t>
            </a:r>
            <a:r>
              <a:rPr lang="en-CA" sz="1200" u="none" strike="noStrike" kern="1200" dirty="0" smtClean="0">
                <a:solidFill>
                  <a:schemeClr val="tx1"/>
                </a:solidFill>
                <a:effectLst/>
                <a:latin typeface="Calibri Light" panose="020F0302020204030204" pitchFamily="34" charset="0"/>
                <a:ea typeface="+mn-ea"/>
                <a:cs typeface="+mn-cs"/>
              </a:rPr>
              <a:t> regulates the number of hours you are permitted to drive,</a:t>
            </a:r>
            <a:r>
              <a:rPr lang="en-CA" sz="1200" u="none" strike="noStrike" kern="1200" baseline="0" dirty="0" smtClean="0">
                <a:solidFill>
                  <a:schemeClr val="tx1"/>
                </a:solidFill>
                <a:effectLst/>
                <a:latin typeface="Calibri Light" panose="020F0302020204030204" pitchFamily="34" charset="0"/>
                <a:ea typeface="+mn-ea"/>
                <a:cs typeface="+mn-cs"/>
              </a:rPr>
              <a:t> keeping you and those in your workplace safe on the road.</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CA"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The Transportation of Dangerous Goods Control Act and the Transportation of Dangerous Goods Regulations</a:t>
            </a:r>
            <a:r>
              <a:rPr lang="en-CA" sz="1200" u="none" strike="noStrike" kern="1200" dirty="0" smtClean="0">
                <a:solidFill>
                  <a:schemeClr val="tx1"/>
                </a:solidFill>
                <a:effectLst/>
                <a:latin typeface="Calibri Light" panose="020F0302020204030204" pitchFamily="34" charset="0"/>
                <a:ea typeface="+mn-ea"/>
                <a:cs typeface="+mn-cs"/>
              </a:rPr>
              <a:t> define dangerous goods and governs their transport in Canada.</a:t>
            </a:r>
            <a:r>
              <a:rPr lang="en-CA" sz="1200" u="none" strike="noStrike" kern="1200" baseline="0" dirty="0" smtClean="0">
                <a:solidFill>
                  <a:schemeClr val="tx1"/>
                </a:solidFill>
                <a:effectLst/>
                <a:latin typeface="Calibri Light" panose="020F0302020204030204" pitchFamily="34" charset="0"/>
                <a:ea typeface="+mn-ea"/>
                <a:cs typeface="+mn-cs"/>
              </a:rPr>
              <a:t> This is important so that you know how you are protected.</a:t>
            </a:r>
          </a:p>
          <a:p>
            <a:pPr marL="171450" lvl="0" indent="-171450">
              <a:buFont typeface="Arial" panose="020B0604020202020204" pitchFamily="34" charset="0"/>
              <a:buChar char="•"/>
            </a:pPr>
            <a:endParaRPr lang="en-CA" sz="1200" u="none" strike="noStrike" kern="1200" baseline="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1" u="none" strike="noStrike" kern="1200" baseline="0" dirty="0" smtClean="0">
                <a:solidFill>
                  <a:schemeClr val="tx1"/>
                </a:solidFill>
                <a:effectLst/>
                <a:latin typeface="Calibri Light" panose="020F0302020204030204" pitchFamily="34" charset="0"/>
                <a:ea typeface="+mn-ea"/>
                <a:cs typeface="+mn-cs"/>
              </a:rPr>
              <a:t>This last regulation applies to carriers but </a:t>
            </a:r>
            <a:r>
              <a:rPr lang="en-CA" sz="1200" b="1" u="sng" strike="noStrike" kern="1200" baseline="0" dirty="0" smtClean="0">
                <a:solidFill>
                  <a:schemeClr val="tx1"/>
                </a:solidFill>
                <a:effectLst/>
                <a:latin typeface="Calibri Light" panose="020F0302020204030204" pitchFamily="34" charset="0"/>
                <a:ea typeface="+mn-ea"/>
                <a:cs typeface="+mn-cs"/>
              </a:rPr>
              <a:t>you</a:t>
            </a:r>
            <a:r>
              <a:rPr lang="en-CA" sz="1200" b="1" u="none" strike="noStrike" kern="1200" baseline="0" dirty="0" smtClean="0">
                <a:solidFill>
                  <a:schemeClr val="tx1"/>
                </a:solidFill>
                <a:effectLst/>
                <a:latin typeface="Calibri Light" panose="020F0302020204030204" pitchFamily="34" charset="0"/>
                <a:ea typeface="+mn-ea"/>
                <a:cs typeface="+mn-cs"/>
              </a:rPr>
              <a:t> should be aware of it:</a:t>
            </a:r>
          </a:p>
          <a:p>
            <a:pPr marL="171450" lvl="0" indent="-171450">
              <a:buFont typeface="Arial" panose="020B0604020202020204" pitchFamily="34" charset="0"/>
              <a:buChar char="•"/>
            </a:pPr>
            <a:endParaRPr lang="en-CA" sz="1200" b="1" u="none" strike="noStrike" kern="1200" baseline="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1" u="none" strike="noStrike" kern="1200" baseline="0" dirty="0" smtClean="0">
                <a:solidFill>
                  <a:schemeClr val="tx1"/>
                </a:solidFill>
                <a:effectLst/>
                <a:latin typeface="Calibri Light" panose="020F0302020204030204" pitchFamily="34" charset="0"/>
                <a:ea typeface="+mn-ea"/>
                <a:cs typeface="+mn-cs"/>
              </a:rPr>
              <a:t>The Motor Carrier Safety Fitness Certificates Regulation </a:t>
            </a:r>
            <a:r>
              <a:rPr lang="en-CA" sz="1200" u="none" strike="noStrike" kern="1200" dirty="0" smtClean="0">
                <a:solidFill>
                  <a:schemeClr val="tx1"/>
                </a:solidFill>
                <a:effectLst/>
                <a:latin typeface="Calibri Light" panose="020F0302020204030204" pitchFamily="34" charset="0"/>
                <a:ea typeface="+mn-ea"/>
                <a:cs typeface="+mn-cs"/>
              </a:rPr>
              <a:t>ensures consistency across Canada in the issuance of Safety Fitness Certificates (SFC).  This regulation applies to provinces that issue SFC’s for carriers who operate beyond Manitoba. </a:t>
            </a:r>
            <a:endParaRPr lang="en-US" sz="1200" u="none" strike="noStrike" kern="1200" dirty="0" smtClean="0">
              <a:solidFill>
                <a:schemeClr val="tx1"/>
              </a:solidFill>
              <a:effectLst/>
              <a:latin typeface="Calibri Light" panose="020F0302020204030204" pitchFamily="34" charset="0"/>
              <a:ea typeface="+mn-ea"/>
              <a:cs typeface="+mn-cs"/>
            </a:endParaRPr>
          </a:p>
          <a:p>
            <a:pPr lvl="0"/>
            <a:endParaRPr lang="en-US" sz="1200" u="none" strike="noStrike" kern="1200" dirty="0" smtClean="0">
              <a:solidFill>
                <a:schemeClr val="tx1"/>
              </a:solidFill>
              <a:effectLst/>
              <a:latin typeface="Calibri Light" panose="020F0302020204030204" pitchFamily="34"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a:p>
        </p:txBody>
      </p:sp>
    </p:spTree>
    <p:extLst>
      <p:ext uri="{BB962C8B-B14F-4D97-AF65-F5344CB8AC3E}">
        <p14:creationId xmlns:p14="http://schemas.microsoft.com/office/powerpoint/2010/main" val="419728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sz="1200" kern="1200" dirty="0" smtClean="0">
                <a:solidFill>
                  <a:schemeClr val="tx1"/>
                </a:solidFill>
                <a:effectLst/>
                <a:ea typeface="+mn-ea"/>
                <a:cs typeface="+mn-cs"/>
              </a:rPr>
              <a:t>Most regulations for </a:t>
            </a:r>
            <a:r>
              <a:rPr lang="en-US" sz="1200" kern="1200" baseline="0" dirty="0" smtClean="0">
                <a:solidFill>
                  <a:schemeClr val="tx1"/>
                </a:solidFill>
                <a:effectLst/>
                <a:ea typeface="+mn-ea"/>
                <a:cs typeface="+mn-cs"/>
              </a:rPr>
              <a:t>commercial drivers are going to be in place at the provincial level</a:t>
            </a:r>
            <a:r>
              <a:rPr lang="en-US" sz="1200" kern="1200" dirty="0" smtClean="0">
                <a:solidFill>
                  <a:schemeClr val="tx1"/>
                </a:solidFill>
                <a:effectLst/>
                <a:ea typeface="+mn-ea"/>
                <a:cs typeface="+mn-cs"/>
              </a:rPr>
              <a:t>. The Drivers and</a:t>
            </a:r>
            <a:r>
              <a:rPr lang="en-US" sz="1200" kern="1200" baseline="0" dirty="0" smtClean="0">
                <a:solidFill>
                  <a:schemeClr val="tx1"/>
                </a:solidFill>
                <a:effectLst/>
                <a:ea typeface="+mn-ea"/>
                <a:cs typeface="+mn-cs"/>
              </a:rPr>
              <a:t> Vehicles Act </a:t>
            </a:r>
            <a:r>
              <a:rPr lang="en-US" sz="1200" kern="1200" dirty="0" smtClean="0">
                <a:solidFill>
                  <a:schemeClr val="tx1"/>
                </a:solidFill>
                <a:effectLst/>
                <a:latin typeface="Calibri Light" panose="020F0302020204030204" pitchFamily="34" charset="0"/>
                <a:ea typeface="+mn-ea"/>
                <a:cs typeface="+mn-cs"/>
              </a:rPr>
              <a:t>extends legislative authority to MPI to deliver driver and vehicle licensing services and to appoint a Registrar of Motor Vehicles.</a:t>
            </a:r>
            <a:r>
              <a:rPr lang="en-US" sz="1200" kern="1200" dirty="0" smtClean="0">
                <a:solidFill>
                  <a:schemeClr val="tx1"/>
                </a:solidFill>
                <a:effectLst/>
                <a:ea typeface="+mn-ea"/>
                <a:cs typeface="+mn-cs"/>
              </a:rPr>
              <a:t> </a:t>
            </a:r>
          </a:p>
          <a:p>
            <a:endParaRPr lang="en-US" sz="1200" kern="1200" dirty="0" smtClean="0">
              <a:solidFill>
                <a:schemeClr val="tx1"/>
              </a:solidFill>
              <a:effectLst/>
              <a:ea typeface="+mn-ea"/>
              <a:cs typeface="+mn-cs"/>
            </a:endParaRPr>
          </a:p>
          <a:p>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https://web2.gov.mb.ca/laws/statutes/ccsm/d104ei.php</a:t>
            </a:r>
          </a:p>
          <a:p>
            <a:endParaRPr lang="en-US" sz="1200" kern="1200" dirty="0" smtClean="0">
              <a:solidFill>
                <a:schemeClr val="tx1"/>
              </a:solidFill>
              <a:effectLst/>
              <a:ea typeface="+mn-ea"/>
              <a:cs typeface="+mn-cs"/>
            </a:endParaRPr>
          </a:p>
          <a:p>
            <a:r>
              <a:rPr lang="en-US" sz="1200" b="1" kern="1200" dirty="0" smtClean="0">
                <a:solidFill>
                  <a:schemeClr val="tx1"/>
                </a:solidFill>
                <a:effectLst/>
                <a:ea typeface="+mn-ea"/>
                <a:cs typeface="+mn-cs"/>
              </a:rPr>
              <a:t>SAY</a:t>
            </a:r>
            <a:r>
              <a:rPr lang="en-US" sz="1200" kern="1200" dirty="0" smtClean="0">
                <a:solidFill>
                  <a:schemeClr val="tx1"/>
                </a:solidFill>
                <a:effectLst/>
                <a:ea typeface="+mn-ea"/>
                <a:cs typeface="+mn-cs"/>
              </a:rPr>
              <a:t>: The Highway Traffic Act (HTA), is</a:t>
            </a:r>
            <a:r>
              <a:rPr lang="en-US" sz="1200" kern="1200" baseline="0" dirty="0" smtClean="0">
                <a:solidFill>
                  <a:schemeClr val="tx1"/>
                </a:solidFill>
                <a:effectLst/>
                <a:ea typeface="+mn-ea"/>
                <a:cs typeface="+mn-cs"/>
              </a:rPr>
              <a:t> the </a:t>
            </a:r>
            <a:r>
              <a:rPr lang="en-US" sz="1200" kern="1200" dirty="0" smtClean="0">
                <a:solidFill>
                  <a:schemeClr val="tx1"/>
                </a:solidFill>
                <a:effectLst/>
                <a:ea typeface="+mn-ea"/>
                <a:cs typeface="+mn-cs"/>
              </a:rPr>
              <a:t>key piece of legislation which governs the operation of motor vehicles on public roadways. This Act promotes safety on highways</a:t>
            </a:r>
            <a:r>
              <a:rPr lang="en-US" sz="1200" kern="1200" baseline="0" dirty="0" smtClean="0">
                <a:solidFill>
                  <a:schemeClr val="tx1"/>
                </a:solidFill>
                <a:effectLst/>
                <a:ea typeface="+mn-ea"/>
                <a:cs typeface="+mn-cs"/>
              </a:rPr>
              <a:t> and includes the following regulations that would be applicable to you as a professional driver:</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Bills of Lading and Uniform Conditions of Carriage Regulation </a:t>
            </a:r>
            <a:r>
              <a:rPr lang="en-CA" sz="1200" u="none" strike="noStrike" kern="1200" dirty="0" smtClean="0">
                <a:solidFill>
                  <a:schemeClr val="tx1"/>
                </a:solidFill>
                <a:effectLst/>
                <a:latin typeface="Calibri Light" panose="020F0302020204030204" pitchFamily="34" charset="0"/>
                <a:ea typeface="+mn-ea"/>
                <a:cs typeface="+mn-cs"/>
              </a:rPr>
              <a:t>– rules for completing bills of lading and waybills</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Cargo Securement Regulation </a:t>
            </a:r>
            <a:r>
              <a:rPr lang="en-CA" sz="1200" u="none" strike="noStrike" kern="1200" dirty="0" smtClean="0">
                <a:solidFill>
                  <a:schemeClr val="tx1"/>
                </a:solidFill>
                <a:effectLst/>
                <a:latin typeface="Calibri Light" panose="020F0302020204030204" pitchFamily="34" charset="0"/>
                <a:ea typeface="+mn-ea"/>
                <a:cs typeface="+mn-cs"/>
              </a:rPr>
              <a:t>– rules for safety responsibility, cargo securement generally, and securement for specific loads</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Cellular Telephones and Other Hand-Operated Electronic Devices Regulation </a:t>
            </a:r>
            <a:r>
              <a:rPr lang="en-CA" sz="1200" u="none" strike="noStrike" kern="1200" dirty="0" smtClean="0">
                <a:solidFill>
                  <a:schemeClr val="tx1"/>
                </a:solidFill>
                <a:effectLst/>
                <a:latin typeface="Calibri Light" panose="020F0302020204030204" pitchFamily="34" charset="0"/>
                <a:ea typeface="+mn-ea"/>
                <a:cs typeface="+mn-cs"/>
              </a:rPr>
              <a:t>– rules for limiting use of electronic communications equipment while driving</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Commercial Vehicle Trip Inspection Regulation </a:t>
            </a:r>
            <a:r>
              <a:rPr lang="en-CA" sz="1200" u="none" strike="noStrike" kern="1200" dirty="0" smtClean="0">
                <a:solidFill>
                  <a:schemeClr val="tx1"/>
                </a:solidFill>
                <a:effectLst/>
                <a:latin typeface="Calibri Light" panose="020F0302020204030204" pitchFamily="34" charset="0"/>
                <a:ea typeface="+mn-ea"/>
                <a:cs typeface="+mn-cs"/>
              </a:rPr>
              <a:t>– rules relating to inspections, how defects are reported, and when a vehicle should not be driven</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Driver’s Licence Regulation </a:t>
            </a:r>
            <a:r>
              <a:rPr lang="en-CA" sz="1200" u="none" strike="noStrike" kern="1200" dirty="0" smtClean="0">
                <a:solidFill>
                  <a:schemeClr val="tx1"/>
                </a:solidFill>
                <a:effectLst/>
                <a:latin typeface="Calibri Light" panose="020F0302020204030204" pitchFamily="34" charset="0"/>
                <a:ea typeface="+mn-ea"/>
                <a:cs typeface="+mn-cs"/>
              </a:rPr>
              <a:t>– requirements and classification of driver’s licenses</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Hours of Service Regulation </a:t>
            </a:r>
            <a:r>
              <a:rPr lang="en-CA" sz="1200" u="none" strike="noStrike" kern="1200" dirty="0" smtClean="0">
                <a:solidFill>
                  <a:schemeClr val="tx1"/>
                </a:solidFill>
                <a:effectLst/>
                <a:latin typeface="Calibri Light" panose="020F0302020204030204" pitchFamily="34" charset="0"/>
                <a:ea typeface="+mn-ea"/>
                <a:cs typeface="+mn-cs"/>
              </a:rPr>
              <a:t>– rules for maximum driving time and required rest time for commercial drivers  </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Periodic Mandatory Vehicle Inspection Regulation </a:t>
            </a:r>
            <a:r>
              <a:rPr lang="en-CA" sz="1200" u="none" strike="noStrike" kern="1200" dirty="0" smtClean="0">
                <a:solidFill>
                  <a:schemeClr val="tx1"/>
                </a:solidFill>
                <a:effectLst/>
                <a:latin typeface="Calibri Light" panose="020F0302020204030204" pitchFamily="34" charset="0"/>
                <a:ea typeface="+mn-ea"/>
                <a:cs typeface="+mn-cs"/>
              </a:rPr>
              <a:t>– requirements for mechanical safety inspections for specific heavy vehicles</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Safety Fitness Criteria and Certificates Regulation </a:t>
            </a:r>
            <a:r>
              <a:rPr lang="en-CA" sz="1200" u="none" strike="noStrike" kern="1200" dirty="0" smtClean="0">
                <a:solidFill>
                  <a:schemeClr val="tx1"/>
                </a:solidFill>
                <a:effectLst/>
                <a:latin typeface="Calibri Light" panose="020F0302020204030204" pitchFamily="34" charset="0"/>
                <a:ea typeface="+mn-ea"/>
                <a:cs typeface="+mn-cs"/>
              </a:rPr>
              <a:t>– safety fitness criteria for operators, insurance requirements, and application and issuance of safety fitness certificates</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Vehicle Equipment, Safety and Inspection Regulation </a:t>
            </a:r>
            <a:r>
              <a:rPr lang="en-CA" sz="1200" u="none" strike="noStrike" kern="1200" dirty="0" smtClean="0">
                <a:solidFill>
                  <a:schemeClr val="tx1"/>
                </a:solidFill>
                <a:effectLst/>
                <a:latin typeface="Calibri Light" panose="020F0302020204030204" pitchFamily="34" charset="0"/>
                <a:ea typeface="+mn-ea"/>
                <a:cs typeface="+mn-cs"/>
              </a:rPr>
              <a:t>- equipment standards for operating vehicles in Manitoba</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Vehicle Weights and Dimensions on Classes of Highways Regulation </a:t>
            </a:r>
            <a:r>
              <a:rPr lang="en-CA" sz="1200" u="none" strike="noStrike" kern="1200" dirty="0" smtClean="0">
                <a:solidFill>
                  <a:schemeClr val="tx1"/>
                </a:solidFill>
                <a:effectLst/>
                <a:latin typeface="Calibri Light" panose="020F0302020204030204" pitchFamily="34" charset="0"/>
                <a:ea typeface="+mn-ea"/>
                <a:cs typeface="+mn-cs"/>
              </a:rPr>
              <a:t>– regulations for weight, dimension and configuration of commercial vehicles operated on Manitoba’s highways.</a:t>
            </a:r>
          </a:p>
          <a:p>
            <a:pPr lvl="0"/>
            <a:r>
              <a:rPr lang="en-CA" sz="1200" u="none" strike="noStrike" kern="1200" dirty="0" smtClean="0">
                <a:solidFill>
                  <a:schemeClr val="tx1"/>
                </a:solidFill>
                <a:effectLst/>
                <a:latin typeface="Calibri Light" panose="020F0302020204030204" pitchFamily="34" charset="0"/>
                <a:ea typeface="+mn-ea"/>
                <a:cs typeface="+mn-cs"/>
              </a:rPr>
              <a:t>See link: http://web2.gov.mb.ca/laws/statutes/ccsm/h060e.php</a:t>
            </a:r>
          </a:p>
          <a:p>
            <a:pPr lvl="0"/>
            <a:endParaRPr lang="en-CA" sz="1200" u="none" strike="noStrike" kern="1200" dirty="0" smtClean="0">
              <a:solidFill>
                <a:schemeClr val="tx1"/>
              </a:solidFill>
              <a:effectLst/>
              <a:latin typeface="Calibri Light" panose="020F0302020204030204" pitchFamily="34" charset="0"/>
              <a:ea typeface="+mn-ea"/>
              <a:cs typeface="+mn-cs"/>
            </a:endParaRPr>
          </a:p>
          <a:p>
            <a:pPr lvl="0"/>
            <a:r>
              <a:rPr lang="en-CA" sz="1200" u="none" strike="noStrike" kern="1200" dirty="0" smtClean="0">
                <a:solidFill>
                  <a:schemeClr val="tx1"/>
                </a:solidFill>
                <a:effectLst/>
                <a:latin typeface="Calibri Light" panose="020F0302020204030204" pitchFamily="34" charset="0"/>
                <a:ea typeface="+mn-ea"/>
                <a:cs typeface="+mn-cs"/>
              </a:rPr>
              <a:t>Municipal</a:t>
            </a:r>
            <a:r>
              <a:rPr lang="en-CA" sz="1200" u="none" strike="noStrike" kern="1200" baseline="0" dirty="0" smtClean="0">
                <a:solidFill>
                  <a:schemeClr val="tx1"/>
                </a:solidFill>
                <a:effectLst/>
                <a:latin typeface="Calibri Light" panose="020F0302020204030204" pitchFamily="34" charset="0"/>
                <a:ea typeface="+mn-ea"/>
                <a:cs typeface="+mn-cs"/>
              </a:rPr>
              <a:t> laws may also impact your route and will need to be considered when trip planning. More information on trip planning and municipal considerations will be explored in detail in an upcoming lesson.</a:t>
            </a:r>
            <a:endParaRPr lang="en-US" sz="1200" kern="1200" dirty="0" smtClean="0">
              <a:solidFill>
                <a:schemeClr val="tx1"/>
              </a:solidFill>
              <a:effectLs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a:p>
        </p:txBody>
      </p:sp>
    </p:spTree>
    <p:extLst>
      <p:ext uri="{BB962C8B-B14F-4D97-AF65-F5344CB8AC3E}">
        <p14:creationId xmlns:p14="http://schemas.microsoft.com/office/powerpoint/2010/main" val="373487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lumMod val="75000"/>
                    <a:lumOff val="25000"/>
                  </a:schemeClr>
                </a:solidFill>
                <a:latin typeface="Calibri Light" panose="020F0302020204030204" pitchFamily="34" charset="0"/>
                <a:cs typeface="Arial" panose="020B0604020202020204" pitchFamily="34" charset="0"/>
              </a:rPr>
              <a:t>DO:</a:t>
            </a:r>
            <a:r>
              <a:rPr lang="en-US" dirty="0" smtClean="0">
                <a:solidFill>
                  <a:schemeClr val="tx1">
                    <a:lumMod val="75000"/>
                    <a:lumOff val="25000"/>
                  </a:schemeClr>
                </a:solidFill>
                <a:latin typeface="Calibri Light" panose="020F0302020204030204" pitchFamily="34" charset="0"/>
                <a:cs typeface="Arial" panose="020B0604020202020204" pitchFamily="34" charset="0"/>
              </a:rPr>
              <a:t> Read slide.</a:t>
            </a:r>
            <a:endParaRPr lang="en-CA" dirty="0" smtClean="0">
              <a:solidFill>
                <a:schemeClr val="tx1">
                  <a:lumMod val="75000"/>
                  <a:lumOff val="25000"/>
                </a:schemeClr>
              </a:solidFill>
              <a:latin typeface="Calibri Light" panose="020F03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334000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t>
            </a:r>
            <a:r>
              <a:rPr lang="en-CA" sz="1200" kern="1200" dirty="0" smtClean="0">
                <a:solidFill>
                  <a:schemeClr val="tx1"/>
                </a:solidFill>
                <a:effectLst/>
                <a:latin typeface="Calibri Light" panose="020F0302020204030204" pitchFamily="34" charset="0"/>
                <a:ea typeface="+mn-ea"/>
                <a:cs typeface="+mn-cs"/>
              </a:rPr>
              <a:t>Many of the regulations are aligned between the</a:t>
            </a:r>
            <a:r>
              <a:rPr lang="en-CA" sz="1200" kern="1200" baseline="0" dirty="0" smtClean="0">
                <a:solidFill>
                  <a:schemeClr val="tx1"/>
                </a:solidFill>
                <a:effectLst/>
                <a:latin typeface="Calibri Light" panose="020F0302020204030204" pitchFamily="34" charset="0"/>
                <a:ea typeface="+mn-ea"/>
                <a:cs typeface="+mn-cs"/>
              </a:rPr>
              <a:t> various levels of </a:t>
            </a:r>
            <a:r>
              <a:rPr lang="en-CA" sz="1200" kern="1200" dirty="0" smtClean="0">
                <a:solidFill>
                  <a:schemeClr val="tx1"/>
                </a:solidFill>
                <a:effectLst/>
                <a:latin typeface="Calibri Light" panose="020F0302020204030204" pitchFamily="34" charset="0"/>
                <a:ea typeface="+mn-ea"/>
                <a:cs typeface="+mn-cs"/>
              </a:rPr>
              <a:t>governments</a:t>
            </a:r>
            <a:r>
              <a:rPr lang="en-CA" sz="1200" kern="1200" baseline="0" dirty="0" smtClean="0">
                <a:solidFill>
                  <a:schemeClr val="tx1"/>
                </a:solidFill>
                <a:effectLst/>
                <a:latin typeface="Calibri Light" panose="020F0302020204030204" pitchFamily="34" charset="0"/>
                <a:ea typeface="+mn-ea"/>
                <a:cs typeface="+mn-cs"/>
              </a:rPr>
              <a:t> however some</a:t>
            </a:r>
            <a:r>
              <a:rPr lang="en-CA" sz="1200" kern="1200" dirty="0" smtClean="0">
                <a:solidFill>
                  <a:schemeClr val="tx1"/>
                </a:solidFill>
                <a:effectLst/>
                <a:latin typeface="Calibri Light" panose="020F0302020204030204" pitchFamily="34" charset="0"/>
                <a:ea typeface="+mn-ea"/>
                <a:cs typeface="+mn-cs"/>
              </a:rPr>
              <a:t> laws do vary from province to province, state to state, or territory.</a:t>
            </a:r>
          </a:p>
          <a:p>
            <a:endParaRPr lang="en-CA"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tx1">
                    <a:lumMod val="75000"/>
                    <a:lumOff val="25000"/>
                  </a:schemeClr>
                </a:solidFill>
                <a:latin typeface="Calibri Light" panose="020F0302020204030204" pitchFamily="34" charset="0"/>
                <a:cs typeface="Arial" panose="020B0604020202020204" pitchFamily="34" charset="0"/>
              </a:rPr>
              <a:t>These regulations and standards clearly define what is</a:t>
            </a:r>
            <a:r>
              <a:rPr lang="en-CA" sz="1200" baseline="0" dirty="0" smtClean="0">
                <a:solidFill>
                  <a:schemeClr val="tx1">
                    <a:lumMod val="75000"/>
                    <a:lumOff val="25000"/>
                  </a:schemeClr>
                </a:solidFill>
                <a:latin typeface="Calibri Light" panose="020F0302020204030204" pitchFamily="34" charset="0"/>
                <a:cs typeface="Arial" panose="020B0604020202020204" pitchFamily="34" charset="0"/>
              </a:rPr>
              <a:t> expected of you, what your</a:t>
            </a:r>
            <a:r>
              <a:rPr lang="en-CA" sz="1200" dirty="0" smtClean="0">
                <a:solidFill>
                  <a:schemeClr val="tx1">
                    <a:lumMod val="75000"/>
                    <a:lumOff val="25000"/>
                  </a:schemeClr>
                </a:solidFill>
                <a:latin typeface="Calibri Light" panose="020F0302020204030204" pitchFamily="34" charset="0"/>
                <a:cs typeface="Arial" panose="020B0604020202020204" pitchFamily="34" charset="0"/>
              </a:rPr>
              <a:t> rights and responsibilities are with employment in this industry</a:t>
            </a:r>
            <a:r>
              <a:rPr lang="en-CA" sz="1200" baseline="0" dirty="0" smtClean="0">
                <a:solidFill>
                  <a:schemeClr val="tx1">
                    <a:lumMod val="75000"/>
                    <a:lumOff val="25000"/>
                  </a:schemeClr>
                </a:solidFill>
                <a:latin typeface="Calibri Light" panose="020F0302020204030204" pitchFamily="34" charset="0"/>
                <a:cs typeface="Arial" panose="020B0604020202020204" pitchFamily="34" charset="0"/>
              </a:rPr>
              <a:t> and most importantly, take care to protect your </a:t>
            </a:r>
            <a:r>
              <a:rPr lang="en-CA" sz="1200" dirty="0" smtClean="0">
                <a:solidFill>
                  <a:schemeClr val="tx1">
                    <a:lumMod val="75000"/>
                    <a:lumOff val="25000"/>
                  </a:schemeClr>
                </a:solidFill>
                <a:latin typeface="Calibri Light" panose="020F0302020204030204" pitchFamily="34" charset="0"/>
                <a:cs typeface="Arial" panose="020B0604020202020204" pitchFamily="34" charset="0"/>
              </a:rPr>
              <a:t>health and safety</a:t>
            </a:r>
            <a:r>
              <a:rPr lang="en-CA" sz="1200" kern="1200" dirty="0" smtClean="0">
                <a:solidFill>
                  <a:schemeClr val="tx1"/>
                </a:solidFill>
                <a:effectLst/>
                <a:latin typeface="Calibri Light" panose="020F0302020204030204" pitchFamily="34"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13</a:t>
            </a:fld>
            <a:endParaRPr lang="en-CA" dirty="0"/>
          </a:p>
        </p:txBody>
      </p:sp>
    </p:spTree>
    <p:extLst>
      <p:ext uri="{BB962C8B-B14F-4D97-AF65-F5344CB8AC3E}">
        <p14:creationId xmlns:p14="http://schemas.microsoft.com/office/powerpoint/2010/main" val="100780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aseline="0" dirty="0" smtClean="0"/>
              <a:t>there are various incidents and infractions enforced by government laws. We are going to look at just a few of these, along with some of the consequences.</a:t>
            </a:r>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val="3011924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You will recall</a:t>
            </a:r>
            <a:r>
              <a:rPr lang="en-US" baseline="0" dirty="0" smtClean="0"/>
              <a:t> that carriers are required to retain records of their drivers, including the information about convictions under the </a:t>
            </a:r>
            <a:r>
              <a:rPr lang="en-US" b="1" baseline="0" dirty="0" smtClean="0"/>
              <a:t>Criminal Code of Canada </a:t>
            </a:r>
            <a:r>
              <a:rPr lang="en-US" baseline="0" dirty="0" smtClean="0"/>
              <a:t>related to motor vehicles.</a:t>
            </a:r>
          </a:p>
          <a:p>
            <a:endParaRPr lang="en-US" baseline="0" dirty="0" smtClean="0"/>
          </a:p>
          <a:p>
            <a:r>
              <a:rPr lang="en-US" dirty="0" smtClean="0"/>
              <a:t>Convictions of any of the following driving related infractions will result in a Criminal Record: </a:t>
            </a:r>
          </a:p>
          <a:p>
            <a:pPr marL="171450" indent="-171450">
              <a:buFont typeface="Arial" panose="020B0604020202020204" pitchFamily="34" charset="0"/>
              <a:buChar char="•"/>
            </a:pPr>
            <a:r>
              <a:rPr lang="en-US" dirty="0" smtClean="0"/>
              <a:t>Impaired driving</a:t>
            </a:r>
          </a:p>
          <a:p>
            <a:pPr marL="171450" indent="-171450">
              <a:buFont typeface="Arial" panose="020B0604020202020204" pitchFamily="34" charset="0"/>
              <a:buChar char="•"/>
            </a:pPr>
            <a:r>
              <a:rPr lang="en-US" dirty="0" smtClean="0"/>
              <a:t>Impaired driving regardless of blood alcohol content</a:t>
            </a:r>
          </a:p>
          <a:p>
            <a:pPr marL="171450" indent="-171450">
              <a:buFont typeface="Arial" panose="020B0604020202020204" pitchFamily="34" charset="0"/>
              <a:buChar char="•"/>
            </a:pPr>
            <a:r>
              <a:rPr lang="en-US" dirty="0" smtClean="0"/>
              <a:t>Blood alcohol level over the legal limit</a:t>
            </a:r>
          </a:p>
          <a:p>
            <a:pPr marL="171450" indent="-171450">
              <a:buFont typeface="Arial" panose="020B0604020202020204" pitchFamily="34" charset="0"/>
              <a:buChar char="•"/>
            </a:pPr>
            <a:r>
              <a:rPr lang="en-US" dirty="0" smtClean="0"/>
              <a:t>Combination of drug or drug-alcohol use</a:t>
            </a:r>
          </a:p>
          <a:p>
            <a:pPr marL="171450" indent="-171450">
              <a:buFont typeface="Arial" panose="020B0604020202020204" pitchFamily="34" charset="0"/>
              <a:buChar char="•"/>
            </a:pPr>
            <a:r>
              <a:rPr lang="en-US" dirty="0" smtClean="0"/>
              <a:t>Leaving the scene of a collision</a:t>
            </a:r>
          </a:p>
          <a:p>
            <a:pPr marL="171450" indent="-171450">
              <a:buFont typeface="Arial" panose="020B0604020202020204" pitchFamily="34" charset="0"/>
              <a:buChar char="•"/>
            </a:pPr>
            <a:r>
              <a:rPr lang="en-US" dirty="0" smtClean="0"/>
              <a:t>Failure to provide a breath or blood sample</a:t>
            </a:r>
          </a:p>
          <a:p>
            <a:pPr marL="171450" indent="-171450">
              <a:buFont typeface="Arial" panose="020B0604020202020204" pitchFamily="34" charset="0"/>
              <a:buChar char="•"/>
            </a:pPr>
            <a:r>
              <a:rPr lang="en-US" dirty="0" smtClean="0"/>
              <a:t>Impaired driving causing bodily harm</a:t>
            </a:r>
          </a:p>
          <a:p>
            <a:pPr marL="171450" indent="-171450">
              <a:buFont typeface="Arial" panose="020B0604020202020204" pitchFamily="34" charset="0"/>
              <a:buChar char="•"/>
            </a:pPr>
            <a:r>
              <a:rPr lang="en-US" dirty="0" smtClean="0"/>
              <a:t>Impaired driving causing death</a:t>
            </a:r>
          </a:p>
          <a:p>
            <a:pPr marL="171450" indent="-171450">
              <a:buFont typeface="Arial" panose="020B0604020202020204" pitchFamily="34" charset="0"/>
              <a:buChar char="•"/>
            </a:pPr>
            <a:r>
              <a:rPr lang="en-US" dirty="0" smtClean="0"/>
              <a:t>Driving while suspended or disqualified</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Convictions under the </a:t>
            </a:r>
            <a:r>
              <a:rPr lang="en-US" b="0" dirty="0" smtClean="0"/>
              <a:t>Criminal Code of Canada </a:t>
            </a:r>
            <a:r>
              <a:rPr lang="en-US" dirty="0" smtClean="0"/>
              <a:t>vary with gravity of the offence and frequency of traffic violations. A police officer has the authority to enforce the Highway Traffic Act, the Criminal Code of Canada and any municipal by-laws. It is illegal to refuse a lawful request from a police officer.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a:p>
        </p:txBody>
      </p:sp>
    </p:spTree>
    <p:extLst>
      <p:ext uri="{BB962C8B-B14F-4D97-AF65-F5344CB8AC3E}">
        <p14:creationId xmlns:p14="http://schemas.microsoft.com/office/powerpoint/2010/main" val="149552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ea typeface="+mn-ea"/>
                <a:cs typeface="+mn-cs"/>
              </a:rPr>
              <a:t>Consequences of traffic convictions may include one or a combination of the following:</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Fines </a:t>
            </a:r>
            <a:r>
              <a:rPr lang="en-CA" sz="1200" kern="1200" dirty="0" smtClean="0">
                <a:solidFill>
                  <a:schemeClr val="tx1"/>
                </a:solidFill>
                <a:effectLst/>
                <a:ea typeface="+mn-ea"/>
                <a:cs typeface="+mn-cs"/>
              </a:rPr>
              <a:t>- a driver may receive fines for traffic violations. The amount of fines vary with the gravity of the traffic violation. </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Demerit points</a:t>
            </a:r>
            <a:r>
              <a:rPr lang="en-CA" sz="1200" kern="1200" dirty="0" smtClean="0">
                <a:solidFill>
                  <a:schemeClr val="tx1"/>
                </a:solidFill>
                <a:effectLst/>
                <a:ea typeface="+mn-ea"/>
                <a:cs typeface="+mn-cs"/>
              </a:rPr>
              <a:t> – are recorded against your driving record when you are convicted of an offence. You are convicted when you:</a:t>
            </a:r>
          </a:p>
          <a:p>
            <a:pPr marL="628650" lvl="1" indent="-171450">
              <a:buFont typeface="Courier New" panose="02070309020205020404" pitchFamily="49" charset="0"/>
              <a:buChar char="o"/>
            </a:pPr>
            <a:r>
              <a:rPr lang="en-CA" sz="1200" kern="1200" dirty="0" smtClean="0">
                <a:solidFill>
                  <a:schemeClr val="tx1"/>
                </a:solidFill>
                <a:effectLst/>
                <a:ea typeface="+mn-ea"/>
                <a:cs typeface="+mn-cs"/>
              </a:rPr>
              <a:t>Pay the fine assessed on your ticket voluntarily</a:t>
            </a:r>
          </a:p>
          <a:p>
            <a:pPr marL="628650" lvl="1" indent="-171450">
              <a:buFont typeface="Courier New" panose="02070309020205020404" pitchFamily="49" charset="0"/>
              <a:buChar char="o"/>
            </a:pPr>
            <a:r>
              <a:rPr lang="en-CA" sz="1200" kern="1200" dirty="0" smtClean="0">
                <a:solidFill>
                  <a:schemeClr val="tx1"/>
                </a:solidFill>
                <a:effectLst/>
                <a:ea typeface="+mn-ea"/>
                <a:cs typeface="+mn-cs"/>
              </a:rPr>
              <a:t>Appear in a court and are found guilty</a:t>
            </a:r>
          </a:p>
          <a:p>
            <a:pPr marL="628650" lvl="1" indent="-171450">
              <a:buFont typeface="Courier New" panose="02070309020205020404" pitchFamily="49" charset="0"/>
              <a:buChar char="o"/>
            </a:pPr>
            <a:r>
              <a:rPr lang="en-CA" sz="1200" kern="1200" dirty="0" smtClean="0">
                <a:solidFill>
                  <a:schemeClr val="tx1"/>
                </a:solidFill>
                <a:effectLst/>
                <a:ea typeface="+mn-ea"/>
                <a:cs typeface="+mn-cs"/>
              </a:rPr>
              <a:t>Fail to appear in a court and are convicted (guilty) in absence</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Driver Safety Rating Scale points</a:t>
            </a:r>
            <a:r>
              <a:rPr lang="en-CA" sz="1200" kern="1200" dirty="0" smtClean="0">
                <a:solidFill>
                  <a:schemeClr val="tx1"/>
                </a:solidFill>
                <a:effectLst/>
                <a:ea typeface="+mn-ea"/>
                <a:cs typeface="+mn-cs"/>
              </a:rPr>
              <a:t> – demerit points from convictions are applied to the driver safety rating scale. Drivers lose points due to convictions and earn points over time for incident-free driving. </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Driver’s licence suspension </a:t>
            </a:r>
            <a:r>
              <a:rPr lang="en-CA" sz="1200" kern="1200" dirty="0" smtClean="0">
                <a:solidFill>
                  <a:schemeClr val="tx1"/>
                </a:solidFill>
                <a:effectLst/>
                <a:ea typeface="+mn-ea"/>
                <a:cs typeface="+mn-cs"/>
              </a:rPr>
              <a:t>- driving privileges can be suspended immediately for various reasons.</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Jail time </a:t>
            </a:r>
            <a:r>
              <a:rPr lang="en-CA" sz="1200" kern="1200" dirty="0" smtClean="0">
                <a:solidFill>
                  <a:schemeClr val="tx1"/>
                </a:solidFill>
                <a:effectLst/>
                <a:ea typeface="+mn-ea"/>
                <a:cs typeface="+mn-cs"/>
              </a:rPr>
              <a:t>- if you are found guilty under the </a:t>
            </a:r>
            <a:r>
              <a:rPr lang="en-CA" sz="1200" i="1" kern="1200" dirty="0" smtClean="0">
                <a:solidFill>
                  <a:schemeClr val="tx1"/>
                </a:solidFill>
                <a:effectLst/>
                <a:ea typeface="+mn-ea"/>
                <a:cs typeface="+mn-cs"/>
              </a:rPr>
              <a:t>Criminal Code of Canada </a:t>
            </a:r>
            <a:r>
              <a:rPr lang="en-CA" sz="1200" kern="1200" dirty="0" smtClean="0">
                <a:solidFill>
                  <a:schemeClr val="tx1"/>
                </a:solidFill>
                <a:effectLst/>
                <a:ea typeface="+mn-ea"/>
                <a:cs typeface="+mn-cs"/>
              </a:rPr>
              <a:t>to cause bodily harm or death while impaired, you may face time in jail.</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Criminal record </a:t>
            </a:r>
            <a:r>
              <a:rPr lang="en-CA" sz="1200" kern="1200" dirty="0" smtClean="0">
                <a:solidFill>
                  <a:schemeClr val="tx1"/>
                </a:solidFill>
                <a:effectLst/>
                <a:ea typeface="+mn-ea"/>
                <a:cs typeface="+mn-cs"/>
              </a:rPr>
              <a:t>- criminal convictions may affect an individual’s employment status and/or future employment opportunities. The employer may require employees and job applicants to disclose criminal record history in order to maintain their jobs or prior to employing new employees.</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Insurance cost </a:t>
            </a:r>
            <a:r>
              <a:rPr lang="en-CA" sz="1200" kern="1200" dirty="0" smtClean="0">
                <a:solidFill>
                  <a:schemeClr val="tx1"/>
                </a:solidFill>
                <a:effectLst/>
                <a:ea typeface="+mn-ea"/>
                <a:cs typeface="+mn-cs"/>
              </a:rPr>
              <a:t>- drivers with records featuring a history of traffic convictions and incidents may be considered a higher risk job candidate by employers.  </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Travel restrictions </a:t>
            </a:r>
            <a:r>
              <a:rPr lang="en-CA" sz="1200" kern="1200" dirty="0" smtClean="0">
                <a:solidFill>
                  <a:schemeClr val="tx1"/>
                </a:solidFill>
                <a:effectLst/>
                <a:ea typeface="+mn-ea"/>
                <a:cs typeface="+mn-cs"/>
              </a:rPr>
              <a:t>- individuals with a criminal history may be refused entry into some countries.</a:t>
            </a:r>
          </a:p>
          <a:p>
            <a:pPr marL="171450" lvl="0" indent="-171450">
              <a:buFont typeface="Arial" panose="020B0604020202020204" pitchFamily="34" charset="0"/>
              <a:buChar char="•"/>
            </a:pPr>
            <a:r>
              <a:rPr lang="en-CA" sz="1200" b="1" kern="1200" dirty="0" smtClean="0">
                <a:solidFill>
                  <a:schemeClr val="tx1"/>
                </a:solidFill>
                <a:effectLst/>
                <a:ea typeface="+mn-ea"/>
                <a:cs typeface="+mn-cs"/>
              </a:rPr>
              <a:t>Loss of employment </a:t>
            </a:r>
            <a:r>
              <a:rPr lang="en-CA" sz="1200" b="0" kern="1200" dirty="0" smtClean="0">
                <a:solidFill>
                  <a:schemeClr val="tx1"/>
                </a:solidFill>
                <a:effectLst/>
                <a:ea typeface="+mn-ea"/>
                <a:cs typeface="+mn-cs"/>
              </a:rPr>
              <a:t>– </a:t>
            </a:r>
            <a:r>
              <a:rPr lang="en-CA" sz="1200" kern="1200" dirty="0" smtClean="0">
                <a:solidFill>
                  <a:schemeClr val="tx1"/>
                </a:solidFill>
                <a:effectLst/>
                <a:ea typeface="+mn-ea"/>
                <a:cs typeface="+mn-cs"/>
              </a:rPr>
              <a:t>individuals may be required to disclose criminal convictions as a condition of their employment. Driving related convictions may result in suspensions. Employers may terminate employees convicted of </a:t>
            </a:r>
            <a:r>
              <a:rPr lang="en-CA" sz="1200" i="1" kern="1200" dirty="0" smtClean="0">
                <a:solidFill>
                  <a:schemeClr val="tx1"/>
                </a:solidFill>
                <a:effectLst/>
                <a:ea typeface="+mn-ea"/>
                <a:cs typeface="+mn-cs"/>
              </a:rPr>
              <a:t>Criminal Code of Canada </a:t>
            </a:r>
            <a:r>
              <a:rPr lang="en-CA" sz="1200" kern="1200" dirty="0" smtClean="0">
                <a:solidFill>
                  <a:schemeClr val="tx1"/>
                </a:solidFill>
                <a:effectLst/>
                <a:ea typeface="+mn-ea"/>
                <a:cs typeface="+mn-cs"/>
              </a:rPr>
              <a:t>offences, whether or not the employee loses their licence.  </a:t>
            </a:r>
          </a:p>
          <a:p>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Traffic convictions and incidents added to your driving history may appear on your personal and commercial driving abstract. These may affect the status of your driver’s licence as well as your ability to operate a truck. </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a:p>
        </p:txBody>
      </p:sp>
    </p:spTree>
    <p:extLst>
      <p:ext uri="{BB962C8B-B14F-4D97-AF65-F5344CB8AC3E}">
        <p14:creationId xmlns:p14="http://schemas.microsoft.com/office/powerpoint/2010/main" val="296729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 will now complete Exercises 1, 2 and 3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will have 30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Do: </a:t>
            </a:r>
            <a:r>
              <a:rPr lang="en-US" baseline="0" dirty="0" smtClean="0"/>
              <a:t>Review the answers for each exercise, using the Exercise Book - Answer Key.</a:t>
            </a:r>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17</a:t>
            </a:fld>
            <a:endParaRPr lang="en-CA" dirty="0"/>
          </a:p>
        </p:txBody>
      </p:sp>
    </p:spTree>
    <p:extLst>
      <p:ext uri="{BB962C8B-B14F-4D97-AF65-F5344CB8AC3E}">
        <p14:creationId xmlns:p14="http://schemas.microsoft.com/office/powerpoint/2010/main" val="2746296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1" dirty="0" smtClean="0"/>
              <a:t>DO: </a:t>
            </a:r>
            <a:r>
              <a:rPr lang="en-CA" b="0" dirty="0" smtClean="0"/>
              <a:t>read slide</a:t>
            </a:r>
            <a:endParaRPr lang="en-CA" b="1" dirty="0"/>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a:p>
        </p:txBody>
      </p:sp>
    </p:spTree>
    <p:extLst>
      <p:ext uri="{BB962C8B-B14F-4D97-AF65-F5344CB8AC3E}">
        <p14:creationId xmlns:p14="http://schemas.microsoft.com/office/powerpoint/2010/main" val="214284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In preparation</a:t>
            </a:r>
            <a:r>
              <a:rPr lang="en-US" b="0" baseline="0" dirty="0" smtClean="0"/>
              <a:t> for Lesson 2, we ask that you study </a:t>
            </a:r>
            <a:r>
              <a:rPr lang="en-CA" b="0" i="1" dirty="0" smtClean="0">
                <a:solidFill>
                  <a:schemeClr val="tx1">
                    <a:lumMod val="75000"/>
                    <a:lumOff val="25000"/>
                  </a:schemeClr>
                </a:solidFill>
              </a:rPr>
              <a:t>Section</a:t>
            </a:r>
            <a:r>
              <a:rPr lang="en-CA" b="0" i="1" baseline="0" dirty="0" smtClean="0">
                <a:solidFill>
                  <a:schemeClr val="tx1">
                    <a:lumMod val="75000"/>
                    <a:lumOff val="25000"/>
                  </a:schemeClr>
                </a:solidFill>
              </a:rPr>
              <a:t> 2: </a:t>
            </a:r>
            <a:r>
              <a:rPr lang="en-CA" b="0" i="1" dirty="0" smtClean="0">
                <a:solidFill>
                  <a:schemeClr val="tx1">
                    <a:lumMod val="75000"/>
                    <a:lumOff val="25000"/>
                  </a:schemeClr>
                </a:solidFill>
              </a:rPr>
              <a:t>Vehicle Components</a:t>
            </a:r>
            <a:r>
              <a:rPr lang="en-CA" b="0" i="1" baseline="0" dirty="0" smtClean="0">
                <a:solidFill>
                  <a:schemeClr val="tx1">
                    <a:lumMod val="75000"/>
                    <a:lumOff val="25000"/>
                  </a:schemeClr>
                </a:solidFill>
              </a:rPr>
              <a:t> and Systems </a:t>
            </a:r>
            <a:r>
              <a:rPr lang="en-CA" b="0" dirty="0" smtClean="0">
                <a:solidFill>
                  <a:schemeClr val="tx1">
                    <a:lumMod val="75000"/>
                    <a:lumOff val="25000"/>
                  </a:schemeClr>
                </a:solidFill>
              </a:rPr>
              <a:t>in your textb</a:t>
            </a:r>
            <a:r>
              <a:rPr lang="en-CA" dirty="0" smtClean="0">
                <a:solidFill>
                  <a:schemeClr val="tx1">
                    <a:lumMod val="75000"/>
                    <a:lumOff val="25000"/>
                  </a:schemeClr>
                </a:solidFill>
              </a:rPr>
              <a:t>ook.</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complete </a:t>
            </a:r>
            <a:r>
              <a:rPr lang="en-US" i="1" baseline="0" dirty="0" smtClean="0"/>
              <a:t>Lesson 2 - Exercises 1-4 </a:t>
            </a:r>
            <a:r>
              <a:rPr lang="en-US" baseline="0" dirty="0" smtClean="0"/>
              <a:t>on your own time after reviewing this section in the textbook. </a:t>
            </a:r>
            <a:r>
              <a:rPr lang="en-US" sz="1200" dirty="0" smtClean="0">
                <a:solidFill>
                  <a:schemeClr val="tx1">
                    <a:lumMod val="75000"/>
                    <a:lumOff val="25000"/>
                  </a:schemeClr>
                </a:solidFill>
                <a:latin typeface="Calibri Light" panose="020F0302020204030204" pitchFamily="34" charset="0"/>
                <a:ea typeface="+mn-ea"/>
                <a:cs typeface="+mn-cs"/>
              </a:rPr>
              <a:t>You should be prepared to answer those questions when</a:t>
            </a:r>
            <a:r>
              <a:rPr lang="en-US" sz="1200" baseline="0" dirty="0" smtClean="0">
                <a:solidFill>
                  <a:schemeClr val="tx1">
                    <a:lumMod val="75000"/>
                    <a:lumOff val="25000"/>
                  </a:schemeClr>
                </a:solidFill>
                <a:latin typeface="Calibri Light" panose="020F0302020204030204" pitchFamily="34" charset="0"/>
                <a:ea typeface="+mn-ea"/>
                <a:cs typeface="+mn-cs"/>
              </a:rPr>
              <a:t> we reconvene our class. </a:t>
            </a:r>
            <a:r>
              <a:rPr lang="en-US" baseline="0" dirty="0" smtClean="0"/>
              <a:t>The exercise book also contains pages you will need for the practical training in the this upcoming lesson.</a:t>
            </a:r>
            <a:endParaRPr lang="en-US" sz="1200" baseline="0" dirty="0" smtClean="0">
              <a:solidFill>
                <a:schemeClr val="tx1">
                  <a:lumMod val="75000"/>
                  <a:lumOff val="25000"/>
                </a:schemeClr>
              </a:solidFill>
              <a:latin typeface="Calibri Light" panose="020F0302020204030204" pitchFamily="34" charset="0"/>
              <a:ea typeface="+mn-ea"/>
              <a:cs typeface="+mn-cs"/>
            </a:endParaRPr>
          </a:p>
          <a:p>
            <a:endParaRPr lang="en-US" sz="1200" baseline="0" dirty="0" smtClean="0">
              <a:solidFill>
                <a:schemeClr val="tx1">
                  <a:lumMod val="75000"/>
                  <a:lumOff val="25000"/>
                </a:schemeClr>
              </a:solidFill>
              <a:latin typeface="Calibri Light" panose="020F0302020204030204" pitchFamily="34" charset="0"/>
              <a:ea typeface="+mn-ea"/>
              <a:cs typeface="+mn-cs"/>
            </a:endParaRPr>
          </a:p>
          <a:p>
            <a:r>
              <a:rPr lang="en-US" sz="1200" b="1" baseline="0" dirty="0" smtClean="0">
                <a:solidFill>
                  <a:schemeClr val="tx1">
                    <a:lumMod val="75000"/>
                    <a:lumOff val="25000"/>
                  </a:schemeClr>
                </a:solidFill>
                <a:latin typeface="Calibri Light" panose="020F0302020204030204" pitchFamily="34" charset="0"/>
                <a:ea typeface="+mn-ea"/>
                <a:cs typeface="+mn-cs"/>
              </a:rPr>
              <a:t>DO:</a:t>
            </a:r>
            <a:r>
              <a:rPr lang="en-US" sz="1200" baseline="0" dirty="0" smtClean="0">
                <a:solidFill>
                  <a:schemeClr val="tx1">
                    <a:lumMod val="75000"/>
                    <a:lumOff val="25000"/>
                  </a:schemeClr>
                </a:solidFill>
                <a:latin typeface="Calibri Light" panose="020F0302020204030204" pitchFamily="34" charset="0"/>
                <a:ea typeface="+mn-ea"/>
                <a:cs typeface="+mn-cs"/>
              </a:rPr>
              <a:t> Vehicle manuals may be provided to supplement the manual for component and system identification.</a:t>
            </a:r>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259538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DO: </a:t>
            </a:r>
            <a:r>
              <a:rPr lang="en-US" sz="1100" b="0" dirty="0" smtClean="0"/>
              <a:t>read slide</a:t>
            </a:r>
            <a:endParaRPr lang="en-US" sz="1100"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a:p>
        </p:txBody>
      </p:sp>
    </p:spTree>
    <p:extLst>
      <p:ext uri="{BB962C8B-B14F-4D97-AF65-F5344CB8AC3E}">
        <p14:creationId xmlns:p14="http://schemas.microsoft.com/office/powerpoint/2010/main" val="403112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b="1" dirty="0" smtClean="0"/>
          </a:p>
          <a:p>
            <a:r>
              <a:rPr lang="en-CA" sz="1200" kern="1200" dirty="0" smtClean="0">
                <a:solidFill>
                  <a:schemeClr val="tx1"/>
                </a:solidFill>
                <a:effectLst/>
                <a:latin typeface="Calibri Light" panose="020F0302020204030204" pitchFamily="34" charset="0"/>
                <a:ea typeface="+mn-ea"/>
                <a:cs typeface="+mn-cs"/>
              </a:rPr>
              <a:t>Although safe driving is your most important responsibility, there are also essential non-driving skills that are critical.  The most important for commercial vehicle operators are: </a:t>
            </a:r>
            <a:endParaRPr lang="en-US"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Document Use skills like reading, writing, interpreting maps and regulations and using math skills for calculations and recording hours of service</a:t>
            </a:r>
            <a:endParaRPr lang="en-US"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Problem-Solving skills like being able to respond to </a:t>
            </a:r>
            <a:r>
              <a:rPr lang="en-US" sz="1200" kern="1200" dirty="0" smtClean="0">
                <a:solidFill>
                  <a:schemeClr val="tx1"/>
                </a:solidFill>
                <a:effectLst/>
                <a:latin typeface="Calibri Light" panose="020F0302020204030204" pitchFamily="34" charset="0"/>
                <a:ea typeface="+mn-ea"/>
                <a:cs typeface="+mn-cs"/>
              </a:rPr>
              <a:t>unforeseen circumstances using oral </a:t>
            </a:r>
            <a:r>
              <a:rPr lang="en-CA" sz="1200" kern="1200" dirty="0" smtClean="0">
                <a:solidFill>
                  <a:schemeClr val="tx1"/>
                </a:solidFill>
                <a:effectLst/>
                <a:latin typeface="Calibri Light" panose="020F0302020204030204" pitchFamily="34" charset="0"/>
                <a:ea typeface="+mn-ea"/>
                <a:cs typeface="+mn-cs"/>
              </a:rPr>
              <a:t>communication skills, decision-making, critical thinking skills and troubleshooting</a:t>
            </a:r>
            <a:endParaRPr lang="en-US"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Job Planning and Organizing skills that involve a good memory, being able to find information working well with others, being able to work with technology, understanding of vehicle inspections, cargo securement, workplace safety and trip planning (which also involves self-discipline and self-care)</a:t>
            </a:r>
          </a:p>
          <a:p>
            <a:pPr marL="171450" lvl="0" indent="-171450">
              <a:buFont typeface="Arial" panose="020B0604020202020204" pitchFamily="34" charset="0"/>
              <a:buChar char="•"/>
            </a:pPr>
            <a:endParaRPr lang="en-US"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Please refer to the </a:t>
            </a:r>
            <a:r>
              <a:rPr lang="en-CA" sz="1200" b="1" kern="1200" dirty="0" smtClean="0">
                <a:solidFill>
                  <a:schemeClr val="tx1"/>
                </a:solidFill>
                <a:effectLst/>
                <a:latin typeface="Calibri Light" panose="020F0302020204030204" pitchFamily="34" charset="0"/>
                <a:ea typeface="+mn-ea"/>
                <a:cs typeface="+mn-cs"/>
              </a:rPr>
              <a:t>Essential Skills Profile</a:t>
            </a:r>
            <a:r>
              <a:rPr lang="en-CA" sz="1200" kern="1200" dirty="0" smtClean="0">
                <a:solidFill>
                  <a:schemeClr val="tx1"/>
                </a:solidFill>
                <a:effectLst/>
                <a:latin typeface="Calibri Light" panose="020F0302020204030204" pitchFamily="34" charset="0"/>
                <a:ea typeface="+mn-ea"/>
                <a:cs typeface="+mn-cs"/>
              </a:rPr>
              <a:t> section of the NOS Toolkit</a:t>
            </a:r>
            <a:r>
              <a:rPr lang="en-US" sz="1200" kern="120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for more information or to the NOS</a:t>
            </a:r>
            <a:r>
              <a:rPr lang="en-US" sz="1200" kern="120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 (supportive and functional competences section).</a:t>
            </a:r>
            <a:endParaRPr lang="en-US" sz="1200" kern="1200" dirty="0" smtClean="0">
              <a:solidFill>
                <a:schemeClr val="tx1"/>
              </a:solidFill>
              <a:effectLst/>
              <a:latin typeface="Calibri Light" panose="020F0302020204030204" pitchFamily="34" charset="0"/>
              <a:ea typeface="+mn-ea"/>
              <a:cs typeface="+mn-cs"/>
            </a:endParaRPr>
          </a:p>
          <a:p>
            <a:endParaRPr lang="en-US" sz="1200" kern="1200" dirty="0" smtClean="0">
              <a:solidFill>
                <a:schemeClr val="tx1"/>
              </a:solidFill>
              <a:effectLst/>
              <a:latin typeface="Calibri Light" panose="020F0302020204030204" pitchFamily="34" charset="0"/>
              <a:ea typeface="+mn-ea"/>
              <a:cs typeface="+mn-cs"/>
            </a:endParaRPr>
          </a:p>
          <a:p>
            <a:r>
              <a:rPr lang="en-US" sz="1200" b="1" kern="1200" dirty="0" smtClean="0">
                <a:solidFill>
                  <a:schemeClr val="tx1"/>
                </a:solidFill>
                <a:effectLst/>
                <a:latin typeface="Calibri Light" panose="020F0302020204030204" pitchFamily="34" charset="0"/>
                <a:ea typeface="+mn-ea"/>
                <a:cs typeface="+mn-cs"/>
              </a:rPr>
              <a:t>Reference: </a:t>
            </a:r>
            <a:r>
              <a:rPr lang="en-US" sz="1200" b="0" kern="1200" dirty="0" smtClean="0">
                <a:solidFill>
                  <a:schemeClr val="tx1"/>
                </a:solidFill>
                <a:effectLst/>
                <a:latin typeface="Calibri Light" panose="020F0302020204030204" pitchFamily="34" charset="0"/>
                <a:ea typeface="+mn-ea"/>
                <a:cs typeface="+mn-cs"/>
              </a:rPr>
              <a:t>NOS Tool Kit  </a:t>
            </a:r>
            <a:r>
              <a:rPr lang="en-US" sz="1200" u="sng" kern="1200" dirty="0" smtClean="0">
                <a:solidFill>
                  <a:schemeClr val="tx1"/>
                </a:solidFill>
                <a:effectLst/>
                <a:latin typeface="Calibri Light" panose="020F0302020204030204" pitchFamily="34" charset="0"/>
                <a:ea typeface="+mn-ea"/>
                <a:cs typeface="+mn-cs"/>
                <a:hlinkClick r:id="rId3"/>
              </a:rPr>
              <a:t>https://truckinghr.com/wp-content/uploads/2019/10/National-Occupational-Standard-Toolkit.pdf </a:t>
            </a:r>
            <a:endParaRPr lang="en-US" sz="1200" kern="1200" dirty="0" smtClean="0">
              <a:solidFill>
                <a:schemeClr val="tx1"/>
              </a:solidFill>
              <a:effectLst/>
              <a:latin typeface="Calibri Light" panose="020F0302020204030204" pitchFamily="34" charset="0"/>
              <a:ea typeface="+mn-ea"/>
              <a:cs typeface="+mn-cs"/>
            </a:endParaRPr>
          </a:p>
          <a:p>
            <a:r>
              <a:rPr lang="en-US" sz="1200" kern="1200" dirty="0" smtClean="0">
                <a:solidFill>
                  <a:schemeClr val="tx1"/>
                </a:solidFill>
                <a:effectLst/>
                <a:latin typeface="Calibri Light" panose="020F0302020204030204" pitchFamily="34" charset="0"/>
                <a:ea typeface="+mn-ea"/>
                <a:cs typeface="+mn-cs"/>
              </a:rPr>
              <a:t> </a:t>
            </a:r>
          </a:p>
          <a:p>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NOS  </a:t>
            </a:r>
            <a:r>
              <a:rPr lang="en-US" sz="1200" u="sng" kern="1200" dirty="0" smtClean="0">
                <a:solidFill>
                  <a:schemeClr val="tx1"/>
                </a:solidFill>
                <a:effectLst/>
                <a:latin typeface="Calibri Light" panose="020F0302020204030204" pitchFamily="34" charset="0"/>
                <a:ea typeface="+mn-ea"/>
                <a:cs typeface="+mn-cs"/>
                <a:hlinkClick r:id="rId4"/>
              </a:rPr>
              <a:t>https://truckinghr.com/wp-content/uploads/2019/09/National-Occupational-Standard-for-Commercial-Vehicle-Operators.pdf</a:t>
            </a:r>
            <a:endParaRPr lang="en-US" sz="1200" kern="1200" dirty="0" smtClean="0">
              <a:solidFill>
                <a:schemeClr val="tx1"/>
              </a:solidFill>
              <a:effectLst/>
              <a:latin typeface="Calibri Light" panose="020F0302020204030204" pitchFamily="34" charset="0"/>
              <a:ea typeface="+mn-ea"/>
              <a:cs typeface="+mn-cs"/>
            </a:endParaRPr>
          </a:p>
          <a:p>
            <a:r>
              <a:rPr lang="en-US" sz="1200" kern="1200" dirty="0" smtClean="0">
                <a:solidFill>
                  <a:schemeClr val="tx1"/>
                </a:solidFill>
                <a:effectLst/>
                <a:latin typeface="Calibri Light" panose="020F0302020204030204" pitchFamily="34" charset="0"/>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a:t>
            </a:fld>
            <a:endParaRPr lang="en-CA" dirty="0"/>
          </a:p>
        </p:txBody>
      </p:sp>
    </p:spTree>
    <p:extLst>
      <p:ext uri="{BB962C8B-B14F-4D97-AF65-F5344CB8AC3E}">
        <p14:creationId xmlns:p14="http://schemas.microsoft.com/office/powerpoint/2010/main" val="188435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read slide.</a:t>
            </a:r>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292138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smtClean="0">
                <a:solidFill>
                  <a:schemeClr val="tx1"/>
                </a:solidFill>
                <a:effectLst/>
                <a:ea typeface="+mn-ea"/>
                <a:cs typeface="+mn-cs"/>
              </a:rPr>
              <a:t>SAY: </a:t>
            </a:r>
            <a:r>
              <a:rPr lang="en-CA" sz="1200" kern="1200" dirty="0" smtClean="0">
                <a:solidFill>
                  <a:schemeClr val="tx1"/>
                </a:solidFill>
                <a:effectLst/>
                <a:ea typeface="+mn-ea"/>
                <a:cs typeface="+mn-cs"/>
              </a:rPr>
              <a:t>Driving a vehicle with the wrong licence class is against the law. It is also an offence for the owner to allow the vehicle to be driven by someone who does not have the required class of licence to drive that vehicle.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ea typeface="+mn-ea"/>
              <a:cs typeface="+mn-cs"/>
            </a:endParaRPr>
          </a:p>
          <a:p>
            <a:r>
              <a:rPr lang="en-US" sz="1200" kern="1200" dirty="0" smtClean="0">
                <a:solidFill>
                  <a:schemeClr val="tx1"/>
                </a:solidFill>
                <a:effectLst/>
                <a:latin typeface="Calibri Light" panose="020F0302020204030204" pitchFamily="34" charset="0"/>
                <a:ea typeface="+mn-ea"/>
                <a:cs typeface="+mn-cs"/>
              </a:rPr>
              <a:t>If you are taking a Class 1 road test, you are required to provide a tractor-trailer combination with:</a:t>
            </a:r>
          </a:p>
          <a:p>
            <a:pPr marL="171450" indent="-171450">
              <a:buFont typeface="Arial" panose="020B0604020202020204" pitchFamily="34" charset="0"/>
              <a:buChar char="•"/>
            </a:pPr>
            <a:r>
              <a:rPr lang="en-US" sz="1200" kern="1200" dirty="0" smtClean="0">
                <a:solidFill>
                  <a:schemeClr val="tx1"/>
                </a:solidFill>
                <a:effectLst/>
                <a:latin typeface="Calibri Light" panose="020F0302020204030204" pitchFamily="34" charset="0"/>
                <a:ea typeface="+mn-ea"/>
                <a:cs typeface="+mn-cs"/>
              </a:rPr>
              <a:t>A </a:t>
            </a:r>
            <a:r>
              <a:rPr lang="en-CA" sz="1200" kern="1200" dirty="0" smtClean="0">
                <a:solidFill>
                  <a:schemeClr val="tx1"/>
                </a:solidFill>
                <a:effectLst/>
                <a:latin typeface="Calibri Light" panose="020F0302020204030204" pitchFamily="34" charset="0"/>
                <a:ea typeface="+mn-ea"/>
                <a:cs typeface="+mn-cs"/>
              </a:rPr>
              <a:t>manual transmission</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Three or more axles</a:t>
            </a:r>
            <a:endParaRPr lang="en-US" sz="1200" kern="1200" dirty="0" smtClean="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Calibri Light" panose="020F0302020204030204" pitchFamily="34" charset="0"/>
                <a:ea typeface="+mn-ea"/>
                <a:cs typeface="+mn-cs"/>
              </a:rPr>
              <a:t>A trailer equipped with an air brake system to its foundation brakes. </a:t>
            </a:r>
          </a:p>
          <a:p>
            <a:endParaRPr lang="en-CA"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ea typeface="+mn-ea"/>
                <a:cs typeface="+mn-cs"/>
              </a:rPr>
              <a:t>The road test components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ea typeface="+mn-ea"/>
                <a:cs typeface="+mn-cs"/>
              </a:rPr>
              <a:t>Trip inspection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ea typeface="+mn-ea"/>
                <a:cs typeface="+mn-cs"/>
              </a:rPr>
              <a:t>Coupling/uncoupling procedures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ea typeface="+mn-ea"/>
                <a:cs typeface="+mn-cs"/>
              </a:rPr>
              <a:t>Practical air brake demonstration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ea typeface="+mn-ea"/>
                <a:cs typeface="+mn-cs"/>
              </a:rPr>
              <a:t>Road test.</a:t>
            </a:r>
          </a:p>
          <a:p>
            <a:endParaRPr lang="en-US" dirty="0" smtClean="0"/>
          </a:p>
          <a:p>
            <a:pPr lvl="0"/>
            <a:r>
              <a:rPr lang="en-US" sz="1200" kern="1200" baseline="0" dirty="0" smtClean="0">
                <a:solidFill>
                  <a:schemeClr val="tx1"/>
                </a:solidFill>
                <a:effectLst/>
                <a:ea typeface="+mn-ea"/>
                <a:cs typeface="+mn-cs"/>
              </a:rPr>
              <a:t>A Class 1 driver’s licence will be issued after successful completion of all of the road test components. The holder of a Class 1 driver’s licence can operate a semi-trailer truck, as well as any of the motor vehicle or a combination of vehicles in Classes 2, 3, 4, and 5.  The exception being motorcycles and school buses. </a:t>
            </a:r>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a:p>
        </p:txBody>
      </p:sp>
    </p:spTree>
    <p:extLst>
      <p:ext uri="{BB962C8B-B14F-4D97-AF65-F5344CB8AC3E}">
        <p14:creationId xmlns:p14="http://schemas.microsoft.com/office/powerpoint/2010/main" val="173836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Your medical condition may affect your ability to drive. You are legally responsible to report any disease or disability that may interfere with safe operation of a motor vehicle to Manitoba Public Insurance. MPI can request a medical report from any driver, in any licence class, if they have concerns about the driver’s medical condition. </a:t>
            </a:r>
          </a:p>
          <a:p>
            <a:endParaRPr lang="en-US" dirty="0" smtClean="0"/>
          </a:p>
          <a:p>
            <a:r>
              <a:rPr lang="en-US" dirty="0" smtClean="0"/>
              <a:t>A medical report is required to upgrade a driver’s licence to a Class 1, 2, 3 or 4. Medical forms are available from any MPI Service Centre, </a:t>
            </a:r>
            <a:r>
              <a:rPr lang="en-US" dirty="0" err="1" smtClean="0"/>
              <a:t>Autopac</a:t>
            </a:r>
            <a:r>
              <a:rPr lang="en-US" dirty="0" smtClean="0"/>
              <a:t> agent office or a physician. This form must be completed by a physician. Medical reports must be submitted and approved prior to the start of any testing.</a:t>
            </a:r>
          </a:p>
          <a:p>
            <a:endParaRPr lang="en-US" dirty="0" smtClean="0"/>
          </a:p>
          <a:p>
            <a:r>
              <a:rPr lang="en-US" dirty="0" smtClean="0"/>
              <a:t>A medical report is required when first applying for a commercial driver’s licence, and</a:t>
            </a:r>
          </a:p>
          <a:p>
            <a:r>
              <a:rPr lang="en-US" dirty="0" smtClean="0"/>
              <a:t>- Every 5 years after that, until 45 years of age</a:t>
            </a:r>
          </a:p>
          <a:p>
            <a:r>
              <a:rPr lang="en-US" dirty="0" smtClean="0"/>
              <a:t>- Every 3 years from age 46 to 65</a:t>
            </a:r>
          </a:p>
          <a:p>
            <a:r>
              <a:rPr lang="en-US" dirty="0" smtClean="0"/>
              <a:t>- Every year after you turn age 65</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a:p>
        </p:txBody>
      </p:sp>
    </p:spTree>
    <p:extLst>
      <p:ext uri="{BB962C8B-B14F-4D97-AF65-F5344CB8AC3E}">
        <p14:creationId xmlns:p14="http://schemas.microsoft.com/office/powerpoint/2010/main" val="173535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a:t>
            </a:r>
            <a:r>
              <a:rPr lang="en-US" sz="1200" b="1" kern="1200" dirty="0" smtClean="0">
                <a:solidFill>
                  <a:schemeClr val="tx1"/>
                </a:solidFill>
                <a:effectLst/>
                <a:ea typeface="+mn-ea"/>
                <a:cs typeface="+mn-cs"/>
              </a:rPr>
              <a:t>: </a:t>
            </a:r>
            <a:r>
              <a:rPr lang="en-US" baseline="0" dirty="0" smtClean="0"/>
              <a:t>Tractor-trailers are registered as commercial vehicles and any operators of those vehicles will participate in additional registration programs that facilitate smoother transit across the Canada-U.S. borders by registering with </a:t>
            </a:r>
            <a:r>
              <a:rPr lang="en-CA" sz="1200" kern="1200" dirty="0" smtClean="0">
                <a:solidFill>
                  <a:schemeClr val="tx1"/>
                </a:solidFill>
                <a:effectLst/>
                <a:latin typeface="Calibri Light" panose="020F0302020204030204" pitchFamily="34" charset="0"/>
                <a:ea typeface="+mn-ea"/>
                <a:cs typeface="+mn-cs"/>
              </a:rPr>
              <a:t>the International Registration Plan (IRP) and the International Fuel Tax Agreement (IFTA). </a:t>
            </a:r>
          </a:p>
          <a:p>
            <a:r>
              <a:rPr lang="en-CA" sz="1200" kern="1200" dirty="0" smtClean="0">
                <a:solidFill>
                  <a:schemeClr val="tx1"/>
                </a:solidFill>
                <a:effectLst/>
                <a:latin typeface="Calibri Light" panose="020F0302020204030204" pitchFamily="34" charset="0"/>
                <a:ea typeface="+mn-ea"/>
                <a:cs typeface="+mn-cs"/>
              </a:rPr>
              <a:t>(Additional information about these programs can be found in the manual</a:t>
            </a:r>
            <a:r>
              <a:rPr lang="en-CA" sz="1200" kern="1200" baseline="0" dirty="0" smtClean="0">
                <a:solidFill>
                  <a:schemeClr val="tx1"/>
                </a:solidFill>
                <a:effectLst/>
                <a:latin typeface="Calibri Light" panose="020F0302020204030204" pitchFamily="34" charset="0"/>
                <a:ea typeface="+mn-ea"/>
                <a:cs typeface="+mn-cs"/>
              </a:rPr>
              <a:t> and in the Guide to Transportation Safety.)</a:t>
            </a:r>
            <a:endParaRPr lang="en-US" sz="1200" kern="1200" dirty="0" smtClean="0">
              <a:solidFill>
                <a:schemeClr val="tx1"/>
              </a:solidFill>
              <a:effectLst/>
              <a:latin typeface="Calibri Light" panose="020F0302020204030204" pitchFamily="34" charset="0"/>
              <a:ea typeface="+mn-ea"/>
              <a:cs typeface="+mn-cs"/>
            </a:endParaRPr>
          </a:p>
          <a:p>
            <a:endParaRPr lang="en-US" dirty="0" smtClean="0"/>
          </a:p>
          <a:p>
            <a:r>
              <a:rPr lang="en-CA" sz="1200" kern="1200" dirty="0" smtClean="0">
                <a:solidFill>
                  <a:schemeClr val="tx1"/>
                </a:solidFill>
                <a:effectLst/>
                <a:latin typeface="Calibri Light" panose="020F0302020204030204" pitchFamily="34" charset="0"/>
                <a:ea typeface="+mn-ea"/>
                <a:cs typeface="+mn-cs"/>
              </a:rPr>
              <a:t>Operators pay insurance based on the size/weight of their vehicle, the type of goods they carry, and the distances they travel. All motor carriers and operators of regulated vehicles are required to have basic insurance to operate and obtain/renew a Safety Fitness Certificate (SFC). Some types of vehicles are required to have additional insurance up to $1, 2, or 5 million. The name on the Certificate of Insurance (or vehicle registration) and the name on the SFC must be identical. </a:t>
            </a:r>
          </a:p>
          <a:p>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 operators of commercial vehicles that have a registered gross vehicle weight of </a:t>
            </a:r>
            <a:r>
              <a:rPr lang="en-US" b="1" dirty="0" smtClean="0"/>
              <a:t>4,500 kilograms and higher </a:t>
            </a:r>
            <a:r>
              <a:rPr lang="en-US" dirty="0" smtClean="0"/>
              <a:t>are required to obtain a SFC. </a:t>
            </a:r>
            <a:r>
              <a:rPr lang="en-CA" sz="1200" kern="1200" dirty="0" smtClean="0">
                <a:solidFill>
                  <a:schemeClr val="tx1"/>
                </a:solidFill>
                <a:effectLst/>
                <a:latin typeface="Calibri Light" panose="020F0302020204030204" pitchFamily="34" charset="0"/>
                <a:ea typeface="+mn-ea"/>
                <a:cs typeface="+mn-cs"/>
              </a:rPr>
              <a:t>The certificate is</a:t>
            </a:r>
            <a:r>
              <a:rPr lang="en-CA" sz="1200" kern="1200" baseline="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issued by the Manitoba government (Motor Carrier Division</a:t>
            </a:r>
            <a:r>
              <a:rPr lang="en-CA" sz="1200" kern="1200" baseline="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of Manitoba Infrastructure) and confirms that the operator meets the safety requirements to operate on roadways.</a:t>
            </a:r>
            <a:endParaRPr lang="en-US" dirty="0" smtClean="0"/>
          </a:p>
          <a:p>
            <a:endParaRPr lang="en-US" sz="1200" kern="1200" dirty="0" smtClean="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a:p>
        </p:txBody>
      </p:sp>
    </p:spTree>
    <p:extLst>
      <p:ext uri="{BB962C8B-B14F-4D97-AF65-F5344CB8AC3E}">
        <p14:creationId xmlns:p14="http://schemas.microsoft.com/office/powerpoint/2010/main" val="392992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5BC0CA"/>
              </a:buClr>
            </a:pPr>
            <a:r>
              <a:rPr lang="en-US" b="1" dirty="0" smtClean="0">
                <a:solidFill>
                  <a:schemeClr val="tx1">
                    <a:lumMod val="75000"/>
                    <a:lumOff val="25000"/>
                  </a:schemeClr>
                </a:solidFill>
                <a:latin typeface="Calibri Light" panose="020F0302020204030204" pitchFamily="34" charset="0"/>
                <a:cs typeface="Arial" panose="020B0604020202020204" pitchFamily="34" charset="0"/>
              </a:rPr>
              <a:t>DO:</a:t>
            </a:r>
            <a:r>
              <a:rPr lang="en-US" dirty="0" smtClean="0">
                <a:solidFill>
                  <a:schemeClr val="tx1">
                    <a:lumMod val="75000"/>
                    <a:lumOff val="25000"/>
                  </a:schemeClr>
                </a:solidFill>
                <a:latin typeface="Calibri Light" panose="020F0302020204030204" pitchFamily="34" charset="0"/>
                <a:cs typeface="Arial" panose="020B0604020202020204" pitchFamily="34" charset="0"/>
              </a:rPr>
              <a:t> Read slide.</a:t>
            </a:r>
            <a:endParaRPr lang="en-CA" dirty="0" smtClean="0">
              <a:solidFill>
                <a:schemeClr val="tx1">
                  <a:lumMod val="75000"/>
                  <a:lumOff val="25000"/>
                </a:schemeClr>
              </a:solidFill>
              <a:latin typeface="Calibri Light" panose="020F0302020204030204" pitchFamily="34" charset="0"/>
              <a:cs typeface="Arial" panose="020B0604020202020204" pitchFamily="34" charset="0"/>
            </a:endParaRPr>
          </a:p>
          <a:p>
            <a:pPr lvl="1">
              <a:buClr>
                <a:srgbClr val="5BC0CA"/>
              </a:buClr>
            </a:pPr>
            <a:endParaRPr lang="en-CA" dirty="0" smtClean="0">
              <a:solidFill>
                <a:schemeClr val="tx1">
                  <a:lumMod val="75000"/>
                  <a:lumOff val="25000"/>
                </a:schemeClr>
              </a:solidFill>
              <a:latin typeface="Calibri Light" panose="020F03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43807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a:t>
            </a:r>
            <a:r>
              <a:rPr lang="en-CA" sz="1200" kern="1200" dirty="0" smtClean="0">
                <a:solidFill>
                  <a:schemeClr val="tx1"/>
                </a:solidFill>
                <a:effectLst/>
                <a:ea typeface="+mn-ea"/>
                <a:cs typeface="+mn-cs"/>
              </a:rPr>
              <a:t> </a:t>
            </a:r>
            <a:r>
              <a:rPr lang="en-CA" sz="1200" kern="1200" dirty="0" smtClean="0">
                <a:solidFill>
                  <a:schemeClr val="tx1"/>
                </a:solidFill>
                <a:effectLst/>
                <a:latin typeface="Calibri Light" panose="020F0302020204030204" pitchFamily="34" charset="0"/>
                <a:ea typeface="+mn-ea"/>
                <a:cs typeface="+mn-cs"/>
              </a:rPr>
              <a:t>All provinces follow </a:t>
            </a:r>
            <a:r>
              <a:rPr lang="en-CA" sz="1200" u="none" kern="1200" dirty="0" smtClean="0">
                <a:solidFill>
                  <a:schemeClr val="tx1"/>
                </a:solidFill>
                <a:effectLst/>
                <a:latin typeface="Calibri Light" panose="020F0302020204030204" pitchFamily="34" charset="0"/>
                <a:ea typeface="+mn-ea"/>
                <a:cs typeface="+mn-cs"/>
              </a:rPr>
              <a:t>the National Safety Code </a:t>
            </a:r>
            <a:r>
              <a:rPr lang="en-CA" sz="1200" kern="1200" dirty="0" smtClean="0">
                <a:solidFill>
                  <a:schemeClr val="tx1"/>
                </a:solidFill>
                <a:effectLst/>
                <a:latin typeface="Calibri Light" panose="020F0302020204030204" pitchFamily="34" charset="0"/>
                <a:ea typeface="+mn-ea"/>
                <a:cs typeface="+mn-cs"/>
              </a:rPr>
              <a:t>(NSC). It is an agreement among provinces and territories for best practice in safety performance. </a:t>
            </a:r>
          </a:p>
          <a:p>
            <a:endParaRPr lang="en-US"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Manitoba, like other Canadian jurisdictions, has passed legislation to put these standards into effect. Although NSC is not a law, it is considered the gold standard and best practice by </a:t>
            </a:r>
            <a:r>
              <a:rPr lang="en-US" sz="1200" kern="1200" dirty="0" smtClean="0">
                <a:solidFill>
                  <a:schemeClr val="tx1"/>
                </a:solidFill>
                <a:effectLst/>
                <a:ea typeface="+mn-ea"/>
                <a:cs typeface="+mn-cs"/>
              </a:rPr>
              <a:t>federal, provincial and territorial governments </a:t>
            </a:r>
            <a:r>
              <a:rPr lang="en-CA" sz="1200" kern="1200" baseline="0" dirty="0" smtClean="0">
                <a:solidFill>
                  <a:schemeClr val="tx1"/>
                </a:solidFill>
                <a:effectLst/>
                <a:ea typeface="+mn-ea"/>
                <a:cs typeface="+mn-cs"/>
              </a:rPr>
              <a:t>in Canada.</a:t>
            </a:r>
            <a:r>
              <a:rPr lang="en-CA" sz="1200" kern="1200" dirty="0" smtClean="0">
                <a:solidFill>
                  <a:schemeClr val="tx1"/>
                </a:solidFill>
                <a:effectLst/>
                <a:ea typeface="+mn-ea"/>
                <a:cs typeface="+mn-cs"/>
              </a:rPr>
              <a:t> There are 16 safety performance standards</a:t>
            </a:r>
            <a:r>
              <a:rPr lang="en-CA" sz="1200" kern="1200" baseline="0" dirty="0" smtClean="0">
                <a:solidFill>
                  <a:schemeClr val="tx1"/>
                </a:solidFill>
                <a:effectLst/>
                <a:ea typeface="+mn-ea"/>
                <a:cs typeface="+mn-cs"/>
              </a:rPr>
              <a:t> which covers everything from driver training to safety inspections and everything in between. </a:t>
            </a:r>
          </a:p>
          <a:p>
            <a:endParaRPr lang="en-CA" sz="1200" kern="1200" baseline="0" dirty="0" smtClean="0">
              <a:solidFill>
                <a:schemeClr val="tx1"/>
              </a:solidFill>
              <a:effectLst/>
              <a:ea typeface="+mn-ea"/>
              <a:cs typeface="+mn-cs"/>
            </a:endParaRPr>
          </a:p>
          <a:p>
            <a:r>
              <a:rPr lang="en-CA" sz="1200" kern="1200" baseline="0" dirty="0" smtClean="0">
                <a:solidFill>
                  <a:schemeClr val="tx1"/>
                </a:solidFill>
                <a:effectLst/>
                <a:ea typeface="+mn-ea"/>
                <a:cs typeface="+mn-cs"/>
              </a:rPr>
              <a:t>Additional information about the NSC can be found in your textbook. The standards were developed and are maintained with knowledge of best practices for safety performance and is administered by the Canadian Council of Motor Transport Administrators.</a:t>
            </a:r>
          </a:p>
          <a:p>
            <a:endParaRPr lang="en-US" sz="1200" kern="1200" baseline="0" dirty="0" smtClean="0">
              <a:solidFill>
                <a:schemeClr val="tx1"/>
              </a:solidFill>
              <a:effectLst/>
              <a:ea typeface="+mn-ea"/>
              <a:cs typeface="+mn-cs"/>
            </a:endParaRPr>
          </a:p>
          <a:p>
            <a:r>
              <a:rPr lang="en-US" sz="1200" b="1" kern="1200" baseline="0" dirty="0" smtClean="0">
                <a:solidFill>
                  <a:schemeClr val="tx1"/>
                </a:solidFill>
                <a:effectLst/>
                <a:ea typeface="+mn-ea"/>
                <a:cs typeface="+mn-cs"/>
              </a:rPr>
              <a:t>DO: </a:t>
            </a:r>
            <a:r>
              <a:rPr lang="en-US" sz="1200" kern="1200" baseline="0" dirty="0" smtClean="0">
                <a:solidFill>
                  <a:schemeClr val="tx1"/>
                </a:solidFill>
                <a:effectLst/>
                <a:ea typeface="+mn-ea"/>
                <a:cs typeface="+mn-cs"/>
              </a:rPr>
              <a:t>Bring up the following reference link (pdf) to review.</a:t>
            </a:r>
          </a:p>
          <a:p>
            <a:r>
              <a:rPr lang="en-US" sz="1200" kern="1200" baseline="0" dirty="0" smtClean="0">
                <a:solidFill>
                  <a:schemeClr val="tx1"/>
                </a:solidFill>
                <a:effectLst/>
                <a:ea typeface="+mn-ea"/>
                <a:cs typeface="+mn-cs"/>
              </a:rPr>
              <a:t>The instructor has the ability to provide this as a hand out as well, if printed.</a:t>
            </a:r>
            <a:endParaRPr lang="en-CA" sz="1200" kern="1200" baseline="0" dirty="0" smtClean="0">
              <a:solidFill>
                <a:schemeClr val="tx1"/>
              </a:solidFill>
              <a:effectLst/>
              <a:ea typeface="+mn-ea"/>
              <a:cs typeface="+mn-cs"/>
            </a:endParaRPr>
          </a:p>
          <a:p>
            <a:endParaRPr lang="en-CA" sz="1200" kern="1200" baseline="0" dirty="0" smtClean="0">
              <a:solidFill>
                <a:schemeClr val="tx1"/>
              </a:solidFill>
              <a:effectLst/>
              <a:ea typeface="+mn-ea"/>
              <a:cs typeface="+mn-cs"/>
            </a:endParaRPr>
          </a:p>
          <a:p>
            <a:r>
              <a:rPr lang="en-US" b="1" dirty="0" smtClean="0"/>
              <a:t>Reference</a:t>
            </a:r>
            <a:r>
              <a:rPr lang="en-US" dirty="0" smtClean="0"/>
              <a:t>: </a:t>
            </a:r>
            <a:r>
              <a:rPr lang="en-US" sz="1200" u="sng" kern="1200" dirty="0" smtClean="0">
                <a:solidFill>
                  <a:schemeClr val="tx1"/>
                </a:solidFill>
                <a:effectLst/>
                <a:latin typeface="Calibri Light" panose="020F0302020204030204" pitchFamily="34" charset="0"/>
                <a:ea typeface="+mn-ea"/>
                <a:cs typeface="+mn-cs"/>
                <a:hlinkClick r:id="rId3"/>
              </a:rPr>
              <a:t>https://ccmta.ca/en/national-safety-code/national-safety-code-nsc\</a:t>
            </a:r>
            <a:r>
              <a:rPr lang="en-US" sz="1200" u="sng" kern="1200" dirty="0" smtClean="0">
                <a:solidFill>
                  <a:schemeClr val="tx1"/>
                </a:solidFill>
                <a:effectLst/>
                <a:latin typeface="Calibri Light" panose="020F0302020204030204" pitchFamily="34" charset="0"/>
                <a:ea typeface="+mn-ea"/>
                <a:cs typeface="+mn-cs"/>
              </a:rPr>
              <a:t> </a:t>
            </a:r>
            <a:endParaRPr lang="en-US" sz="1200" kern="1200" dirty="0" smtClean="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a:p>
        </p:txBody>
      </p:sp>
    </p:spTree>
    <p:extLst>
      <p:ext uri="{BB962C8B-B14F-4D97-AF65-F5344CB8AC3E}">
        <p14:creationId xmlns:p14="http://schemas.microsoft.com/office/powerpoint/2010/main" val="3651460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8.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4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xmlns="" id="{59E0CCE2-0C99-7742-91F4-35E589F7C7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smtClean="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2" name="Footer Placeholder 11"/>
          <p:cNvSpPr>
            <a:spLocks noGrp="1"/>
          </p:cNvSpPr>
          <p:nvPr>
            <p:ph type="ftr" sz="quarter" idx="25"/>
          </p:nvPr>
        </p:nvSpPr>
        <p:spPr/>
        <p:txBody>
          <a:bodyPr/>
          <a:lstStyle/>
          <a:p>
            <a:endParaRPr lang="en-US"/>
          </a:p>
        </p:txBody>
      </p:sp>
    </p:spTree>
    <p:custDataLst>
      <p:tags r:id="rId1"/>
    </p:custDataLst>
    <p:extLst>
      <p:ext uri="{BB962C8B-B14F-4D97-AF65-F5344CB8AC3E}">
        <p14:creationId xmlns:p14="http://schemas.microsoft.com/office/powerpoint/2010/main" val="346647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6" name="Footer Placeholder 15"/>
          <p:cNvSpPr>
            <a:spLocks noGrp="1"/>
          </p:cNvSpPr>
          <p:nvPr>
            <p:ph type="ftr" sz="quarter" idx="27"/>
          </p:nvPr>
        </p:nvSpPr>
        <p:spPr/>
        <p:txBody>
          <a:bodyPr/>
          <a:lstStyle/>
          <a:p>
            <a:endParaRPr lang="en-US"/>
          </a:p>
        </p:txBody>
      </p:sp>
    </p:spTree>
    <p:custDataLst>
      <p:tags r:id="rId1"/>
    </p:custDataLst>
    <p:extLst>
      <p:ext uri="{BB962C8B-B14F-4D97-AF65-F5344CB8AC3E}">
        <p14:creationId xmlns:p14="http://schemas.microsoft.com/office/powerpoint/2010/main" val="3549156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3 Circles">
    <p:spTree>
      <p:nvGrpSpPr>
        <p:cNvPr id="1" name=""/>
        <p:cNvGrpSpPr/>
        <p:nvPr/>
      </p:nvGrpSpPr>
      <p:grpSpPr>
        <a:xfrm>
          <a:off x="0" y="0"/>
          <a:ext cx="0" cy="0"/>
          <a:chOff x="0" y="0"/>
          <a:chExt cx="0" cy="0"/>
        </a:xfrm>
      </p:grpSpPr>
      <p:sp>
        <p:nvSpPr>
          <p:cNvPr id="17" name="Oval 16"/>
          <p:cNvSpPr>
            <a:spLocks noChangeAspect="1"/>
          </p:cNvSpPr>
          <p:nvPr userDrawn="1"/>
        </p:nvSpPr>
        <p:spPr>
          <a:xfrm>
            <a:off x="1124712" y="3722247"/>
            <a:ext cx="2478024" cy="2478024"/>
          </a:xfrm>
          <a:prstGeom prst="ellipse">
            <a:avLst/>
          </a:prstGeom>
          <a:solidFill>
            <a:srgbClr val="81CA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userDrawn="1"/>
        </p:nvSpPr>
        <p:spPr>
          <a:xfrm>
            <a:off x="5504688" y="3722247"/>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userDrawn="1"/>
        </p:nvSpPr>
        <p:spPr>
          <a:xfrm>
            <a:off x="5504688" y="1106513"/>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userDrawn="1"/>
        </p:nvSpPr>
        <p:spPr>
          <a:xfrm>
            <a:off x="1124712" y="1106513"/>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6" name="Footer Placeholder 15"/>
          <p:cNvSpPr>
            <a:spLocks noGrp="1"/>
          </p:cNvSpPr>
          <p:nvPr>
            <p:ph type="ftr" sz="quarter" idx="27"/>
          </p:nvPr>
        </p:nvSpPr>
        <p:spPr/>
        <p:txBody>
          <a:bodyPr/>
          <a:lstStyle/>
          <a:p>
            <a:endParaRPr lang="en-US"/>
          </a:p>
        </p:txBody>
      </p:sp>
      <p:sp>
        <p:nvSpPr>
          <p:cNvPr id="19" name="Text Placeholder 19"/>
          <p:cNvSpPr>
            <a:spLocks noGrp="1"/>
          </p:cNvSpPr>
          <p:nvPr>
            <p:ph type="body" sz="quarter" idx="28"/>
          </p:nvPr>
        </p:nvSpPr>
        <p:spPr>
          <a:xfrm>
            <a:off x="1179576" y="4084959"/>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20" name="Text Placeholder 19"/>
          <p:cNvSpPr>
            <a:spLocks noGrp="1"/>
          </p:cNvSpPr>
          <p:nvPr>
            <p:ph type="body" sz="quarter" idx="29"/>
          </p:nvPr>
        </p:nvSpPr>
        <p:spPr>
          <a:xfrm>
            <a:off x="5568696" y="4084959"/>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23" name="Text Placeholder 19"/>
          <p:cNvSpPr>
            <a:spLocks noGrp="1"/>
          </p:cNvSpPr>
          <p:nvPr>
            <p:ph type="body" sz="quarter" idx="30"/>
          </p:nvPr>
        </p:nvSpPr>
        <p:spPr>
          <a:xfrm>
            <a:off x="1179576" y="1469225"/>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24" name="Text Placeholder 19"/>
          <p:cNvSpPr>
            <a:spLocks noGrp="1"/>
          </p:cNvSpPr>
          <p:nvPr>
            <p:ph type="body" sz="quarter" idx="31"/>
          </p:nvPr>
        </p:nvSpPr>
        <p:spPr>
          <a:xfrm>
            <a:off x="5596405" y="1469225"/>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903782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1444267"/>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3311529" y="1444267"/>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a:xfrm>
            <a:off x="5869524" y="1444267"/>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9"/>
          <p:cNvSpPr>
            <a:spLocks noGrp="1"/>
          </p:cNvSpPr>
          <p:nvPr>
            <p:ph type="body" sz="quarter" idx="22"/>
          </p:nvPr>
        </p:nvSpPr>
        <p:spPr>
          <a:xfrm>
            <a:off x="811446" y="1806979"/>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1806979"/>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1806979"/>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6" name="Footer Placeholder 15"/>
          <p:cNvSpPr>
            <a:spLocks noGrp="1"/>
          </p:cNvSpPr>
          <p:nvPr>
            <p:ph type="ftr" sz="quarter" idx="27"/>
          </p:nvPr>
        </p:nvSpPr>
        <p:spPr/>
        <p:txBody>
          <a:bodyPr/>
          <a:lstStyle/>
          <a:p>
            <a:endParaRPr lang="en-US"/>
          </a:p>
        </p:txBody>
      </p:sp>
      <p:sp>
        <p:nvSpPr>
          <p:cNvPr id="17" name="Oval 16"/>
          <p:cNvSpPr>
            <a:spLocks noChangeAspect="1"/>
          </p:cNvSpPr>
          <p:nvPr userDrawn="1"/>
        </p:nvSpPr>
        <p:spPr>
          <a:xfrm>
            <a:off x="2036191" y="3722247"/>
            <a:ext cx="2478024" cy="2478024"/>
          </a:xfrm>
          <a:prstGeom prst="ellipse">
            <a:avLst/>
          </a:prstGeom>
          <a:solidFill>
            <a:srgbClr val="81CA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userDrawn="1"/>
        </p:nvSpPr>
        <p:spPr>
          <a:xfrm>
            <a:off x="4594186" y="3722247"/>
            <a:ext cx="2478024" cy="2478024"/>
          </a:xfrm>
          <a:prstGeom prst="ellipse">
            <a:avLst/>
          </a:prstGeom>
          <a:solidFill>
            <a:srgbClr val="5EB3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19"/>
          <p:cNvSpPr>
            <a:spLocks noGrp="1"/>
          </p:cNvSpPr>
          <p:nvPr>
            <p:ph type="body" sz="quarter" idx="28"/>
          </p:nvPr>
        </p:nvSpPr>
        <p:spPr>
          <a:xfrm>
            <a:off x="2094103" y="4084959"/>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20" name="Text Placeholder 19"/>
          <p:cNvSpPr>
            <a:spLocks noGrp="1"/>
          </p:cNvSpPr>
          <p:nvPr>
            <p:ph type="body" sz="quarter" idx="29"/>
          </p:nvPr>
        </p:nvSpPr>
        <p:spPr>
          <a:xfrm>
            <a:off x="4652098" y="4084959"/>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99042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ustDataLst>
      <p:tags r:id="rId1"/>
    </p:custDataLst>
    <p:extLst>
      <p:ext uri="{BB962C8B-B14F-4D97-AF65-F5344CB8AC3E}">
        <p14:creationId xmlns:p14="http://schemas.microsoft.com/office/powerpoint/2010/main" val="92889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5" name="Footer Placeholder 4"/>
          <p:cNvSpPr>
            <a:spLocks noGrp="1"/>
          </p:cNvSpPr>
          <p:nvPr>
            <p:ph type="ftr" sz="quarter" idx="12"/>
          </p:nvPr>
        </p:nvSpPr>
        <p:spPr/>
        <p:txBody>
          <a:bodyPr/>
          <a:lstStyle/>
          <a:p>
            <a:endParaRPr lang="en-US"/>
          </a:p>
        </p:txBody>
      </p:sp>
    </p:spTree>
    <p:custDataLst>
      <p:tags r:id="rId1"/>
    </p:custDataLst>
    <p:extLst>
      <p:ext uri="{BB962C8B-B14F-4D97-AF65-F5344CB8AC3E}">
        <p14:creationId xmlns:p14="http://schemas.microsoft.com/office/powerpoint/2010/main" val="311247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move2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B6788-737A-9944-9EB5-7EBF0AC8891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 xmlns:a16="http://schemas.microsoft.com/office/drawing/2014/main" id="{040A38B1-8C1E-5D41-A8CA-225DD203F0CE}"/>
              </a:ext>
            </a:extLst>
          </p:cNvPr>
          <p:cNvSpPr>
            <a:spLocks noGrp="1"/>
          </p:cNvSpPr>
          <p:nvPr>
            <p:ph type="ftr" sz="quarter" idx="10"/>
          </p:nvPr>
        </p:nvSpPr>
        <p:spPr/>
        <p:txBody>
          <a:bodyPr/>
          <a:lstStyle/>
          <a:p>
            <a:r>
              <a:rPr lang="en-US"/>
              <a:t>Footer text goes here</a:t>
            </a:r>
            <a:endParaRPr lang="en-US" dirty="0"/>
          </a:p>
        </p:txBody>
      </p:sp>
      <p:sp>
        <p:nvSpPr>
          <p:cNvPr id="4" name="Content Placeholder 7">
            <a:extLst>
              <a:ext uri="{FF2B5EF4-FFF2-40B4-BE49-F238E27FC236}">
                <a16:creationId xmlns="" xmlns:a16="http://schemas.microsoft.com/office/drawing/2014/main"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custDataLst>
      <p:tags r:id="rId1"/>
    </p:custDataLst>
    <p:extLst>
      <p:ext uri="{BB962C8B-B14F-4D97-AF65-F5344CB8AC3E}">
        <p14:creationId xmlns:p14="http://schemas.microsoft.com/office/powerpoint/2010/main" val="1784488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Lato Regular" panose="020F0502020204030203"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Lato" panose="020F0502020204030203" pitchFamily="34" charset="0"/>
                <a:ea typeface="Lato" panose="020F0502020204030203" pitchFamily="34" charset="0"/>
                <a:cs typeface="Lato" panose="020F0502020204030203"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880128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In-yard Practical Training</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78068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In-yard Practical Assessment</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223389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smtClean="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20" name="Footer Placeholder 19"/>
          <p:cNvSpPr>
            <a:spLocks noGrp="1"/>
          </p:cNvSpPr>
          <p:nvPr>
            <p:ph type="ftr" sz="quarter" idx="27"/>
          </p:nvPr>
        </p:nvSpPr>
        <p:spPr/>
        <p:txBody>
          <a:bodyPr/>
          <a:lstStyle/>
          <a:p>
            <a:endParaRPr lang="en-US"/>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1188126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Group Exercise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36793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Individual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575485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lf Stud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Self Study</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536868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2863775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Click to edit Master title style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custDataLst>
      <p:tags r:id="rId1"/>
    </p:custDataLst>
    <p:extLst>
      <p:ext uri="{BB962C8B-B14F-4D97-AF65-F5344CB8AC3E}">
        <p14:creationId xmlns:p14="http://schemas.microsoft.com/office/powerpoint/2010/main" val="37909913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B6788-737A-9944-9EB5-7EBF0AC8891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xmlns="" id="{040A38B1-8C1E-5D41-A8CA-225DD203F0CE}"/>
              </a:ext>
            </a:extLst>
          </p:cNvPr>
          <p:cNvSpPr>
            <a:spLocks noGrp="1"/>
          </p:cNvSpPr>
          <p:nvPr>
            <p:ph type="ftr" sz="quarter" idx="10"/>
          </p:nvPr>
        </p:nvSpPr>
        <p:spPr/>
        <p:txBody>
          <a:bodyPr/>
          <a:lstStyle/>
          <a:p>
            <a:r>
              <a:rPr lang="en-US"/>
              <a:t>Footer text goes here</a:t>
            </a:r>
            <a:endParaRPr lang="en-US" dirty="0"/>
          </a:p>
        </p:txBody>
      </p:sp>
      <p:sp>
        <p:nvSpPr>
          <p:cNvPr id="4" name="Content Placeholder 7">
            <a:extLst>
              <a:ext uri="{FF2B5EF4-FFF2-40B4-BE49-F238E27FC236}">
                <a16:creationId xmlns:a16="http://schemas.microsoft.com/office/drawing/2014/main" xmlns=""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custDataLst>
      <p:tags r:id="rId1"/>
    </p:custDataLst>
    <p:extLst>
      <p:ext uri="{BB962C8B-B14F-4D97-AF65-F5344CB8AC3E}">
        <p14:creationId xmlns:p14="http://schemas.microsoft.com/office/powerpoint/2010/main" val="1414506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2711314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65624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9234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9" name="Footer Placeholder 18"/>
          <p:cNvSpPr>
            <a:spLocks noGrp="1"/>
          </p:cNvSpPr>
          <p:nvPr>
            <p:ph type="ftr" sz="quarter" idx="24"/>
          </p:nvPr>
        </p:nvSpPr>
        <p:spPr/>
        <p:txBody>
          <a:bodyPr/>
          <a:lstStyle/>
          <a:p>
            <a:endParaRPr lang="en-US"/>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smtClean="0">
                  <a:solidFill>
                    <a:schemeClr val="bg1"/>
                  </a:solidFill>
                </a:rPr>
                <a:t>1</a:t>
              </a:r>
              <a:endParaRPr lang="en-US" sz="4400" b="1" dirty="0">
                <a:solidFill>
                  <a:schemeClr val="bg1"/>
                </a:solidFill>
              </a:endParaRP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smtClean="0">
                  <a:solidFill>
                    <a:schemeClr val="bg1"/>
                  </a:solidFill>
                </a:rPr>
                <a:t>2</a:t>
              </a:r>
              <a:endParaRPr lang="en-US" sz="4400" b="1" dirty="0">
                <a:solidFill>
                  <a:schemeClr val="bg1"/>
                </a:solidFill>
              </a:endParaRP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smtClean="0">
                  <a:solidFill>
                    <a:schemeClr val="bg1"/>
                  </a:solidFill>
                </a:rPr>
                <a:t>3</a:t>
              </a:r>
              <a:endParaRPr lang="en-US" sz="4400" b="1" dirty="0">
                <a:solidFill>
                  <a:schemeClr val="bg1"/>
                </a:solidFill>
              </a:endParaRPr>
            </a:p>
          </p:txBody>
        </p:sp>
      </p:grpSp>
    </p:spTree>
    <p:custDataLst>
      <p:tags r:id="rId1"/>
    </p:custDataLst>
    <p:extLst>
      <p:ext uri="{BB962C8B-B14F-4D97-AF65-F5344CB8AC3E}">
        <p14:creationId xmlns:p14="http://schemas.microsoft.com/office/powerpoint/2010/main" val="1695217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98784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82836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9268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09071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1980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smtClean="0"/>
              <a:t>Click to add text</a:t>
            </a:r>
            <a:endParaRPr lang="en-US" dirty="0"/>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28" name="Footer Placeholder 27"/>
          <p:cNvSpPr>
            <a:spLocks noGrp="1"/>
          </p:cNvSpPr>
          <p:nvPr>
            <p:ph type="ftr" sz="quarter" idx="30"/>
          </p:nvPr>
        </p:nvSpPr>
        <p:spPr/>
        <p:txBody>
          <a:bodyPr/>
          <a:lstStyle/>
          <a:p>
            <a:endParaRPr lang="en-US"/>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10</a:t>
              </a:r>
              <a:endParaRPr lang="en-US" sz="3600" b="1" dirty="0">
                <a:solidFill>
                  <a:schemeClr val="bg1"/>
                </a:solidFill>
              </a:endParaRP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smtClean="0">
                  <a:solidFill>
                    <a:schemeClr val="bg1"/>
                  </a:solidFill>
                </a:rPr>
                <a:t>6</a:t>
              </a:r>
              <a:endParaRPr lang="en-US" sz="3600" b="1" dirty="0">
                <a:solidFill>
                  <a:schemeClr val="bg1"/>
                </a:solidFill>
              </a:endParaRP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8</a:t>
              </a:r>
              <a:endParaRPr lang="en-US" sz="3600" b="1" dirty="0">
                <a:solidFill>
                  <a:schemeClr val="bg1"/>
                </a:solidFill>
              </a:endParaRP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7</a:t>
              </a:r>
              <a:endParaRPr lang="en-US" sz="3600" b="1" dirty="0">
                <a:solidFill>
                  <a:schemeClr val="bg1"/>
                </a:solidFill>
              </a:endParaRP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9</a:t>
              </a:r>
              <a:endParaRPr lang="en-US" sz="3600" b="1" dirty="0">
                <a:solidFill>
                  <a:schemeClr val="bg1"/>
                </a:solidFill>
              </a:endParaRP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5</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107253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smtClean="0"/>
              <a:t>Click icon to add picture</a:t>
            </a:r>
            <a:endParaRPr lang="en-US" dirty="0"/>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smtClean="0"/>
              <a:t>Click icon to add picture</a:t>
            </a:r>
            <a:endParaRPr lang="en-US" dirty="0"/>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4" name="Footer Placeholder 13"/>
          <p:cNvSpPr>
            <a:spLocks noGrp="1"/>
          </p:cNvSpPr>
          <p:nvPr>
            <p:ph type="ftr" sz="quarter" idx="24"/>
          </p:nvPr>
        </p:nvSpPr>
        <p:spPr/>
        <p:txBody>
          <a:bodyPr/>
          <a:lstStyle/>
          <a:p>
            <a:endParaRPr lang="en-US"/>
          </a:p>
        </p:txBody>
      </p:sp>
    </p:spTree>
    <p:custDataLst>
      <p:tags r:id="rId1"/>
    </p:custDataLst>
    <p:extLst>
      <p:ext uri="{BB962C8B-B14F-4D97-AF65-F5344CB8AC3E}">
        <p14:creationId xmlns:p14="http://schemas.microsoft.com/office/powerpoint/2010/main" val="54460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smtClean="0"/>
              <a:t>Click icon to add picture</a:t>
            </a:r>
            <a:endParaRPr lang="en-US" dirty="0"/>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1" name="Footer Placeholder 10"/>
          <p:cNvSpPr>
            <a:spLocks noGrp="1"/>
          </p:cNvSpPr>
          <p:nvPr>
            <p:ph type="ftr" sz="quarter" idx="23"/>
          </p:nvPr>
        </p:nvSpPr>
        <p:spPr/>
        <p:txBody>
          <a:bodyPr/>
          <a:lstStyle/>
          <a:p>
            <a:endParaRPr lang="en-US"/>
          </a:p>
        </p:txBody>
      </p:sp>
    </p:spTree>
    <p:custDataLst>
      <p:tags r:id="rId1"/>
    </p:custDataLst>
    <p:extLst>
      <p:ext uri="{BB962C8B-B14F-4D97-AF65-F5344CB8AC3E}">
        <p14:creationId xmlns:p14="http://schemas.microsoft.com/office/powerpoint/2010/main" val="49544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smtClean="0"/>
              <a:t>Click icon to add picture</a:t>
            </a:r>
            <a:endParaRPr lang="en-US" dirty="0"/>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9" name="Footer Placeholder 8"/>
          <p:cNvSpPr>
            <a:spLocks noGrp="1"/>
          </p:cNvSpPr>
          <p:nvPr>
            <p:ph type="ftr" sz="quarter" idx="23"/>
          </p:nvPr>
        </p:nvSpPr>
        <p:spPr/>
        <p:txBody>
          <a:bodyPr/>
          <a:lstStyle/>
          <a:p>
            <a:endParaRPr lang="en-US"/>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3968641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smtClean="0"/>
              <a:t>Click icon to add picture</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4" name="Footer Placeholder 13"/>
          <p:cNvSpPr>
            <a:spLocks noGrp="1"/>
          </p:cNvSpPr>
          <p:nvPr>
            <p:ph type="ftr" sz="quarter" idx="23"/>
          </p:nvPr>
        </p:nvSpPr>
        <p:spPr/>
        <p:txBody>
          <a:bodyPr/>
          <a:lstStyle/>
          <a:p>
            <a:endParaRPr lang="en-US"/>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55002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smtClean="0"/>
              <a:t>Click icon to add picture</a:t>
            </a:r>
            <a:endParaRPr lang="en-US" dirty="0"/>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smtClean="0"/>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1/27/2021</a:t>
            </a:fld>
            <a:endParaRPr lang="en-US"/>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3" name="Footer Placeholder 12"/>
          <p:cNvSpPr>
            <a:spLocks noGrp="1"/>
          </p:cNvSpPr>
          <p:nvPr>
            <p:ph type="ftr" sz="quarter" idx="23"/>
          </p:nvPr>
        </p:nvSpPr>
        <p:spPr/>
        <p:txBody>
          <a:bodyPr/>
          <a:lstStyle/>
          <a:p>
            <a:endParaRPr lang="en-US"/>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241855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ags" Target="../tags/tag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ags" Target="../tags/tag30.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heme" Target="../theme/theme5.xml"/><Relationship Id="rId1" Type="http://schemas.openxmlformats.org/officeDocument/2006/relationships/slideLayout" Target="../slideLayouts/slideLayout30.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heme" Target="../theme/theme6.xml"/><Relationship Id="rId1" Type="http://schemas.openxmlformats.org/officeDocument/2006/relationships/slideLayout" Target="../slideLayouts/slideLayout31.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heme" Target="../theme/theme7.xml"/><Relationship Id="rId1" Type="http://schemas.openxmlformats.org/officeDocument/2006/relationships/slideLayout" Target="../slideLayouts/slideLayout32.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heme" Target="../theme/theme8.xml"/><Relationship Id="rId1" Type="http://schemas.openxmlformats.org/officeDocument/2006/relationships/slideLayout" Target="../slideLayouts/slideLayout33.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heme" Target="../theme/theme9.xml"/><Relationship Id="rId1" Type="http://schemas.openxmlformats.org/officeDocument/2006/relationships/slideLayout" Target="../slideLayouts/slideLayout34.xml"/><Relationship Id="rId6" Type="http://schemas.openxmlformats.org/officeDocument/2006/relationships/image" Target="../media/image23.jpe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8"/>
    </p:custDataLst>
    <p:extLst>
      <p:ext uri="{BB962C8B-B14F-4D97-AF65-F5344CB8AC3E}">
        <p14:creationId xmlns:p14="http://schemas.microsoft.com/office/powerpoint/2010/main" val="1672538438"/>
      </p:ext>
    </p:extLst>
  </p:cSld>
  <p:clrMap bg1="lt1" tx1="dk1" bg2="lt2" tx2="dk2" accent1="accent1" accent2="accent2" accent3="accent3" accent4="accent4" accent5="accent5" accent6="accent6" hlink="hlink" folHlink="folHlink"/>
  <p:sldLayoutIdLst>
    <p:sldLayoutId id="2147483667"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5" r:id="rId12"/>
    <p:sldLayoutId id="2147483734" r:id="rId13"/>
    <p:sldLayoutId id="2147483729" r:id="rId14"/>
    <p:sldLayoutId id="2147483730" r:id="rId15"/>
    <p:sldLayoutId id="2147483731" r:id="rId16"/>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solidFill>
                  <a:srgbClr val="E7E6E6">
                    <a:lumMod val="50000"/>
                  </a:srgbClr>
                </a:solidFill>
              </a:rPr>
              <a:t>Footer text goes here</a:t>
            </a:r>
            <a:endParaRPr lang="en-US" dirty="0">
              <a:solidFill>
                <a:srgbClr val="E7E6E6">
                  <a:lumMod val="50000"/>
                </a:srgbClr>
              </a:solidFill>
            </a:endParaRPr>
          </a:p>
        </p:txBody>
      </p:sp>
      <p:sp>
        <p:nvSpPr>
          <p:cNvPr id="7" name="Rectangle 6">
            <a:extLst>
              <a:ext uri="{FF2B5EF4-FFF2-40B4-BE49-F238E27FC236}">
                <a16:creationId xmlns:a16="http://schemas.microsoft.com/office/drawing/2014/main" xmlns=""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Light" panose="020F0302020204030204" pitchFamily="34" charset="0"/>
            </a:endParaRPr>
          </a:p>
        </p:txBody>
      </p:sp>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2"/>
    </p:custDataLst>
    <p:extLst>
      <p:ext uri="{BB962C8B-B14F-4D97-AF65-F5344CB8AC3E}">
        <p14:creationId xmlns:p14="http://schemas.microsoft.com/office/powerpoint/2010/main" val="18882915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674" r:id="rId4"/>
    <p:sldLayoutId id="2147483683" r:id="rId5"/>
    <p:sldLayoutId id="2147483698" r:id="rId6"/>
    <p:sldLayoutId id="2147483677" r:id="rId7"/>
    <p:sldLayoutId id="2147483668" r:id="rId8"/>
    <p:sldLayoutId id="2147483712" r:id="rId9"/>
    <p:sldLayoutId id="2147483669" r:id="rId10"/>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4"/>
    </p:custDataLst>
    <p:extLst>
      <p:ext uri="{BB962C8B-B14F-4D97-AF65-F5344CB8AC3E}">
        <p14:creationId xmlns:p14="http://schemas.microsoft.com/office/powerpoint/2010/main" val="550635387"/>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pic>
        <p:nvPicPr>
          <p:cNvPr id="5" name="Picture 4">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09634" y="6283326"/>
            <a:ext cx="491490" cy="491490"/>
          </a:xfrm>
          <a:prstGeom prst="rect">
            <a:avLst/>
          </a:prstGeom>
        </p:spPr>
      </p:pic>
    </p:spTree>
    <p:custDataLst>
      <p:tags r:id="rId3"/>
    </p:custDataLst>
    <p:extLst>
      <p:ext uri="{BB962C8B-B14F-4D97-AF65-F5344CB8AC3E}">
        <p14:creationId xmlns:p14="http://schemas.microsoft.com/office/powerpoint/2010/main" val="3622690699"/>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598282016"/>
      </p:ext>
    </p:extLst>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193807695"/>
      </p:ext>
    </p:extLst>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187641642"/>
      </p:ext>
    </p:extLst>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508020883"/>
      </p:ext>
    </p:extLst>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282197400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5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2.xml"/><Relationship Id="rId1"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5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60.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6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6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6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4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5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53.xml"/><Relationship Id="rId5" Type="http://schemas.openxmlformats.org/officeDocument/2006/relationships/image" Target="../media/image16.png"/><Relationship Id="rId4" Type="http://schemas.openxmlformats.org/officeDocument/2006/relationships/hyperlink" Target="https://www.ccmta.ca/en/national-safety-code/national-safety-code-fact-she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2ABB86C-A753-4E9E-BD70-4D18F9FA1183}"/>
              </a:ext>
            </a:extLst>
          </p:cNvPr>
          <p:cNvSpPr>
            <a:spLocks noGrp="1"/>
          </p:cNvSpPr>
          <p:nvPr>
            <p:ph type="ctrTitle"/>
          </p:nvPr>
        </p:nvSpPr>
        <p:spPr>
          <a:xfrm>
            <a:off x="696686" y="2324359"/>
            <a:ext cx="6055806" cy="823367"/>
          </a:xfrm>
        </p:spPr>
        <p:txBody>
          <a:bodyPr>
            <a:noAutofit/>
          </a:bodyPr>
          <a:lstStyle/>
          <a:p>
            <a:r>
              <a:rPr lang="en-US" sz="2800" b="0" dirty="0" smtClean="0"/>
              <a:t>Orientation to Trucking</a:t>
            </a:r>
            <a:endParaRPr lang="en-US" sz="2800" b="0" dirty="0"/>
          </a:p>
        </p:txBody>
      </p:sp>
      <p:sp>
        <p:nvSpPr>
          <p:cNvPr id="2" name="Rectangle 1"/>
          <p:cNvSpPr/>
          <p:nvPr/>
        </p:nvSpPr>
        <p:spPr>
          <a:xfrm>
            <a:off x="696686" y="1385640"/>
            <a:ext cx="5469335" cy="938719"/>
          </a:xfrm>
          <a:prstGeom prst="rect">
            <a:avLst/>
          </a:prstGeom>
          <a:effectLst/>
        </p:spPr>
        <p:txBody>
          <a:bodyPr wrap="square">
            <a:spAutoFit/>
          </a:bodyPr>
          <a:lstStyle/>
          <a:p>
            <a:r>
              <a:rPr lang="en-US" sz="5500" b="1" dirty="0" smtClean="0">
                <a:solidFill>
                  <a:prstClr val="white"/>
                </a:solidFill>
                <a:latin typeface="Calibri Light" panose="020F0302020204030204" pitchFamily="34" charset="0"/>
                <a:ea typeface="Lato" panose="020F0502020204030203" pitchFamily="34" charset="0"/>
                <a:cs typeface="Lato" panose="020F0502020204030203" pitchFamily="34" charset="0"/>
              </a:rPr>
              <a:t>Lesson 1</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Regulations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buClr>
                <a:schemeClr val="accent1"/>
              </a:buClr>
              <a:buNone/>
            </a:pPr>
            <a:r>
              <a:rPr lang="en-US" dirty="0" smtClean="0">
                <a:solidFill>
                  <a:schemeClr val="tx1">
                    <a:lumMod val="75000"/>
                    <a:lumOff val="25000"/>
                  </a:schemeClr>
                </a:solidFill>
              </a:rPr>
              <a:t>Applicable legislation:</a:t>
            </a:r>
          </a:p>
          <a:p>
            <a:pPr>
              <a:lnSpc>
                <a:spcPct val="100000"/>
              </a:lnSpc>
              <a:buClr>
                <a:schemeClr val="accent1"/>
              </a:buClr>
            </a:pPr>
            <a:r>
              <a:rPr lang="en-US" dirty="0" smtClean="0">
                <a:solidFill>
                  <a:schemeClr val="tx1">
                    <a:lumMod val="75000"/>
                    <a:lumOff val="25000"/>
                  </a:schemeClr>
                </a:solidFill>
              </a:rPr>
              <a:t>The </a:t>
            </a:r>
            <a:r>
              <a:rPr lang="en-US" dirty="0">
                <a:solidFill>
                  <a:schemeClr val="tx1">
                    <a:lumMod val="75000"/>
                    <a:lumOff val="25000"/>
                  </a:schemeClr>
                </a:solidFill>
              </a:rPr>
              <a:t>Motor Vehicle Transport </a:t>
            </a:r>
            <a:r>
              <a:rPr lang="en-US" dirty="0" smtClean="0">
                <a:solidFill>
                  <a:schemeClr val="tx1">
                    <a:lumMod val="75000"/>
                    <a:lumOff val="25000"/>
                  </a:schemeClr>
                </a:solidFill>
              </a:rPr>
              <a:t>Act</a:t>
            </a:r>
          </a:p>
          <a:p>
            <a:pPr>
              <a:lnSpc>
                <a:spcPct val="100000"/>
              </a:lnSpc>
              <a:buClr>
                <a:schemeClr val="accent1"/>
              </a:buClr>
            </a:pPr>
            <a:r>
              <a:rPr lang="en-US" dirty="0" smtClean="0">
                <a:solidFill>
                  <a:schemeClr val="tx1">
                    <a:lumMod val="75000"/>
                    <a:lumOff val="25000"/>
                  </a:schemeClr>
                </a:solidFill>
              </a:rPr>
              <a:t>The Commercial </a:t>
            </a:r>
            <a:r>
              <a:rPr lang="en-US" dirty="0">
                <a:solidFill>
                  <a:schemeClr val="tx1">
                    <a:lumMod val="75000"/>
                    <a:lumOff val="25000"/>
                  </a:schemeClr>
                </a:solidFill>
              </a:rPr>
              <a:t>Vehicle Drivers Hours of Service </a:t>
            </a:r>
            <a:r>
              <a:rPr lang="en-US" dirty="0" smtClean="0">
                <a:solidFill>
                  <a:schemeClr val="tx1">
                    <a:lumMod val="75000"/>
                    <a:lumOff val="25000"/>
                  </a:schemeClr>
                </a:solidFill>
              </a:rPr>
              <a:t>Regulation</a:t>
            </a:r>
          </a:p>
          <a:p>
            <a:pPr>
              <a:lnSpc>
                <a:spcPct val="100000"/>
              </a:lnSpc>
              <a:buClr>
                <a:schemeClr val="accent1"/>
              </a:buClr>
            </a:pPr>
            <a:r>
              <a:rPr lang="en-US" dirty="0" smtClean="0">
                <a:solidFill>
                  <a:schemeClr val="tx1">
                    <a:lumMod val="75000"/>
                    <a:lumOff val="25000"/>
                  </a:schemeClr>
                </a:solidFill>
              </a:rPr>
              <a:t>The </a:t>
            </a:r>
            <a:r>
              <a:rPr lang="en-US" dirty="0">
                <a:solidFill>
                  <a:schemeClr val="tx1">
                    <a:lumMod val="75000"/>
                    <a:lumOff val="25000"/>
                  </a:schemeClr>
                </a:solidFill>
              </a:rPr>
              <a:t>Transportation of Dangerous Goods Control Act and the Transportation of Dangerous Goods </a:t>
            </a:r>
            <a:r>
              <a:rPr lang="en-US" dirty="0" smtClean="0">
                <a:solidFill>
                  <a:schemeClr val="tx1">
                    <a:lumMod val="75000"/>
                    <a:lumOff val="25000"/>
                  </a:schemeClr>
                </a:solidFill>
              </a:rPr>
              <a:t>Regulations</a:t>
            </a:r>
          </a:p>
          <a:p>
            <a:pPr>
              <a:lnSpc>
                <a:spcPct val="100000"/>
              </a:lnSpc>
              <a:buClr>
                <a:schemeClr val="accent1"/>
              </a:buClr>
            </a:pPr>
            <a:r>
              <a:rPr lang="en-US" dirty="0" smtClean="0">
                <a:solidFill>
                  <a:schemeClr val="tx1">
                    <a:lumMod val="75000"/>
                    <a:lumOff val="25000"/>
                  </a:schemeClr>
                </a:solidFill>
              </a:rPr>
              <a:t>The Motor </a:t>
            </a:r>
            <a:r>
              <a:rPr lang="en-US" dirty="0">
                <a:solidFill>
                  <a:schemeClr val="tx1">
                    <a:lumMod val="75000"/>
                    <a:lumOff val="25000"/>
                  </a:schemeClr>
                </a:solidFill>
              </a:rPr>
              <a:t>Carrier Safety Fitness Certificates Regulation</a:t>
            </a:r>
          </a:p>
          <a:p>
            <a:pPr marL="0" indent="0">
              <a:lnSpc>
                <a:spcPct val="100000"/>
              </a:lnSpc>
              <a:buClr>
                <a:schemeClr val="accent1"/>
              </a:buClr>
              <a:buNone/>
            </a:pPr>
            <a:endParaRPr 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19488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Law and Regulations</a:t>
            </a:r>
            <a:endParaRPr lang="en-US" dirty="0"/>
          </a:p>
        </p:txBody>
      </p:sp>
      <p:sp>
        <p:nvSpPr>
          <p:cNvPr id="3" name="Content Placeholder 2"/>
          <p:cNvSpPr>
            <a:spLocks noGrp="1"/>
          </p:cNvSpPr>
          <p:nvPr>
            <p:ph sz="quarter" idx="11"/>
          </p:nvPr>
        </p:nvSpPr>
        <p:spPr>
          <a:xfrm>
            <a:off x="544671" y="934821"/>
            <a:ext cx="7886700" cy="5199279"/>
          </a:xfrm>
        </p:spPr>
        <p:txBody>
          <a:bodyPr/>
          <a:lstStyle/>
          <a:p>
            <a:pPr marL="0" indent="0">
              <a:lnSpc>
                <a:spcPct val="100000"/>
              </a:lnSpc>
              <a:buClr>
                <a:schemeClr val="accent1"/>
              </a:buClr>
              <a:buNone/>
            </a:pPr>
            <a:r>
              <a:rPr lang="en-US" dirty="0" smtClean="0">
                <a:solidFill>
                  <a:schemeClr val="tx1">
                    <a:lumMod val="75000"/>
                    <a:lumOff val="25000"/>
                  </a:schemeClr>
                </a:solidFill>
              </a:rPr>
              <a:t>Applicable legislation:</a:t>
            </a:r>
          </a:p>
          <a:p>
            <a:pPr>
              <a:lnSpc>
                <a:spcPct val="100000"/>
              </a:lnSpc>
              <a:buClr>
                <a:schemeClr val="accent1"/>
              </a:buClr>
            </a:pPr>
            <a:r>
              <a:rPr lang="en-US" sz="2400" dirty="0" smtClean="0">
                <a:solidFill>
                  <a:schemeClr val="tx1">
                    <a:lumMod val="75000"/>
                    <a:lumOff val="25000"/>
                  </a:schemeClr>
                </a:solidFill>
              </a:rPr>
              <a:t>The Drivers and Vehicles Act </a:t>
            </a:r>
          </a:p>
          <a:p>
            <a:pPr>
              <a:lnSpc>
                <a:spcPct val="100000"/>
              </a:lnSpc>
              <a:buClr>
                <a:schemeClr val="accent1"/>
              </a:buClr>
            </a:pPr>
            <a:r>
              <a:rPr lang="en-US" sz="2400" dirty="0" smtClean="0">
                <a:solidFill>
                  <a:schemeClr val="tx1">
                    <a:lumMod val="75000"/>
                    <a:lumOff val="25000"/>
                  </a:schemeClr>
                </a:solidFill>
              </a:rPr>
              <a:t>The Highway Traffic Act, which includes regulations such as:</a:t>
            </a:r>
          </a:p>
          <a:p>
            <a:pPr lvl="1">
              <a:lnSpc>
                <a:spcPct val="100000"/>
              </a:lnSpc>
              <a:buClr>
                <a:schemeClr val="accent1"/>
              </a:buClr>
            </a:pPr>
            <a:r>
              <a:rPr lang="en-US" sz="2000" dirty="0" smtClean="0">
                <a:solidFill>
                  <a:schemeClr val="tx1">
                    <a:lumMod val="75000"/>
                    <a:lumOff val="25000"/>
                  </a:schemeClr>
                </a:solidFill>
              </a:rPr>
              <a:t>Cellular </a:t>
            </a:r>
            <a:r>
              <a:rPr lang="en-US" sz="2000" dirty="0">
                <a:solidFill>
                  <a:schemeClr val="tx1">
                    <a:lumMod val="75000"/>
                    <a:lumOff val="25000"/>
                  </a:schemeClr>
                </a:solidFill>
              </a:rPr>
              <a:t>Telephones and Other Hand-Operated Electronic </a:t>
            </a:r>
            <a:r>
              <a:rPr lang="en-US" sz="2000" dirty="0" smtClean="0">
                <a:solidFill>
                  <a:schemeClr val="tx1">
                    <a:lumMod val="75000"/>
                    <a:lumOff val="25000"/>
                  </a:schemeClr>
                </a:solidFill>
              </a:rPr>
              <a:t>Devices</a:t>
            </a:r>
          </a:p>
          <a:p>
            <a:pPr lvl="1">
              <a:lnSpc>
                <a:spcPct val="100000"/>
              </a:lnSpc>
              <a:buClr>
                <a:schemeClr val="accent1"/>
              </a:buClr>
            </a:pPr>
            <a:r>
              <a:rPr lang="en-US" sz="2000" dirty="0" smtClean="0">
                <a:solidFill>
                  <a:schemeClr val="tx1">
                    <a:lumMod val="75000"/>
                    <a:lumOff val="25000"/>
                  </a:schemeClr>
                </a:solidFill>
              </a:rPr>
              <a:t>Commercial </a:t>
            </a:r>
            <a:r>
              <a:rPr lang="en-US" sz="2000" dirty="0">
                <a:solidFill>
                  <a:schemeClr val="tx1">
                    <a:lumMod val="75000"/>
                    <a:lumOff val="25000"/>
                  </a:schemeClr>
                </a:solidFill>
              </a:rPr>
              <a:t>Vehicle Trip </a:t>
            </a:r>
            <a:r>
              <a:rPr lang="en-US" sz="2000" dirty="0" smtClean="0">
                <a:solidFill>
                  <a:schemeClr val="tx1">
                    <a:lumMod val="75000"/>
                    <a:lumOff val="25000"/>
                  </a:schemeClr>
                </a:solidFill>
              </a:rPr>
              <a:t>Inspection</a:t>
            </a:r>
            <a:endParaRPr lang="en-US" sz="2000" dirty="0">
              <a:solidFill>
                <a:schemeClr val="tx1">
                  <a:lumMod val="75000"/>
                  <a:lumOff val="25000"/>
                </a:schemeClr>
              </a:solidFill>
            </a:endParaRPr>
          </a:p>
          <a:p>
            <a:pPr lvl="1">
              <a:lnSpc>
                <a:spcPct val="100000"/>
              </a:lnSpc>
              <a:buClr>
                <a:schemeClr val="accent1"/>
              </a:buClr>
            </a:pPr>
            <a:r>
              <a:rPr lang="en-US" sz="2000" dirty="0" smtClean="0">
                <a:solidFill>
                  <a:schemeClr val="tx1">
                    <a:lumMod val="75000"/>
                    <a:lumOff val="25000"/>
                  </a:schemeClr>
                </a:solidFill>
              </a:rPr>
              <a:t>Driver’s Licence</a:t>
            </a:r>
            <a:endParaRPr lang="en-US" sz="2000" dirty="0">
              <a:solidFill>
                <a:schemeClr val="tx1">
                  <a:lumMod val="75000"/>
                  <a:lumOff val="25000"/>
                </a:schemeClr>
              </a:solidFill>
            </a:endParaRPr>
          </a:p>
          <a:p>
            <a:pPr lvl="1">
              <a:lnSpc>
                <a:spcPct val="100000"/>
              </a:lnSpc>
              <a:buClr>
                <a:schemeClr val="accent1"/>
              </a:buClr>
            </a:pPr>
            <a:r>
              <a:rPr lang="en-US" sz="2000" dirty="0" smtClean="0">
                <a:solidFill>
                  <a:schemeClr val="tx1">
                    <a:lumMod val="75000"/>
                    <a:lumOff val="25000"/>
                  </a:schemeClr>
                </a:solidFill>
              </a:rPr>
              <a:t>Hours </a:t>
            </a:r>
            <a:r>
              <a:rPr lang="en-US" sz="2000" dirty="0">
                <a:solidFill>
                  <a:schemeClr val="tx1">
                    <a:lumMod val="75000"/>
                    <a:lumOff val="25000"/>
                  </a:schemeClr>
                </a:solidFill>
              </a:rPr>
              <a:t>of </a:t>
            </a:r>
            <a:r>
              <a:rPr lang="en-US" sz="2000" dirty="0" smtClean="0">
                <a:solidFill>
                  <a:schemeClr val="tx1">
                    <a:lumMod val="75000"/>
                    <a:lumOff val="25000"/>
                  </a:schemeClr>
                </a:solidFill>
              </a:rPr>
              <a:t>Service</a:t>
            </a:r>
          </a:p>
          <a:p>
            <a:pPr lvl="1">
              <a:lnSpc>
                <a:spcPct val="100000"/>
              </a:lnSpc>
              <a:buClr>
                <a:schemeClr val="accent1"/>
              </a:buClr>
            </a:pPr>
            <a:r>
              <a:rPr lang="en-US" sz="2000" dirty="0" smtClean="0">
                <a:solidFill>
                  <a:schemeClr val="tx1">
                    <a:lumMod val="75000"/>
                    <a:lumOff val="25000"/>
                  </a:schemeClr>
                </a:solidFill>
              </a:rPr>
              <a:t>Periodic </a:t>
            </a:r>
            <a:r>
              <a:rPr lang="en-US" sz="2000" dirty="0">
                <a:solidFill>
                  <a:schemeClr val="tx1">
                    <a:lumMod val="75000"/>
                    <a:lumOff val="25000"/>
                  </a:schemeClr>
                </a:solidFill>
              </a:rPr>
              <a:t>Mandatory Vehicle </a:t>
            </a:r>
            <a:r>
              <a:rPr lang="en-US" sz="2000" dirty="0" smtClean="0">
                <a:solidFill>
                  <a:schemeClr val="tx1">
                    <a:lumMod val="75000"/>
                    <a:lumOff val="25000"/>
                  </a:schemeClr>
                </a:solidFill>
              </a:rPr>
              <a:t>Inspection</a:t>
            </a:r>
          </a:p>
          <a:p>
            <a:pPr lvl="1">
              <a:lnSpc>
                <a:spcPct val="100000"/>
              </a:lnSpc>
              <a:buClr>
                <a:schemeClr val="accent1"/>
              </a:buClr>
            </a:pPr>
            <a:r>
              <a:rPr lang="en-US" sz="2000" dirty="0" smtClean="0">
                <a:solidFill>
                  <a:schemeClr val="tx1">
                    <a:lumMod val="75000"/>
                    <a:lumOff val="25000"/>
                  </a:schemeClr>
                </a:solidFill>
              </a:rPr>
              <a:t>Safety </a:t>
            </a:r>
            <a:r>
              <a:rPr lang="en-US" sz="2000" dirty="0">
                <a:solidFill>
                  <a:schemeClr val="tx1">
                    <a:lumMod val="75000"/>
                    <a:lumOff val="25000"/>
                  </a:schemeClr>
                </a:solidFill>
              </a:rPr>
              <a:t>Fitness Criteria and </a:t>
            </a:r>
            <a:r>
              <a:rPr lang="en-US" sz="2000" dirty="0" smtClean="0">
                <a:solidFill>
                  <a:schemeClr val="tx1">
                    <a:lumMod val="75000"/>
                    <a:lumOff val="25000"/>
                  </a:schemeClr>
                </a:solidFill>
              </a:rPr>
              <a:t>Certificates </a:t>
            </a:r>
          </a:p>
        </p:txBody>
      </p:sp>
    </p:spTree>
    <p:custDataLst>
      <p:tags r:id="rId1"/>
    </p:custDataLst>
    <p:extLst>
      <p:ext uri="{BB962C8B-B14F-4D97-AF65-F5344CB8AC3E}">
        <p14:creationId xmlns:p14="http://schemas.microsoft.com/office/powerpoint/2010/main" val="4146180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0" y="1228725"/>
            <a:ext cx="6175375" cy="552450"/>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Impact of Regulations</a:t>
            </a:r>
          </a:p>
        </p:txBody>
      </p:sp>
      <p:sp>
        <p:nvSpPr>
          <p:cNvPr id="3" name="Content Placeholder 2">
            <a:extLst>
              <a:ext uri="{FF2B5EF4-FFF2-40B4-BE49-F238E27FC236}">
                <a16:creationId xmlns="" xmlns:a16="http://schemas.microsoft.com/office/drawing/2014/main" id="{893382EF-B063-644C-A557-466824D23461}"/>
              </a:ext>
            </a:extLst>
          </p:cNvPr>
          <p:cNvSpPr txBox="1">
            <a:spLocks/>
          </p:cNvSpPr>
          <p:nvPr/>
        </p:nvSpPr>
        <p:spPr>
          <a:xfrm>
            <a:off x="0" y="2109720"/>
            <a:ext cx="8159569" cy="3100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spcAft>
                <a:spcPts val="800"/>
              </a:spcAft>
              <a:buClr>
                <a:schemeClr val="accent1"/>
              </a:buClr>
              <a:buNone/>
            </a:pPr>
            <a:r>
              <a:rPr lang="en-US" sz="2800" dirty="0" smtClean="0">
                <a:solidFill>
                  <a:schemeClr val="tx1">
                    <a:lumMod val="75000"/>
                    <a:lumOff val="25000"/>
                  </a:schemeClr>
                </a:solidFill>
                <a:latin typeface="Calibri Light" panose="020F0302020204030204" pitchFamily="34" charset="0"/>
                <a:cs typeface="Arial" panose="020B0604020202020204" pitchFamily="34" charset="0"/>
              </a:rPr>
              <a:t>After completing this section, you should be able to:</a:t>
            </a:r>
            <a:endParaRPr lang="en-CA" sz="2800" dirty="0" smtClean="0">
              <a:solidFill>
                <a:schemeClr val="tx1">
                  <a:lumMod val="75000"/>
                  <a:lumOff val="25000"/>
                </a:schemeClr>
              </a:solidFill>
              <a:latin typeface="Calibri Light" panose="020F0302020204030204" pitchFamily="34" charset="0"/>
              <a:cs typeface="Arial" panose="020B0604020202020204" pitchFamily="34" charset="0"/>
            </a:endParaRPr>
          </a:p>
          <a:p>
            <a:pPr lvl="1">
              <a:spcBef>
                <a:spcPts val="0"/>
              </a:spcBef>
              <a:spcAft>
                <a:spcPts val="800"/>
              </a:spcAft>
              <a:buClr>
                <a:schemeClr val="accent1"/>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Explain that drivers must comply with government regulations</a:t>
            </a:r>
          </a:p>
          <a:p>
            <a:pPr lvl="1">
              <a:spcBef>
                <a:spcPts val="0"/>
              </a:spcBef>
              <a:spcAft>
                <a:spcPts val="800"/>
              </a:spcAft>
              <a:buClr>
                <a:schemeClr val="accent1"/>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Identify that standards may apply to worker obligations, rights and responsibilities; employment; health and safety; labour agreements, etc.</a:t>
            </a:r>
          </a:p>
          <a:p>
            <a:pPr marL="0" indent="0">
              <a:buClr>
                <a:schemeClr val="accent1"/>
              </a:buClr>
              <a:buFont typeface="Arial" panose="020B0604020202020204" pitchFamily="34" charset="0"/>
              <a:buNone/>
            </a:pPr>
            <a:endParaRPr lang="en-CA" dirty="0">
              <a:solidFill>
                <a:schemeClr val="tx1">
                  <a:lumMod val="75000"/>
                  <a:lumOff val="2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2276106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Compliance with Regulations</a:t>
            </a:r>
            <a:endParaRPr lang="en-US" dirty="0"/>
          </a:p>
        </p:txBody>
      </p:sp>
      <p:sp>
        <p:nvSpPr>
          <p:cNvPr id="4" name="Content Placeholder 3"/>
          <p:cNvSpPr>
            <a:spLocks noGrp="1"/>
          </p:cNvSpPr>
          <p:nvPr>
            <p:ph sz="quarter" idx="11"/>
          </p:nvPr>
        </p:nvSpPr>
        <p:spPr>
          <a:xfrm>
            <a:off x="544671" y="934821"/>
            <a:ext cx="7886700" cy="3808629"/>
          </a:xfrm>
        </p:spPr>
        <p:txBody>
          <a:bodyPr/>
          <a:lstStyle/>
          <a:p>
            <a:pPr marL="0" indent="0">
              <a:buNone/>
            </a:pPr>
            <a:r>
              <a:rPr lang="en-US" dirty="0" smtClean="0">
                <a:solidFill>
                  <a:schemeClr val="tx1">
                    <a:lumMod val="75000"/>
                    <a:lumOff val="25000"/>
                  </a:schemeClr>
                </a:solidFill>
              </a:rPr>
              <a:t>Expectations regarding compliance:</a:t>
            </a:r>
          </a:p>
          <a:p>
            <a:pPr>
              <a:buClr>
                <a:srgbClr val="5BC0CA"/>
              </a:buClr>
            </a:pPr>
            <a:r>
              <a:rPr lang="en-US" sz="2400" dirty="0" smtClean="0">
                <a:solidFill>
                  <a:schemeClr val="tx1">
                    <a:lumMod val="75000"/>
                    <a:lumOff val="25000"/>
                  </a:schemeClr>
                </a:solidFill>
              </a:rPr>
              <a:t>Your responsibility as a commercial driver is to comply with the regulations for the jurisdiction you are driving in</a:t>
            </a:r>
          </a:p>
          <a:p>
            <a:pPr marL="0" indent="0">
              <a:buClr>
                <a:srgbClr val="5BC0CA"/>
              </a:buClr>
              <a:buNone/>
            </a:pPr>
            <a:r>
              <a:rPr lang="en-US" dirty="0" smtClean="0">
                <a:solidFill>
                  <a:schemeClr val="tx1">
                    <a:lumMod val="75000"/>
                    <a:lumOff val="25000"/>
                  </a:schemeClr>
                </a:solidFill>
              </a:rPr>
              <a:t>Regulations help drivers </a:t>
            </a:r>
            <a:r>
              <a:rPr lang="en-US" dirty="0">
                <a:solidFill>
                  <a:schemeClr val="tx1">
                    <a:lumMod val="75000"/>
                    <a:lumOff val="25000"/>
                  </a:schemeClr>
                </a:solidFill>
              </a:rPr>
              <a:t>and </a:t>
            </a:r>
            <a:r>
              <a:rPr lang="en-US" dirty="0" smtClean="0">
                <a:solidFill>
                  <a:schemeClr val="tx1">
                    <a:lumMod val="75000"/>
                    <a:lumOff val="25000"/>
                  </a:schemeClr>
                </a:solidFill>
              </a:rPr>
              <a:t>industry:</a:t>
            </a:r>
          </a:p>
          <a:p>
            <a:pPr>
              <a:buClr>
                <a:srgbClr val="5BC0CA"/>
              </a:buClr>
            </a:pPr>
            <a:r>
              <a:rPr lang="en-US" sz="2400" dirty="0" smtClean="0">
                <a:solidFill>
                  <a:schemeClr val="tx1">
                    <a:lumMod val="75000"/>
                    <a:lumOff val="25000"/>
                  </a:schemeClr>
                </a:solidFill>
              </a:rPr>
              <a:t>Compliance with the regulations</a:t>
            </a:r>
            <a:r>
              <a:rPr lang="en-US" sz="2400" dirty="0">
                <a:solidFill>
                  <a:schemeClr val="tx1">
                    <a:lumMod val="75000"/>
                    <a:lumOff val="25000"/>
                  </a:schemeClr>
                </a:solidFill>
              </a:rPr>
              <a:t> </a:t>
            </a:r>
            <a:r>
              <a:rPr lang="en-US" sz="2400" dirty="0" smtClean="0">
                <a:solidFill>
                  <a:schemeClr val="tx1">
                    <a:lumMod val="75000"/>
                    <a:lumOff val="25000"/>
                  </a:schemeClr>
                </a:solidFill>
              </a:rPr>
              <a:t>supports you as a driver and protects your rights in the workplace</a:t>
            </a:r>
          </a:p>
        </p:txBody>
      </p:sp>
    </p:spTree>
    <p:custDataLst>
      <p:tags r:id="rId1"/>
    </p:custDataLst>
    <p:extLst>
      <p:ext uri="{BB962C8B-B14F-4D97-AF65-F5344CB8AC3E}">
        <p14:creationId xmlns:p14="http://schemas.microsoft.com/office/powerpoint/2010/main" val="119804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0" y="1252538"/>
            <a:ext cx="5734050" cy="481012"/>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Incidents and Infractions</a:t>
            </a:r>
            <a:endParaRPr lang="en-CA" sz="3600" b="1" dirty="0">
              <a:solidFill>
                <a:schemeClr val="tx1">
                  <a:lumMod val="75000"/>
                  <a:lumOff val="25000"/>
                </a:schemeClr>
              </a:solidFill>
              <a:latin typeface="Calibri Light" panose="020F03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893382EF-B063-644C-A557-466824D23461}"/>
              </a:ext>
            </a:extLst>
          </p:cNvPr>
          <p:cNvSpPr txBox="1">
            <a:spLocks/>
          </p:cNvSpPr>
          <p:nvPr/>
        </p:nvSpPr>
        <p:spPr>
          <a:xfrm>
            <a:off x="0" y="2111783"/>
            <a:ext cx="8406311" cy="1978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spcAft>
                <a:spcPts val="800"/>
              </a:spcAft>
              <a:buClr>
                <a:schemeClr val="accent1"/>
              </a:buClr>
              <a:buNone/>
            </a:pPr>
            <a:r>
              <a:rPr lang="en-US" sz="2800" dirty="0" smtClean="0">
                <a:solidFill>
                  <a:schemeClr val="tx1">
                    <a:lumMod val="75000"/>
                    <a:lumOff val="25000"/>
                  </a:schemeClr>
                </a:solidFill>
                <a:latin typeface="Calibri Light" panose="020F0302020204030204" pitchFamily="34" charset="0"/>
                <a:cs typeface="Arial" panose="020B0604020202020204" pitchFamily="34" charset="0"/>
              </a:rPr>
              <a:t>After completing this section, you should be able to:</a:t>
            </a:r>
            <a:endParaRPr lang="en-CA" sz="2800" dirty="0" smtClean="0">
              <a:solidFill>
                <a:schemeClr val="tx1">
                  <a:lumMod val="75000"/>
                  <a:lumOff val="25000"/>
                </a:schemeClr>
              </a:solidFill>
              <a:latin typeface="Calibri Light" panose="020F0302020204030204" pitchFamily="34" charset="0"/>
              <a:cs typeface="Arial" panose="020B0604020202020204" pitchFamily="34" charset="0"/>
            </a:endParaRPr>
          </a:p>
          <a:p>
            <a:pPr lvl="1">
              <a:spcBef>
                <a:spcPts val="0"/>
              </a:spcBef>
              <a:spcAft>
                <a:spcPts val="800"/>
              </a:spcAft>
              <a:buClr>
                <a:schemeClr val="accent1"/>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Explain that government agencies develop and retain records of driver incidents and infractions as well as motor carrier incidents and infractions</a:t>
            </a:r>
          </a:p>
        </p:txBody>
      </p:sp>
    </p:spTree>
    <p:custDataLst>
      <p:tags r:id="rId1"/>
    </p:custDataLst>
    <p:extLst>
      <p:ext uri="{BB962C8B-B14F-4D97-AF65-F5344CB8AC3E}">
        <p14:creationId xmlns:p14="http://schemas.microsoft.com/office/powerpoint/2010/main" val="1732037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Related Convictions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buNone/>
            </a:pPr>
            <a:r>
              <a:rPr lang="en-US" dirty="0">
                <a:solidFill>
                  <a:schemeClr val="tx1">
                    <a:lumMod val="75000"/>
                    <a:lumOff val="25000"/>
                  </a:schemeClr>
                </a:solidFill>
              </a:rPr>
              <a:t>Criminal </a:t>
            </a:r>
            <a:r>
              <a:rPr lang="en-US" dirty="0" smtClean="0">
                <a:solidFill>
                  <a:schemeClr val="tx1">
                    <a:lumMod val="75000"/>
                    <a:lumOff val="25000"/>
                  </a:schemeClr>
                </a:solidFill>
              </a:rPr>
              <a:t>record results from conviction of:</a:t>
            </a:r>
            <a:endParaRPr lang="en-US"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Impaired </a:t>
            </a:r>
            <a:r>
              <a:rPr lang="en-US" sz="2400" dirty="0" smtClean="0">
                <a:solidFill>
                  <a:schemeClr val="tx1">
                    <a:lumMod val="75000"/>
                    <a:lumOff val="25000"/>
                  </a:schemeClr>
                </a:solidFill>
              </a:rPr>
              <a:t>driving</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Leaving the scene of a collision</a:t>
            </a:r>
          </a:p>
          <a:p>
            <a:pPr>
              <a:buClr>
                <a:schemeClr val="accent1"/>
              </a:buClr>
            </a:pPr>
            <a:r>
              <a:rPr lang="en-US" sz="2400" dirty="0">
                <a:solidFill>
                  <a:schemeClr val="tx1">
                    <a:lumMod val="75000"/>
                    <a:lumOff val="25000"/>
                  </a:schemeClr>
                </a:solidFill>
              </a:rPr>
              <a:t>Failure to provide breath or blood sample</a:t>
            </a:r>
          </a:p>
          <a:p>
            <a:pPr>
              <a:buClr>
                <a:schemeClr val="accent1"/>
              </a:buClr>
            </a:pPr>
            <a:r>
              <a:rPr lang="en-US" sz="2400" dirty="0">
                <a:solidFill>
                  <a:schemeClr val="tx1">
                    <a:lumMod val="75000"/>
                    <a:lumOff val="25000"/>
                  </a:schemeClr>
                </a:solidFill>
              </a:rPr>
              <a:t>Impaired driving causing bodily harm </a:t>
            </a:r>
          </a:p>
          <a:p>
            <a:pPr>
              <a:buClr>
                <a:schemeClr val="accent1"/>
              </a:buClr>
            </a:pPr>
            <a:r>
              <a:rPr lang="en-US" sz="2400" dirty="0">
                <a:solidFill>
                  <a:schemeClr val="tx1">
                    <a:lumMod val="75000"/>
                    <a:lumOff val="25000"/>
                  </a:schemeClr>
                </a:solidFill>
              </a:rPr>
              <a:t>Impaired driving causing death</a:t>
            </a:r>
          </a:p>
          <a:p>
            <a:pPr>
              <a:buClr>
                <a:schemeClr val="accent1"/>
              </a:buClr>
            </a:pPr>
            <a:r>
              <a:rPr lang="en-US" sz="2400" dirty="0">
                <a:solidFill>
                  <a:schemeClr val="tx1">
                    <a:lumMod val="75000"/>
                    <a:lumOff val="25000"/>
                  </a:schemeClr>
                </a:solidFill>
              </a:rPr>
              <a:t>Driving while suspended or disqualified</a:t>
            </a:r>
          </a:p>
          <a:p>
            <a:pPr>
              <a:buClr>
                <a:schemeClr val="accent1"/>
              </a:buClr>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45280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a:t>
            </a:r>
            <a:r>
              <a:rPr lang="en-US" dirty="0" smtClean="0"/>
              <a:t>Traffic Convictions</a:t>
            </a:r>
            <a:endParaRPr lang="en-US" dirty="0"/>
          </a:p>
        </p:txBody>
      </p:sp>
      <p:sp>
        <p:nvSpPr>
          <p:cNvPr id="3" name="Content Placeholder 2"/>
          <p:cNvSpPr>
            <a:spLocks noGrp="1"/>
          </p:cNvSpPr>
          <p:nvPr>
            <p:ph sz="quarter" idx="11"/>
          </p:nvPr>
        </p:nvSpPr>
        <p:spPr>
          <a:xfrm>
            <a:off x="544671" y="934821"/>
            <a:ext cx="7886700" cy="5561229"/>
          </a:xfrm>
        </p:spPr>
        <p:txBody>
          <a:bodyPr/>
          <a:lstStyle/>
          <a:p>
            <a:pPr>
              <a:buClr>
                <a:schemeClr val="accent1"/>
              </a:buClr>
            </a:pPr>
            <a:r>
              <a:rPr lang="en-US" sz="2400" dirty="0" smtClean="0">
                <a:solidFill>
                  <a:schemeClr val="tx1">
                    <a:lumMod val="75000"/>
                    <a:lumOff val="25000"/>
                  </a:schemeClr>
                </a:solidFill>
              </a:rPr>
              <a:t>Fines</a:t>
            </a:r>
          </a:p>
          <a:p>
            <a:pPr>
              <a:buClr>
                <a:schemeClr val="accent1"/>
              </a:buClr>
            </a:pPr>
            <a:r>
              <a:rPr lang="en-US" sz="2400" dirty="0" smtClean="0">
                <a:solidFill>
                  <a:schemeClr val="tx1">
                    <a:lumMod val="75000"/>
                    <a:lumOff val="25000"/>
                  </a:schemeClr>
                </a:solidFill>
              </a:rPr>
              <a:t>Demerits (Driver Safety Rating)</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Driver’s licence </a:t>
            </a:r>
            <a:r>
              <a:rPr lang="en-US" sz="2400" dirty="0" smtClean="0">
                <a:solidFill>
                  <a:schemeClr val="tx1">
                    <a:lumMod val="75000"/>
                    <a:lumOff val="25000"/>
                  </a:schemeClr>
                </a:solidFill>
              </a:rPr>
              <a:t>suspension</a:t>
            </a:r>
          </a:p>
          <a:p>
            <a:pPr>
              <a:buClr>
                <a:schemeClr val="accent1"/>
              </a:buClr>
            </a:pPr>
            <a:r>
              <a:rPr lang="en-US" sz="2400" dirty="0" smtClean="0">
                <a:solidFill>
                  <a:schemeClr val="tx1">
                    <a:lumMod val="75000"/>
                    <a:lumOff val="25000"/>
                  </a:schemeClr>
                </a:solidFill>
              </a:rPr>
              <a:t>Jail time</a:t>
            </a:r>
          </a:p>
          <a:p>
            <a:pPr>
              <a:buClr>
                <a:schemeClr val="accent1"/>
              </a:buClr>
            </a:pPr>
            <a:r>
              <a:rPr lang="en-US" sz="2400" dirty="0" smtClean="0">
                <a:solidFill>
                  <a:schemeClr val="tx1">
                    <a:lumMod val="75000"/>
                    <a:lumOff val="25000"/>
                  </a:schemeClr>
                </a:solidFill>
              </a:rPr>
              <a:t>Criminal record</a:t>
            </a:r>
          </a:p>
          <a:p>
            <a:pPr>
              <a:buClr>
                <a:schemeClr val="accent1"/>
              </a:buClr>
            </a:pPr>
            <a:r>
              <a:rPr lang="en-US" sz="2400" dirty="0" smtClean="0">
                <a:solidFill>
                  <a:schemeClr val="tx1">
                    <a:lumMod val="75000"/>
                    <a:lumOff val="25000"/>
                  </a:schemeClr>
                </a:solidFill>
              </a:rPr>
              <a:t>Increased insurance costs</a:t>
            </a:r>
          </a:p>
          <a:p>
            <a:pPr>
              <a:buClr>
                <a:schemeClr val="accent1"/>
              </a:buClr>
            </a:pPr>
            <a:r>
              <a:rPr lang="en-US" sz="2400" dirty="0" smtClean="0">
                <a:solidFill>
                  <a:schemeClr val="tx1">
                    <a:lumMod val="75000"/>
                    <a:lumOff val="25000"/>
                  </a:schemeClr>
                </a:solidFill>
              </a:rPr>
              <a:t>Travel restrictions</a:t>
            </a:r>
          </a:p>
          <a:p>
            <a:pPr>
              <a:buClr>
                <a:schemeClr val="accent1"/>
              </a:buClr>
            </a:pPr>
            <a:r>
              <a:rPr lang="en-US" sz="2400" dirty="0" smtClean="0">
                <a:solidFill>
                  <a:schemeClr val="tx1">
                    <a:lumMod val="75000"/>
                    <a:lumOff val="25000"/>
                  </a:schemeClr>
                </a:solidFill>
              </a:rPr>
              <a:t>Loss </a:t>
            </a:r>
            <a:r>
              <a:rPr lang="en-US" sz="2400" dirty="0">
                <a:solidFill>
                  <a:schemeClr val="tx1">
                    <a:lumMod val="75000"/>
                    <a:lumOff val="25000"/>
                  </a:schemeClr>
                </a:solidFill>
              </a:rPr>
              <a:t>of </a:t>
            </a:r>
            <a:r>
              <a:rPr lang="en-US" sz="2400" dirty="0" smtClean="0">
                <a:solidFill>
                  <a:schemeClr val="tx1">
                    <a:lumMod val="75000"/>
                    <a:lumOff val="25000"/>
                  </a:schemeClr>
                </a:solidFill>
              </a:rPr>
              <a:t>employment</a:t>
            </a:r>
          </a:p>
          <a:p>
            <a:pPr>
              <a:buClr>
                <a:schemeClr val="accent1"/>
              </a:buClr>
            </a:pPr>
            <a:endParaRPr lang="en-US" sz="2400" dirty="0" smtClean="0">
              <a:solidFill>
                <a:schemeClr val="tx1">
                  <a:lumMod val="75000"/>
                  <a:lumOff val="25000"/>
                </a:schemeClr>
              </a:solidFill>
            </a:endParaRPr>
          </a:p>
          <a:p>
            <a:pPr marL="0" indent="0" algn="ctr">
              <a:buClr>
                <a:schemeClr val="accent1"/>
              </a:buClr>
              <a:buNone/>
            </a:pPr>
            <a:r>
              <a:rPr lang="en-US" sz="2400" dirty="0" smtClean="0">
                <a:solidFill>
                  <a:schemeClr val="tx1">
                    <a:lumMod val="75000"/>
                    <a:lumOff val="25000"/>
                  </a:schemeClr>
                </a:solidFill>
              </a:rPr>
              <a:t>All convictions will appear on your drivers abstract.</a:t>
            </a:r>
            <a:endParaRPr lang="en-US" sz="2400" dirty="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23" y="4912371"/>
            <a:ext cx="554038" cy="554038"/>
          </a:xfrm>
          <a:prstGeom prst="rect">
            <a:avLst/>
          </a:prstGeom>
        </p:spPr>
      </p:pic>
    </p:spTree>
    <p:custDataLst>
      <p:tags r:id="rId1"/>
    </p:custDataLst>
    <p:extLst>
      <p:ext uri="{BB962C8B-B14F-4D97-AF65-F5344CB8AC3E}">
        <p14:creationId xmlns:p14="http://schemas.microsoft.com/office/powerpoint/2010/main" val="195005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1, 2 &amp; 3 </a:t>
            </a:r>
            <a:endParaRPr lang="en-US" dirty="0"/>
          </a:p>
        </p:txBody>
      </p:sp>
      <p:sp>
        <p:nvSpPr>
          <p:cNvPr id="4" name="Content Placeholder 3"/>
          <p:cNvSpPr>
            <a:spLocks noGrp="1"/>
          </p:cNvSpPr>
          <p:nvPr>
            <p:ph sz="quarter" idx="11"/>
          </p:nvPr>
        </p:nvSpPr>
        <p:spPr>
          <a:xfrm>
            <a:off x="628651" y="1254368"/>
            <a:ext cx="5744440" cy="4759569"/>
          </a:xfrm>
        </p:spPr>
        <p:txBody>
          <a:bodyPr/>
          <a:lstStyle/>
          <a:p>
            <a:r>
              <a:rPr lang="en-US" dirty="0" smtClean="0">
                <a:solidFill>
                  <a:schemeClr val="tx1">
                    <a:lumMod val="75000"/>
                    <a:lumOff val="25000"/>
                  </a:schemeClr>
                </a:solidFill>
              </a:rPr>
              <a:t>Time: 30 minutes</a:t>
            </a:r>
          </a:p>
          <a:p>
            <a:r>
              <a:rPr lang="en-US" dirty="0" smtClean="0">
                <a:solidFill>
                  <a:schemeClr val="tx1">
                    <a:lumMod val="75000"/>
                    <a:lumOff val="25000"/>
                  </a:schemeClr>
                </a:solidFill>
              </a:rPr>
              <a:t>Complete Exercise 1: Essential Skills</a:t>
            </a:r>
          </a:p>
          <a:p>
            <a:r>
              <a:rPr lang="en-US" dirty="0" smtClean="0">
                <a:solidFill>
                  <a:schemeClr val="tx1">
                    <a:lumMod val="75000"/>
                    <a:lumOff val="25000"/>
                  </a:schemeClr>
                </a:solidFill>
              </a:rPr>
              <a:t>Complete Exercise 2: Regulations</a:t>
            </a:r>
          </a:p>
          <a:p>
            <a:r>
              <a:rPr lang="en-US" dirty="0">
                <a:solidFill>
                  <a:schemeClr val="tx1">
                    <a:lumMod val="75000"/>
                    <a:lumOff val="25000"/>
                  </a:schemeClr>
                </a:solidFill>
              </a:rPr>
              <a:t>Complete Exercise </a:t>
            </a:r>
            <a:r>
              <a:rPr lang="en-US" dirty="0" smtClean="0">
                <a:solidFill>
                  <a:schemeClr val="tx1">
                    <a:lumMod val="75000"/>
                    <a:lumOff val="25000"/>
                  </a:schemeClr>
                </a:solidFill>
              </a:rPr>
              <a:t>3: Traffic Laws</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279120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r>
              <a:rPr lang="en-US" sz="4500" b="1" dirty="0" smtClean="0"/>
              <a:t> </a:t>
            </a:r>
            <a:endParaRPr lang="en-CA" sz="4500" dirty="0"/>
          </a:p>
        </p:txBody>
      </p:sp>
      <p:sp>
        <p:nvSpPr>
          <p:cNvPr id="3" name="Content Placeholder 2"/>
          <p:cNvSpPr>
            <a:spLocks noGrp="1"/>
          </p:cNvSpPr>
          <p:nvPr>
            <p:ph sz="quarter" idx="11"/>
          </p:nvPr>
        </p:nvSpPr>
        <p:spPr>
          <a:xfrm>
            <a:off x="544671" y="934821"/>
            <a:ext cx="7886700" cy="4759569"/>
          </a:xfrm>
        </p:spPr>
        <p:txBody>
          <a:bodyPr/>
          <a:lstStyle/>
          <a:p>
            <a:pPr marL="0" lvl="0" indent="0">
              <a:lnSpc>
                <a:spcPct val="100000"/>
              </a:lnSpc>
              <a:buNone/>
            </a:pPr>
            <a:r>
              <a:rPr lang="en-US" dirty="0">
                <a:solidFill>
                  <a:srgbClr val="000000">
                    <a:lumMod val="75000"/>
                    <a:lumOff val="25000"/>
                  </a:srgbClr>
                </a:solidFill>
              </a:rPr>
              <a:t>Y</a:t>
            </a:r>
            <a:r>
              <a:rPr lang="en-US" dirty="0" smtClean="0">
                <a:solidFill>
                  <a:srgbClr val="000000">
                    <a:lumMod val="75000"/>
                    <a:lumOff val="25000"/>
                  </a:srgbClr>
                </a:solidFill>
              </a:rPr>
              <a:t>ou </a:t>
            </a:r>
            <a:r>
              <a:rPr lang="en-US" dirty="0">
                <a:solidFill>
                  <a:srgbClr val="000000">
                    <a:lumMod val="75000"/>
                    <a:lumOff val="25000"/>
                  </a:srgbClr>
                </a:solidFill>
              </a:rPr>
              <a:t>should </a:t>
            </a:r>
            <a:r>
              <a:rPr lang="en-US" dirty="0" smtClean="0">
                <a:solidFill>
                  <a:srgbClr val="000000">
                    <a:lumMod val="75000"/>
                    <a:lumOff val="25000"/>
                  </a:srgbClr>
                </a:solidFill>
              </a:rPr>
              <a:t>now be </a:t>
            </a:r>
            <a:r>
              <a:rPr lang="en-US" dirty="0">
                <a:solidFill>
                  <a:srgbClr val="000000">
                    <a:lumMod val="75000"/>
                    <a:lumOff val="25000"/>
                  </a:srgbClr>
                </a:solidFill>
              </a:rPr>
              <a:t>able to:</a:t>
            </a:r>
          </a:p>
          <a:p>
            <a:pPr>
              <a:lnSpc>
                <a:spcPct val="100000"/>
              </a:lnSpc>
              <a:buClr>
                <a:srgbClr val="54C7DA"/>
              </a:buClr>
            </a:pPr>
            <a:r>
              <a:rPr lang="en-US" sz="2400" dirty="0">
                <a:solidFill>
                  <a:srgbClr val="000000">
                    <a:lumMod val="75000"/>
                    <a:lumOff val="25000"/>
                  </a:srgbClr>
                </a:solidFill>
              </a:rPr>
              <a:t>Describe the essential skills of commercial vehicle operators</a:t>
            </a:r>
          </a:p>
          <a:p>
            <a:pPr lvl="0">
              <a:lnSpc>
                <a:spcPct val="100000"/>
              </a:lnSpc>
              <a:buClr>
                <a:srgbClr val="54C7DA"/>
              </a:buClr>
            </a:pPr>
            <a:r>
              <a:rPr lang="en-US" sz="2400" dirty="0" smtClean="0">
                <a:solidFill>
                  <a:srgbClr val="000000">
                    <a:lumMod val="75000"/>
                    <a:lumOff val="25000"/>
                  </a:srgbClr>
                </a:solidFill>
              </a:rPr>
              <a:t>Describe </a:t>
            </a:r>
            <a:r>
              <a:rPr lang="en-US" sz="2400" dirty="0">
                <a:solidFill>
                  <a:srgbClr val="000000">
                    <a:lumMod val="75000"/>
                    <a:lumOff val="25000"/>
                  </a:srgbClr>
                </a:solidFill>
              </a:rPr>
              <a:t>the requirements for employers and workers to comply with government regulations and standards</a:t>
            </a:r>
          </a:p>
          <a:p>
            <a:pPr lvl="0">
              <a:lnSpc>
                <a:spcPct val="100000"/>
              </a:lnSpc>
              <a:buClr>
                <a:srgbClr val="54C7DA"/>
              </a:buClr>
            </a:pPr>
            <a:r>
              <a:rPr lang="en-US" sz="2400" dirty="0" smtClean="0">
                <a:solidFill>
                  <a:srgbClr val="000000">
                    <a:lumMod val="75000"/>
                    <a:lumOff val="25000"/>
                  </a:srgbClr>
                </a:solidFill>
              </a:rPr>
              <a:t>Explain </a:t>
            </a:r>
            <a:r>
              <a:rPr lang="en-US" sz="2400" dirty="0">
                <a:solidFill>
                  <a:srgbClr val="000000">
                    <a:lumMod val="75000"/>
                    <a:lumOff val="25000"/>
                  </a:srgbClr>
                </a:solidFill>
              </a:rPr>
              <a:t>the purpose, fundamental structure and basic content of regulations that apply to commercial vehicle operations</a:t>
            </a:r>
          </a:p>
          <a:p>
            <a:pPr marL="0" indent="0">
              <a:buNone/>
            </a:pPr>
            <a:endParaRPr lang="en-US" sz="2000" dirty="0" smtClean="0">
              <a:latin typeface="Calibri Light" panose="020F0302020204030204" pitchFamily="34" charset="0"/>
            </a:endParaRPr>
          </a:p>
          <a:p>
            <a:pPr marL="0" indent="0">
              <a:buNone/>
            </a:pPr>
            <a:endParaRPr lang="en-CA" sz="1800" b="1" dirty="0" smtClean="0">
              <a:latin typeface="Calibri Light" panose="020F0302020204030204" pitchFamily="34" charset="0"/>
            </a:endParaRPr>
          </a:p>
          <a:p>
            <a:pPr marL="0" indent="0">
              <a:buNone/>
            </a:pPr>
            <a:endParaRPr lang="en-CA" sz="1800" dirty="0">
              <a:latin typeface="Calibri Light" panose="020F0302020204030204" pitchFamily="34" charset="0"/>
            </a:endParaRPr>
          </a:p>
          <a:p>
            <a:pPr marL="0" indent="0">
              <a:buNone/>
            </a:pPr>
            <a:endParaRPr lang="en-CA" sz="1800" dirty="0">
              <a:latin typeface="Calibri Light" panose="020F0302020204030204" pitchFamily="34" charset="0"/>
            </a:endParaRPr>
          </a:p>
          <a:p>
            <a:pPr marL="0" indent="0">
              <a:buNone/>
            </a:pPr>
            <a:endParaRPr lang="en-CA" sz="1800" b="1" dirty="0" smtClean="0">
              <a:latin typeface="Calibri Light" panose="020F0302020204030204" pitchFamily="34" charset="0"/>
            </a:endParaRPr>
          </a:p>
          <a:p>
            <a:pPr marL="0" indent="0">
              <a:buNone/>
            </a:pPr>
            <a:endParaRPr lang="en-CA" sz="1800" dirty="0">
              <a:latin typeface="Calibri Light" panose="020F0302020204030204" pitchFamily="34" charset="0"/>
            </a:endParaRPr>
          </a:p>
          <a:p>
            <a:pPr marL="0" indent="0">
              <a:buNone/>
            </a:pPr>
            <a:endParaRPr lang="en-CA" sz="1800" b="1" dirty="0" smtClean="0">
              <a:latin typeface="Calibri Light" panose="020F0302020204030204" pitchFamily="34" charset="0"/>
            </a:endParaRPr>
          </a:p>
          <a:p>
            <a:pPr marL="0" indent="0">
              <a:buNone/>
            </a:pPr>
            <a:endParaRPr lang="en-CA" sz="1800" dirty="0">
              <a:latin typeface="Calibri Light" panose="020F0302020204030204" pitchFamily="34" charset="0"/>
            </a:endParaRPr>
          </a:p>
          <a:p>
            <a:pPr marL="0" indent="0">
              <a:buNone/>
            </a:pPr>
            <a:endParaRPr lang="en-CA" dirty="0"/>
          </a:p>
        </p:txBody>
      </p:sp>
    </p:spTree>
    <p:custDataLst>
      <p:tags r:id="rId1"/>
    </p:custDataLst>
    <p:extLst>
      <p:ext uri="{BB962C8B-B14F-4D97-AF65-F5344CB8AC3E}">
        <p14:creationId xmlns:p14="http://schemas.microsoft.com/office/powerpoint/2010/main" val="505603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After-Class Assignment</a:t>
            </a:r>
            <a:endParaRPr lang="en-US" dirty="0"/>
          </a:p>
        </p:txBody>
      </p:sp>
      <p:sp>
        <p:nvSpPr>
          <p:cNvPr id="5" name="Content Placeholder 4"/>
          <p:cNvSpPr>
            <a:spLocks noGrp="1"/>
          </p:cNvSpPr>
          <p:nvPr>
            <p:ph sz="quarter" idx="11"/>
          </p:nvPr>
        </p:nvSpPr>
        <p:spPr>
          <a:xfrm>
            <a:off x="628651" y="1254368"/>
            <a:ext cx="5896840" cy="3553159"/>
          </a:xfrm>
        </p:spPr>
        <p:txBody>
          <a:bodyPr/>
          <a:lstStyle/>
          <a:p>
            <a:pPr marL="514350" indent="-514350">
              <a:buFont typeface="+mj-lt"/>
              <a:buAutoNum type="arabicPeriod"/>
            </a:pPr>
            <a:r>
              <a:rPr lang="en-US" dirty="0" smtClean="0">
                <a:solidFill>
                  <a:schemeClr val="tx1">
                    <a:lumMod val="75000"/>
                    <a:lumOff val="25000"/>
                  </a:schemeClr>
                </a:solidFill>
              </a:rPr>
              <a:t>Review Section 2 of textbook </a:t>
            </a:r>
            <a:r>
              <a:rPr lang="en-US" dirty="0">
                <a:solidFill>
                  <a:schemeClr val="tx1">
                    <a:lumMod val="75000"/>
                    <a:lumOff val="25000"/>
                  </a:schemeClr>
                </a:solidFill>
              </a:rPr>
              <a:t>and supporting materials</a:t>
            </a:r>
          </a:p>
          <a:p>
            <a:pPr marL="514350" indent="-514350">
              <a:buFont typeface="+mj-lt"/>
              <a:buAutoNum type="arabicPeriod"/>
            </a:pPr>
            <a:r>
              <a:rPr lang="en-US" dirty="0">
                <a:solidFill>
                  <a:schemeClr val="tx1">
                    <a:lumMod val="75000"/>
                    <a:lumOff val="25000"/>
                  </a:schemeClr>
                </a:solidFill>
              </a:rPr>
              <a:t>Complete </a:t>
            </a:r>
            <a:r>
              <a:rPr lang="en-US" dirty="0" smtClean="0">
                <a:solidFill>
                  <a:schemeClr val="tx1">
                    <a:lumMod val="75000"/>
                    <a:lumOff val="25000"/>
                  </a:schemeClr>
                </a:solidFill>
              </a:rPr>
              <a:t>Lesson 2 Exercises </a:t>
            </a:r>
            <a:r>
              <a:rPr lang="en-US" dirty="0">
                <a:solidFill>
                  <a:schemeClr val="tx1">
                    <a:lumMod val="75000"/>
                    <a:lumOff val="25000"/>
                  </a:schemeClr>
                </a:solidFill>
              </a:rPr>
              <a:t>1 - 4</a:t>
            </a:r>
          </a:p>
          <a:p>
            <a:pPr marL="514350" indent="-514350">
              <a:buFont typeface="+mj-lt"/>
              <a:buAutoNum type="arabicPeriod"/>
            </a:pPr>
            <a:r>
              <a:rPr lang="en-US" dirty="0">
                <a:solidFill>
                  <a:schemeClr val="tx1">
                    <a:lumMod val="75000"/>
                    <a:lumOff val="25000"/>
                  </a:schemeClr>
                </a:solidFill>
              </a:rPr>
              <a:t>Prepare for class </a:t>
            </a:r>
            <a:r>
              <a:rPr lang="en-US" dirty="0" smtClean="0">
                <a:solidFill>
                  <a:schemeClr val="tx1">
                    <a:lumMod val="75000"/>
                    <a:lumOff val="25000"/>
                  </a:schemeClr>
                </a:solidFill>
              </a:rPr>
              <a:t>discussion</a:t>
            </a:r>
          </a:p>
          <a:p>
            <a:pPr marL="514350" indent="-514350">
              <a:buFont typeface="+mj-lt"/>
              <a:buAutoNum type="arabicPeriod"/>
            </a:pPr>
            <a:r>
              <a:rPr lang="en-US" dirty="0">
                <a:solidFill>
                  <a:schemeClr val="tx1">
                    <a:lumMod val="75000"/>
                    <a:lumOff val="25000"/>
                  </a:schemeClr>
                </a:solidFill>
              </a:rPr>
              <a:t>Prepare to identify vehicle components </a:t>
            </a:r>
            <a:r>
              <a:rPr lang="en-US" dirty="0" smtClean="0">
                <a:solidFill>
                  <a:schemeClr val="tx1">
                    <a:lumMod val="75000"/>
                    <a:lumOff val="25000"/>
                  </a:schemeClr>
                </a:solidFill>
              </a:rPr>
              <a:t>in-yard</a:t>
            </a:r>
            <a:endParaRPr lang="en-US" dirty="0">
              <a:solidFill>
                <a:schemeClr val="tx1">
                  <a:lumMod val="75000"/>
                  <a:lumOff val="25000"/>
                </a:schemeClr>
              </a:solidFill>
            </a:endParaRPr>
          </a:p>
        </p:txBody>
      </p:sp>
      <p:sp>
        <p:nvSpPr>
          <p:cNvPr id="6" name="Rectangle 5"/>
          <p:cNvSpPr/>
          <p:nvPr/>
        </p:nvSpPr>
        <p:spPr>
          <a:xfrm>
            <a:off x="1432964" y="5514658"/>
            <a:ext cx="6998407" cy="470000"/>
          </a:xfrm>
          <a:prstGeom prst="rect">
            <a:avLst/>
          </a:prstGeom>
        </p:spPr>
        <p:txBody>
          <a:bodyPr wrap="square">
            <a:spAutoFit/>
          </a:bodyPr>
          <a:lstStyle/>
          <a:p>
            <a:pPr>
              <a:lnSpc>
                <a:spcPct val="107000"/>
              </a:lnSpc>
              <a:spcAft>
                <a:spcPts val="800"/>
              </a:spcAft>
            </a:pPr>
            <a:r>
              <a:rPr lang="en-US" sz="2400" dirty="0" smtClean="0">
                <a:solidFill>
                  <a:schemeClr val="tx1">
                    <a:lumMod val="75000"/>
                    <a:lumOff val="25000"/>
                  </a:schemeClr>
                </a:solidFill>
                <a:latin typeface="Calibri Light" panose="020F0302020204030204" pitchFamily="34" charset="0"/>
              </a:rPr>
              <a:t>Section 2: Vehicle Components and Systems</a:t>
            </a:r>
            <a:endParaRPr lang="en-US" sz="2400" dirty="0">
              <a:solidFill>
                <a:schemeClr val="tx1">
                  <a:lumMod val="75000"/>
                  <a:lumOff val="25000"/>
                </a:schemeClr>
              </a:solidFill>
              <a:latin typeface="Calibri Light" panose="020F03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1" y="5347502"/>
            <a:ext cx="804313" cy="804313"/>
          </a:xfrm>
          <a:prstGeom prst="rect">
            <a:avLst/>
          </a:prstGeom>
        </p:spPr>
      </p:pic>
    </p:spTree>
    <p:custDataLst>
      <p:tags r:id="rId1"/>
    </p:custDataLst>
    <p:extLst>
      <p:ext uri="{BB962C8B-B14F-4D97-AF65-F5344CB8AC3E}">
        <p14:creationId xmlns:p14="http://schemas.microsoft.com/office/powerpoint/2010/main" val="3566447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buNone/>
            </a:pPr>
            <a:r>
              <a:rPr lang="en-US" dirty="0" smtClean="0">
                <a:solidFill>
                  <a:schemeClr val="tx1">
                    <a:lumMod val="75000"/>
                    <a:lumOff val="25000"/>
                  </a:schemeClr>
                </a:solidFill>
              </a:rPr>
              <a:t>After completing this lesson, you should be able to:</a:t>
            </a:r>
          </a:p>
          <a:p>
            <a:pPr>
              <a:lnSpc>
                <a:spcPct val="100000"/>
              </a:lnSpc>
              <a:buClr>
                <a:schemeClr val="accent1"/>
              </a:buClr>
            </a:pPr>
            <a:r>
              <a:rPr lang="en-US" sz="2400" dirty="0" smtClean="0">
                <a:solidFill>
                  <a:schemeClr val="tx1">
                    <a:lumMod val="75000"/>
                    <a:lumOff val="25000"/>
                  </a:schemeClr>
                </a:solidFill>
              </a:rPr>
              <a:t>Describe the essential skills of commercial vehicle operators</a:t>
            </a:r>
          </a:p>
          <a:p>
            <a:pPr>
              <a:lnSpc>
                <a:spcPct val="100000"/>
              </a:lnSpc>
              <a:buClr>
                <a:schemeClr val="accent1"/>
              </a:buClr>
            </a:pPr>
            <a:r>
              <a:rPr lang="en-US" sz="2400" dirty="0">
                <a:solidFill>
                  <a:schemeClr val="tx1">
                    <a:lumMod val="75000"/>
                    <a:lumOff val="25000"/>
                  </a:schemeClr>
                </a:solidFill>
              </a:rPr>
              <a:t>Describe the requirements for employers and workers to comply with government regulations and standards</a:t>
            </a:r>
          </a:p>
          <a:p>
            <a:pPr>
              <a:lnSpc>
                <a:spcPct val="100000"/>
              </a:lnSpc>
              <a:buClr>
                <a:schemeClr val="accent1"/>
              </a:buClr>
            </a:pPr>
            <a:r>
              <a:rPr lang="en-US" sz="2400" dirty="0" smtClean="0">
                <a:solidFill>
                  <a:schemeClr val="tx1">
                    <a:lumMod val="75000"/>
                    <a:lumOff val="25000"/>
                  </a:schemeClr>
                </a:solidFill>
              </a:rPr>
              <a:t>Explain the purpose, fundamental structure and basic content of regulations that apply to commercial vehicle operations</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229680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Skills </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spcBef>
                <a:spcPts val="0"/>
              </a:spcBef>
              <a:spcAft>
                <a:spcPts val="800"/>
              </a:spcAft>
              <a:buNone/>
            </a:pPr>
            <a:r>
              <a:rPr lang="en-US" dirty="0" smtClean="0">
                <a:solidFill>
                  <a:schemeClr val="tx1">
                    <a:lumMod val="75000"/>
                    <a:lumOff val="25000"/>
                  </a:schemeClr>
                </a:solidFill>
              </a:rPr>
              <a:t>The most important essential non-driving skills for truck </a:t>
            </a:r>
            <a:r>
              <a:rPr lang="en-US" dirty="0">
                <a:solidFill>
                  <a:schemeClr val="tx1">
                    <a:lumMod val="75000"/>
                    <a:lumOff val="25000"/>
                  </a:schemeClr>
                </a:solidFill>
              </a:rPr>
              <a:t>d</a:t>
            </a:r>
            <a:r>
              <a:rPr lang="en-US" dirty="0" smtClean="0">
                <a:solidFill>
                  <a:schemeClr val="tx1">
                    <a:lumMod val="75000"/>
                    <a:lumOff val="25000"/>
                  </a:schemeClr>
                </a:solidFill>
              </a:rPr>
              <a:t>rivers are:</a:t>
            </a:r>
          </a:p>
          <a:p>
            <a:pPr>
              <a:spcBef>
                <a:spcPts val="0"/>
              </a:spcBef>
              <a:spcAft>
                <a:spcPts val="800"/>
              </a:spcAft>
              <a:buClr>
                <a:srgbClr val="5BC0CA"/>
              </a:buClr>
            </a:pPr>
            <a:r>
              <a:rPr lang="en-US" sz="2400" dirty="0" smtClean="0">
                <a:solidFill>
                  <a:schemeClr val="tx1">
                    <a:lumMod val="75000"/>
                    <a:lumOff val="25000"/>
                  </a:schemeClr>
                </a:solidFill>
              </a:rPr>
              <a:t>Document Use</a:t>
            </a:r>
          </a:p>
          <a:p>
            <a:pPr lvl="1">
              <a:spcBef>
                <a:spcPts val="0"/>
              </a:spcBef>
              <a:spcAft>
                <a:spcPts val="800"/>
              </a:spcAft>
              <a:buClr>
                <a:srgbClr val="5BC0CA"/>
              </a:buClr>
            </a:pPr>
            <a:r>
              <a:rPr lang="en-US" sz="2000" dirty="0" smtClean="0">
                <a:solidFill>
                  <a:schemeClr val="tx1">
                    <a:lumMod val="75000"/>
                    <a:lumOff val="25000"/>
                  </a:schemeClr>
                </a:solidFill>
              </a:rPr>
              <a:t>Reading text, writing, numeracy (math skills), map interpretation</a:t>
            </a:r>
          </a:p>
          <a:p>
            <a:pPr>
              <a:spcBef>
                <a:spcPts val="0"/>
              </a:spcBef>
              <a:spcAft>
                <a:spcPts val="800"/>
              </a:spcAft>
              <a:buClr>
                <a:srgbClr val="5BC0CA"/>
              </a:buClr>
            </a:pPr>
            <a:r>
              <a:rPr lang="en-US" sz="2400" dirty="0" smtClean="0">
                <a:solidFill>
                  <a:schemeClr val="tx1">
                    <a:lumMod val="75000"/>
                    <a:lumOff val="25000"/>
                  </a:schemeClr>
                </a:solidFill>
              </a:rPr>
              <a:t>Problem Solving</a:t>
            </a:r>
          </a:p>
          <a:p>
            <a:pPr lvl="1">
              <a:spcBef>
                <a:spcPts val="0"/>
              </a:spcBef>
              <a:spcAft>
                <a:spcPts val="800"/>
              </a:spcAft>
              <a:buClr>
                <a:srgbClr val="5BC0CA"/>
              </a:buClr>
            </a:pPr>
            <a:r>
              <a:rPr lang="en-US" sz="2000" dirty="0" smtClean="0">
                <a:solidFill>
                  <a:schemeClr val="tx1">
                    <a:lumMod val="75000"/>
                    <a:lumOff val="25000"/>
                  </a:schemeClr>
                </a:solidFill>
              </a:rPr>
              <a:t>Oral communication, decision making, critical thinking, troubleshooting</a:t>
            </a:r>
          </a:p>
          <a:p>
            <a:pPr>
              <a:spcBef>
                <a:spcPts val="0"/>
              </a:spcBef>
              <a:spcAft>
                <a:spcPts val="800"/>
              </a:spcAft>
              <a:buClr>
                <a:srgbClr val="5BC0CA"/>
              </a:buClr>
            </a:pPr>
            <a:r>
              <a:rPr lang="en-US" sz="2400" dirty="0" smtClean="0">
                <a:solidFill>
                  <a:schemeClr val="tx1">
                    <a:lumMod val="75000"/>
                    <a:lumOff val="25000"/>
                  </a:schemeClr>
                </a:solidFill>
              </a:rPr>
              <a:t>Job Planning and Organizing</a:t>
            </a:r>
          </a:p>
          <a:p>
            <a:pPr lvl="1">
              <a:spcBef>
                <a:spcPts val="0"/>
              </a:spcBef>
              <a:spcAft>
                <a:spcPts val="800"/>
              </a:spcAft>
              <a:buClr>
                <a:srgbClr val="5BC0CA"/>
              </a:buClr>
            </a:pPr>
            <a:r>
              <a:rPr lang="en-US" sz="2000" dirty="0" smtClean="0">
                <a:solidFill>
                  <a:schemeClr val="tx1">
                    <a:lumMod val="75000"/>
                    <a:lumOff val="25000"/>
                  </a:schemeClr>
                </a:solidFill>
              </a:rPr>
              <a:t>Good memory, finding information, working with others (teamwork), digital technology, continuous learning to stay aware of new information (policies, procedures, regulations)</a:t>
            </a:r>
          </a:p>
          <a:p>
            <a:pPr marL="457200" lvl="1" indent="0">
              <a:buNone/>
            </a:pPr>
            <a:endParaRPr lang="en-US" sz="2000" dirty="0" smtClean="0">
              <a:solidFill>
                <a:schemeClr val="tx1">
                  <a:lumMod val="75000"/>
                  <a:lumOff val="25000"/>
                </a:schemeClr>
              </a:solidFill>
            </a:endParaRPr>
          </a:p>
          <a:p>
            <a:pPr marL="0" indent="0">
              <a:buNone/>
            </a:pPr>
            <a:endParaRPr lang="en-US" sz="2400" dirty="0" smtClean="0">
              <a:solidFill>
                <a:schemeClr val="tx1">
                  <a:lumMod val="75000"/>
                  <a:lumOff val="25000"/>
                </a:schemeClr>
              </a:solidFill>
            </a:endParaRPr>
          </a:p>
          <a:p>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30590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0" y="1252728"/>
            <a:ext cx="7886700" cy="732064"/>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Licensing</a:t>
            </a:r>
            <a:endParaRPr lang="en-CA" sz="3600" dirty="0">
              <a:solidFill>
                <a:schemeClr val="tx1">
                  <a:lumMod val="75000"/>
                  <a:lumOff val="25000"/>
                </a:schemeClr>
              </a:solidFill>
              <a:latin typeface="Calibri Light" panose="020F030202020403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893382EF-B063-644C-A557-466824D23461}"/>
              </a:ext>
            </a:extLst>
          </p:cNvPr>
          <p:cNvSpPr txBox="1">
            <a:spLocks/>
          </p:cNvSpPr>
          <p:nvPr/>
        </p:nvSpPr>
        <p:spPr>
          <a:xfrm>
            <a:off x="0" y="2212848"/>
            <a:ext cx="8435340" cy="3915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spcAft>
                <a:spcPts val="800"/>
              </a:spcAft>
              <a:buClr>
                <a:srgbClr val="5BC0CA"/>
              </a:buClr>
              <a:buNone/>
            </a:pPr>
            <a:r>
              <a:rPr lang="en-US" sz="2800" dirty="0" smtClean="0">
                <a:solidFill>
                  <a:schemeClr val="tx1">
                    <a:lumMod val="75000"/>
                    <a:lumOff val="25000"/>
                  </a:schemeClr>
                </a:solidFill>
                <a:latin typeface="Calibri Light" panose="020F0302020204030204" pitchFamily="34" charset="0"/>
                <a:cs typeface="Arial" panose="020B0604020202020204" pitchFamily="34" charset="0"/>
              </a:rPr>
              <a:t>After completing this section, you should be able to:</a:t>
            </a:r>
            <a:endParaRPr lang="en-CA" sz="2800" dirty="0" smtClean="0">
              <a:solidFill>
                <a:schemeClr val="tx1">
                  <a:lumMod val="75000"/>
                  <a:lumOff val="25000"/>
                </a:schemeClr>
              </a:solidFill>
              <a:latin typeface="Calibri Light" panose="020F0302020204030204" pitchFamily="34" charset="0"/>
              <a:cs typeface="Arial" panose="020B0604020202020204" pitchFamily="34" charset="0"/>
            </a:endParaRPr>
          </a:p>
          <a:p>
            <a:pPr lvl="1">
              <a:spcBef>
                <a:spcPts val="0"/>
              </a:spcBef>
              <a:spcAft>
                <a:spcPts val="800"/>
              </a:spcAft>
              <a:buClr>
                <a:srgbClr val="5BC0CA"/>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Identify the requirements and process to obtain a Class 1 driver’s licence</a:t>
            </a:r>
          </a:p>
          <a:p>
            <a:pPr lvl="1">
              <a:spcBef>
                <a:spcPts val="0"/>
              </a:spcBef>
              <a:spcAft>
                <a:spcPts val="800"/>
              </a:spcAft>
              <a:buClr>
                <a:srgbClr val="5BC0CA"/>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Explain the types of vehicles that a Class 1 driver’s licence holder can operate </a:t>
            </a:r>
          </a:p>
          <a:p>
            <a:pPr lvl="1">
              <a:spcBef>
                <a:spcPts val="0"/>
              </a:spcBef>
              <a:spcAft>
                <a:spcPts val="800"/>
              </a:spcAft>
              <a:buClr>
                <a:srgbClr val="5BC0CA"/>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Identify some medical conditions that may prohibit a driver from holding specific types of commercial driver’s licences</a:t>
            </a:r>
          </a:p>
          <a:p>
            <a:pPr marL="0" indent="0">
              <a:buClr>
                <a:srgbClr val="5BC0CA"/>
              </a:buClr>
              <a:buFont typeface="Arial" panose="020B0604020202020204" pitchFamily="34" charset="0"/>
              <a:buNone/>
            </a:pPr>
            <a:endParaRPr lang="en-CA" dirty="0">
              <a:solidFill>
                <a:schemeClr val="tx1">
                  <a:lumMod val="75000"/>
                  <a:lumOff val="2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1495468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a:t>
            </a:r>
            <a:endParaRPr lang="en-US" dirty="0"/>
          </a:p>
        </p:txBody>
      </p:sp>
      <p:sp>
        <p:nvSpPr>
          <p:cNvPr id="3" name="Content Placeholder 2"/>
          <p:cNvSpPr>
            <a:spLocks noGrp="1"/>
          </p:cNvSpPr>
          <p:nvPr>
            <p:ph sz="quarter" idx="11"/>
          </p:nvPr>
        </p:nvSpPr>
        <p:spPr>
          <a:xfrm>
            <a:off x="544671" y="934821"/>
            <a:ext cx="7886700" cy="4759569"/>
          </a:xfrm>
        </p:spPr>
        <p:txBody>
          <a:bodyPr/>
          <a:lstStyle/>
          <a:p>
            <a:pPr>
              <a:buClr>
                <a:schemeClr val="accent1"/>
              </a:buClr>
            </a:pPr>
            <a:r>
              <a:rPr lang="en-US" dirty="0" smtClean="0">
                <a:solidFill>
                  <a:schemeClr val="tx1">
                    <a:lumMod val="75000"/>
                    <a:lumOff val="25000"/>
                  </a:schemeClr>
                </a:solidFill>
              </a:rPr>
              <a:t> </a:t>
            </a:r>
            <a:r>
              <a:rPr lang="en-US" dirty="0">
                <a:solidFill>
                  <a:schemeClr val="tx1">
                    <a:lumMod val="75000"/>
                    <a:lumOff val="25000"/>
                  </a:schemeClr>
                </a:solidFill>
              </a:rPr>
              <a:t>Requirements of Class 1 </a:t>
            </a:r>
            <a:r>
              <a:rPr lang="en-US" dirty="0" smtClean="0">
                <a:solidFill>
                  <a:schemeClr val="tx1">
                    <a:lumMod val="75000"/>
                    <a:lumOff val="25000"/>
                  </a:schemeClr>
                </a:solidFill>
              </a:rPr>
              <a:t>licence</a:t>
            </a:r>
            <a:endParaRPr lang="en-US" dirty="0">
              <a:solidFill>
                <a:schemeClr val="tx1">
                  <a:lumMod val="75000"/>
                  <a:lumOff val="25000"/>
                </a:schemeClr>
              </a:solidFill>
            </a:endParaRPr>
          </a:p>
          <a:p>
            <a:pPr>
              <a:buClr>
                <a:schemeClr val="accent1"/>
              </a:buClr>
            </a:pPr>
            <a:r>
              <a:rPr lang="en-US" dirty="0">
                <a:solidFill>
                  <a:schemeClr val="tx1">
                    <a:lumMod val="75000"/>
                    <a:lumOff val="25000"/>
                  </a:schemeClr>
                </a:solidFill>
              </a:rPr>
              <a:t> Road Test Components</a:t>
            </a:r>
          </a:p>
          <a:p>
            <a:pPr lvl="1">
              <a:buClr>
                <a:srgbClr val="5BC0CA"/>
              </a:buClr>
            </a:pPr>
            <a:r>
              <a:rPr lang="en-US" dirty="0" smtClean="0">
                <a:solidFill>
                  <a:schemeClr val="tx1">
                    <a:lumMod val="75000"/>
                    <a:lumOff val="25000"/>
                  </a:schemeClr>
                </a:solidFill>
              </a:rPr>
              <a:t> Trip inspection</a:t>
            </a:r>
          </a:p>
          <a:p>
            <a:pPr lvl="1">
              <a:buClr>
                <a:srgbClr val="5BC0CA"/>
              </a:buClr>
            </a:pPr>
            <a:r>
              <a:rPr lang="en-US" dirty="0" smtClean="0">
                <a:solidFill>
                  <a:schemeClr val="tx1">
                    <a:lumMod val="75000"/>
                    <a:lumOff val="25000"/>
                  </a:schemeClr>
                </a:solidFill>
              </a:rPr>
              <a:t> Coupling/uncoupling procedures</a:t>
            </a:r>
          </a:p>
          <a:p>
            <a:pPr lvl="1">
              <a:buClr>
                <a:srgbClr val="5BC0CA"/>
              </a:buClr>
            </a:pPr>
            <a:r>
              <a:rPr lang="en-US" dirty="0" smtClean="0">
                <a:solidFill>
                  <a:schemeClr val="tx1">
                    <a:lumMod val="75000"/>
                    <a:lumOff val="25000"/>
                  </a:schemeClr>
                </a:solidFill>
              </a:rPr>
              <a:t> Practical </a:t>
            </a:r>
            <a:r>
              <a:rPr lang="en-US" dirty="0">
                <a:solidFill>
                  <a:schemeClr val="tx1">
                    <a:lumMod val="75000"/>
                    <a:lumOff val="25000"/>
                  </a:schemeClr>
                </a:solidFill>
              </a:rPr>
              <a:t>air brake </a:t>
            </a:r>
            <a:r>
              <a:rPr lang="en-US" dirty="0" smtClean="0">
                <a:solidFill>
                  <a:schemeClr val="tx1">
                    <a:lumMod val="75000"/>
                    <a:lumOff val="25000"/>
                  </a:schemeClr>
                </a:solidFill>
              </a:rPr>
              <a:t>demonstration</a:t>
            </a:r>
            <a:endParaRPr lang="en-US" dirty="0">
              <a:solidFill>
                <a:schemeClr val="tx1">
                  <a:lumMod val="75000"/>
                  <a:lumOff val="25000"/>
                </a:schemeClr>
              </a:solidFill>
            </a:endParaRPr>
          </a:p>
          <a:p>
            <a:pPr lvl="1">
              <a:buClr>
                <a:srgbClr val="5BC0CA"/>
              </a:buClr>
            </a:pPr>
            <a:r>
              <a:rPr lang="en-US" dirty="0" smtClean="0">
                <a:solidFill>
                  <a:schemeClr val="tx1">
                    <a:lumMod val="75000"/>
                    <a:lumOff val="25000"/>
                  </a:schemeClr>
                </a:solidFill>
              </a:rPr>
              <a:t> Road test</a:t>
            </a:r>
            <a:endParaRPr lang="en-US" dirty="0">
              <a:solidFill>
                <a:schemeClr val="tx1">
                  <a:lumMod val="75000"/>
                  <a:lumOff val="25000"/>
                </a:schemeClr>
              </a:solidFill>
            </a:endParaRPr>
          </a:p>
          <a:p>
            <a:pPr lvl="1"/>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728735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Licence Requirement</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buClr>
                <a:srgbClr val="5BC0CA"/>
              </a:buClr>
              <a:buNone/>
            </a:pPr>
            <a:r>
              <a:rPr lang="en-US" dirty="0" smtClean="0">
                <a:solidFill>
                  <a:schemeClr val="tx1">
                    <a:lumMod val="75000"/>
                    <a:lumOff val="25000"/>
                  </a:schemeClr>
                </a:solidFill>
              </a:rPr>
              <a:t>You are legally </a:t>
            </a:r>
            <a:r>
              <a:rPr lang="en-US" dirty="0">
                <a:solidFill>
                  <a:schemeClr val="tx1">
                    <a:lumMod val="75000"/>
                    <a:lumOff val="25000"/>
                  </a:schemeClr>
                </a:solidFill>
              </a:rPr>
              <a:t>responsible to declare medical </a:t>
            </a:r>
            <a:r>
              <a:rPr lang="en-US" dirty="0" smtClean="0">
                <a:solidFill>
                  <a:schemeClr val="tx1">
                    <a:lumMod val="75000"/>
                    <a:lumOff val="25000"/>
                  </a:schemeClr>
                </a:solidFill>
              </a:rPr>
              <a:t>issues to MPI, and a report can be requested for any driver in any licence class.</a:t>
            </a:r>
            <a:endParaRPr lang="en-US" dirty="0">
              <a:solidFill>
                <a:schemeClr val="tx1">
                  <a:lumMod val="75000"/>
                  <a:lumOff val="25000"/>
                </a:schemeClr>
              </a:solidFill>
            </a:endParaRPr>
          </a:p>
          <a:p>
            <a:pPr marL="0" indent="0">
              <a:buClr>
                <a:srgbClr val="5BC0CA"/>
              </a:buClr>
              <a:buNone/>
            </a:pPr>
            <a:endParaRPr lang="en-US" dirty="0" smtClean="0">
              <a:solidFill>
                <a:schemeClr val="tx1">
                  <a:lumMod val="75000"/>
                  <a:lumOff val="25000"/>
                </a:schemeClr>
              </a:solidFill>
            </a:endParaRPr>
          </a:p>
          <a:p>
            <a:pPr marL="0" indent="0">
              <a:buClr>
                <a:srgbClr val="5BC0CA"/>
              </a:buClr>
              <a:buNone/>
            </a:pPr>
            <a:r>
              <a:rPr lang="en-US" dirty="0" smtClean="0">
                <a:solidFill>
                  <a:schemeClr val="tx1">
                    <a:lumMod val="75000"/>
                    <a:lumOff val="25000"/>
                  </a:schemeClr>
                </a:solidFill>
              </a:rPr>
              <a:t>Requirements:</a:t>
            </a:r>
          </a:p>
          <a:p>
            <a:pPr>
              <a:buClr>
                <a:srgbClr val="5BC0CA"/>
              </a:buClr>
            </a:pPr>
            <a:r>
              <a:rPr lang="en-US" sz="2400" dirty="0" smtClean="0">
                <a:solidFill>
                  <a:schemeClr val="tx1">
                    <a:lumMod val="75000"/>
                    <a:lumOff val="25000"/>
                  </a:schemeClr>
                </a:solidFill>
              </a:rPr>
              <a:t>Medical </a:t>
            </a:r>
            <a:r>
              <a:rPr lang="en-US" sz="2400" dirty="0">
                <a:solidFill>
                  <a:schemeClr val="tx1">
                    <a:lumMod val="75000"/>
                    <a:lumOff val="25000"/>
                  </a:schemeClr>
                </a:solidFill>
              </a:rPr>
              <a:t>report </a:t>
            </a:r>
            <a:r>
              <a:rPr lang="en-US" sz="2400" dirty="0" smtClean="0">
                <a:solidFill>
                  <a:schemeClr val="tx1">
                    <a:lumMod val="75000"/>
                    <a:lumOff val="25000"/>
                  </a:schemeClr>
                </a:solidFill>
              </a:rPr>
              <a:t>for </a:t>
            </a:r>
            <a:r>
              <a:rPr lang="en-US" sz="2400" dirty="0">
                <a:solidFill>
                  <a:schemeClr val="tx1">
                    <a:lumMod val="75000"/>
                    <a:lumOff val="25000"/>
                  </a:schemeClr>
                </a:solidFill>
              </a:rPr>
              <a:t>all commercial licence </a:t>
            </a:r>
            <a:r>
              <a:rPr lang="en-US" sz="2400" dirty="0" smtClean="0">
                <a:solidFill>
                  <a:schemeClr val="tx1">
                    <a:lumMod val="75000"/>
                    <a:lumOff val="25000"/>
                  </a:schemeClr>
                </a:solidFill>
              </a:rPr>
              <a:t>classes</a:t>
            </a:r>
          </a:p>
          <a:p>
            <a:pPr>
              <a:buClr>
                <a:srgbClr val="5BC0CA"/>
              </a:buClr>
            </a:pPr>
            <a:r>
              <a:rPr lang="en-US" sz="2400" dirty="0" smtClean="0">
                <a:solidFill>
                  <a:schemeClr val="tx1">
                    <a:lumMod val="75000"/>
                    <a:lumOff val="25000"/>
                  </a:schemeClr>
                </a:solidFill>
              </a:rPr>
              <a:t>New report after initial forms are submitted and approved:</a:t>
            </a:r>
          </a:p>
          <a:p>
            <a:pPr lvl="1">
              <a:buClr>
                <a:srgbClr val="5BC0CA"/>
              </a:buClr>
            </a:pPr>
            <a:r>
              <a:rPr lang="en-US" sz="2000" dirty="0" smtClean="0">
                <a:solidFill>
                  <a:schemeClr val="tx1">
                    <a:lumMod val="75000"/>
                    <a:lumOff val="25000"/>
                  </a:schemeClr>
                </a:solidFill>
              </a:rPr>
              <a:t>Every 5 years to age 45 </a:t>
            </a:r>
          </a:p>
          <a:p>
            <a:pPr lvl="1">
              <a:buClr>
                <a:srgbClr val="5BC0CA"/>
              </a:buClr>
            </a:pPr>
            <a:r>
              <a:rPr lang="en-US" sz="2000" dirty="0" smtClean="0">
                <a:solidFill>
                  <a:schemeClr val="tx1">
                    <a:lumMod val="75000"/>
                    <a:lumOff val="25000"/>
                  </a:schemeClr>
                </a:solidFill>
              </a:rPr>
              <a:t>Every 3 years from age 46 to 64</a:t>
            </a:r>
          </a:p>
          <a:p>
            <a:pPr lvl="1">
              <a:buClr>
                <a:srgbClr val="5BC0CA"/>
              </a:buClr>
            </a:pPr>
            <a:r>
              <a:rPr lang="en-US" sz="2000" dirty="0" smtClean="0">
                <a:solidFill>
                  <a:schemeClr val="tx1">
                    <a:lumMod val="75000"/>
                    <a:lumOff val="25000"/>
                  </a:schemeClr>
                </a:solidFill>
              </a:rPr>
              <a:t>Every year from age 65 and over</a:t>
            </a:r>
          </a:p>
          <a:p>
            <a:endParaRPr lang="en-US" sz="2400" dirty="0"/>
          </a:p>
          <a:p>
            <a:endParaRPr lang="en-US" dirty="0"/>
          </a:p>
        </p:txBody>
      </p:sp>
    </p:spTree>
    <p:custDataLst>
      <p:tags r:id="rId1"/>
    </p:custDataLst>
    <p:extLst>
      <p:ext uri="{BB962C8B-B14F-4D97-AF65-F5344CB8AC3E}">
        <p14:creationId xmlns:p14="http://schemas.microsoft.com/office/powerpoint/2010/main" val="155331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Operational Requirements</a:t>
            </a:r>
            <a:endParaRPr lang="en-US" dirty="0"/>
          </a:p>
        </p:txBody>
      </p:sp>
      <p:sp>
        <p:nvSpPr>
          <p:cNvPr id="3" name="Content Placeholder 2"/>
          <p:cNvSpPr>
            <a:spLocks noGrp="1"/>
          </p:cNvSpPr>
          <p:nvPr>
            <p:ph sz="quarter" idx="11"/>
          </p:nvPr>
        </p:nvSpPr>
        <p:spPr>
          <a:xfrm>
            <a:off x="544671" y="934821"/>
            <a:ext cx="7886700" cy="4759569"/>
          </a:xfrm>
        </p:spPr>
        <p:txBody>
          <a:bodyPr/>
          <a:lstStyle/>
          <a:p>
            <a:pPr>
              <a:lnSpc>
                <a:spcPct val="100000"/>
              </a:lnSpc>
              <a:buClr>
                <a:schemeClr val="accent1"/>
              </a:buClr>
            </a:pPr>
            <a:r>
              <a:rPr lang="en-US" dirty="0" smtClean="0">
                <a:solidFill>
                  <a:schemeClr val="tx1">
                    <a:lumMod val="75000"/>
                    <a:lumOff val="25000"/>
                  </a:schemeClr>
                </a:solidFill>
              </a:rPr>
              <a:t>Register as commercial vehicle</a:t>
            </a:r>
          </a:p>
          <a:p>
            <a:pPr>
              <a:lnSpc>
                <a:spcPct val="100000"/>
              </a:lnSpc>
              <a:buClr>
                <a:schemeClr val="accent1"/>
              </a:buClr>
            </a:pPr>
            <a:r>
              <a:rPr lang="en-US" dirty="0" smtClean="0">
                <a:solidFill>
                  <a:schemeClr val="tx1">
                    <a:lumMod val="75000"/>
                    <a:lumOff val="25000"/>
                  </a:schemeClr>
                </a:solidFill>
              </a:rPr>
              <a:t>Register with International Registration Plan (IRP) and International Fuel Tax Agreement (IFTA)</a:t>
            </a:r>
          </a:p>
          <a:p>
            <a:pPr>
              <a:lnSpc>
                <a:spcPct val="100000"/>
              </a:lnSpc>
              <a:buClr>
                <a:schemeClr val="accent1"/>
              </a:buClr>
            </a:pPr>
            <a:r>
              <a:rPr lang="en-US" dirty="0" smtClean="0">
                <a:solidFill>
                  <a:schemeClr val="tx1">
                    <a:lumMod val="75000"/>
                    <a:lumOff val="25000"/>
                  </a:schemeClr>
                </a:solidFill>
              </a:rPr>
              <a:t>Obtain insurance based on:</a:t>
            </a:r>
          </a:p>
          <a:p>
            <a:pPr lvl="1">
              <a:lnSpc>
                <a:spcPct val="100000"/>
              </a:lnSpc>
              <a:buClr>
                <a:schemeClr val="accent1"/>
              </a:buClr>
            </a:pPr>
            <a:r>
              <a:rPr lang="en-US" dirty="0" smtClean="0">
                <a:solidFill>
                  <a:schemeClr val="tx1">
                    <a:lumMod val="75000"/>
                    <a:lumOff val="25000"/>
                  </a:schemeClr>
                </a:solidFill>
              </a:rPr>
              <a:t>Size/weight of vehicle</a:t>
            </a:r>
          </a:p>
          <a:p>
            <a:pPr lvl="1">
              <a:lnSpc>
                <a:spcPct val="100000"/>
              </a:lnSpc>
              <a:buClr>
                <a:schemeClr val="accent1"/>
              </a:buClr>
            </a:pPr>
            <a:r>
              <a:rPr lang="en-US" dirty="0" smtClean="0">
                <a:solidFill>
                  <a:schemeClr val="tx1">
                    <a:lumMod val="75000"/>
                    <a:lumOff val="25000"/>
                  </a:schemeClr>
                </a:solidFill>
              </a:rPr>
              <a:t>Goods being carried</a:t>
            </a:r>
          </a:p>
          <a:p>
            <a:pPr lvl="1">
              <a:lnSpc>
                <a:spcPct val="100000"/>
              </a:lnSpc>
              <a:buClr>
                <a:schemeClr val="accent1"/>
              </a:buClr>
            </a:pPr>
            <a:r>
              <a:rPr lang="en-US" dirty="0" smtClean="0">
                <a:solidFill>
                  <a:schemeClr val="tx1">
                    <a:lumMod val="75000"/>
                    <a:lumOff val="25000"/>
                  </a:schemeClr>
                </a:solidFill>
              </a:rPr>
              <a:t>Distance driven</a:t>
            </a:r>
          </a:p>
          <a:p>
            <a:pPr>
              <a:lnSpc>
                <a:spcPct val="100000"/>
              </a:lnSpc>
              <a:buClr>
                <a:schemeClr val="accent1"/>
              </a:buClr>
            </a:pPr>
            <a:r>
              <a:rPr lang="en-US" dirty="0" smtClean="0">
                <a:solidFill>
                  <a:schemeClr val="tx1">
                    <a:lumMod val="75000"/>
                    <a:lumOff val="25000"/>
                  </a:schemeClr>
                </a:solidFill>
              </a:rPr>
              <a:t>Obtain a Safety Fitness Certificate (SFC) </a:t>
            </a:r>
          </a:p>
          <a:p>
            <a:pPr lvl="1">
              <a:lnSpc>
                <a:spcPct val="100000"/>
              </a:lnSpc>
              <a:buClr>
                <a:schemeClr val="accent1"/>
              </a:buClr>
            </a:pPr>
            <a:r>
              <a:rPr lang="en-US" dirty="0" smtClean="0">
                <a:solidFill>
                  <a:schemeClr val="tx1">
                    <a:lumMod val="75000"/>
                    <a:lumOff val="25000"/>
                  </a:schemeClr>
                </a:solidFill>
              </a:rPr>
              <a:t>You need at least one commercial vehicle with a GVW of 4,500 kg and over to fall into the SFC program</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03773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0" y="627063"/>
            <a:ext cx="7886700" cy="504825"/>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Laws and Regulations</a:t>
            </a:r>
          </a:p>
        </p:txBody>
      </p:sp>
      <p:sp>
        <p:nvSpPr>
          <p:cNvPr id="3" name="Content Placeholder 2">
            <a:extLst>
              <a:ext uri="{FF2B5EF4-FFF2-40B4-BE49-F238E27FC236}">
                <a16:creationId xmlns="" xmlns:a16="http://schemas.microsoft.com/office/drawing/2014/main" id="{893382EF-B063-644C-A557-466824D23461}"/>
              </a:ext>
            </a:extLst>
          </p:cNvPr>
          <p:cNvSpPr txBox="1">
            <a:spLocks/>
          </p:cNvSpPr>
          <p:nvPr/>
        </p:nvSpPr>
        <p:spPr>
          <a:xfrm>
            <a:off x="0" y="1335746"/>
            <a:ext cx="9001124" cy="4860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spcAft>
                <a:spcPts val="800"/>
              </a:spcAft>
              <a:buClr>
                <a:srgbClr val="5BC0CA"/>
              </a:buClr>
              <a:buNone/>
            </a:pPr>
            <a:r>
              <a:rPr lang="en-US" sz="2800" dirty="0" smtClean="0">
                <a:solidFill>
                  <a:schemeClr val="tx1">
                    <a:lumMod val="75000"/>
                    <a:lumOff val="25000"/>
                  </a:schemeClr>
                </a:solidFill>
                <a:latin typeface="Calibri Light" panose="020F0302020204030204" pitchFamily="34" charset="0"/>
                <a:cs typeface="Arial" panose="020B0604020202020204" pitchFamily="34" charset="0"/>
              </a:rPr>
              <a:t>After completing this section, you should be able to:</a:t>
            </a:r>
            <a:endParaRPr lang="en-CA" sz="2800" dirty="0" smtClean="0">
              <a:solidFill>
                <a:schemeClr val="tx1">
                  <a:lumMod val="75000"/>
                  <a:lumOff val="25000"/>
                </a:schemeClr>
              </a:solidFill>
              <a:latin typeface="Calibri Light" panose="020F0302020204030204" pitchFamily="34" charset="0"/>
              <a:cs typeface="Arial" panose="020B0604020202020204" pitchFamily="34" charset="0"/>
            </a:endParaRPr>
          </a:p>
          <a:p>
            <a:pPr lvl="1">
              <a:spcBef>
                <a:spcPts val="0"/>
              </a:spcBef>
              <a:spcAft>
                <a:spcPts val="800"/>
              </a:spcAft>
              <a:buClr>
                <a:srgbClr val="5BC0CA"/>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Describe the National Safety Code</a:t>
            </a:r>
          </a:p>
          <a:p>
            <a:pPr lvl="1">
              <a:spcBef>
                <a:spcPts val="0"/>
              </a:spcBef>
              <a:spcAft>
                <a:spcPts val="800"/>
              </a:spcAft>
              <a:buClr>
                <a:srgbClr val="5BC0CA"/>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Describe requirements of written workplace documents for operating a commercial vehicle on roadways</a:t>
            </a:r>
          </a:p>
          <a:p>
            <a:pPr lvl="1">
              <a:spcBef>
                <a:spcPts val="0"/>
              </a:spcBef>
              <a:spcAft>
                <a:spcPts val="800"/>
              </a:spcAft>
              <a:buClr>
                <a:srgbClr val="5BC0CA"/>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Explain the allowable weights and dimensions of commercial vehicles</a:t>
            </a:r>
          </a:p>
          <a:p>
            <a:pPr lvl="1">
              <a:spcBef>
                <a:spcPts val="0"/>
              </a:spcBef>
              <a:spcAft>
                <a:spcPts val="800"/>
              </a:spcAft>
              <a:buClr>
                <a:srgbClr val="5BC0CA"/>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Define ‘dangerous goods’</a:t>
            </a:r>
          </a:p>
          <a:p>
            <a:pPr lvl="1">
              <a:spcBef>
                <a:spcPts val="0"/>
              </a:spcBef>
              <a:spcAft>
                <a:spcPts val="800"/>
              </a:spcAft>
              <a:buClr>
                <a:srgbClr val="5BC0CA"/>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Explain operating restrictions of commercial vehicles</a:t>
            </a:r>
          </a:p>
          <a:p>
            <a:pPr lvl="1">
              <a:spcBef>
                <a:spcPts val="0"/>
              </a:spcBef>
              <a:spcAft>
                <a:spcPts val="800"/>
              </a:spcAft>
              <a:buClr>
                <a:srgbClr val="5BC0CA"/>
              </a:buClr>
            </a:pPr>
            <a:r>
              <a:rPr lang="en-CA" dirty="0">
                <a:solidFill>
                  <a:schemeClr val="tx1">
                    <a:lumMod val="75000"/>
                    <a:lumOff val="25000"/>
                  </a:schemeClr>
                </a:solidFill>
                <a:latin typeface="Calibri Light" panose="020F0302020204030204" pitchFamily="34" charset="0"/>
                <a:cs typeface="Arial" panose="020B0604020202020204" pitchFamily="34" charset="0"/>
              </a:rPr>
              <a:t>Explain that regulations apply to the mechanical condition of commercial </a:t>
            </a:r>
            <a:r>
              <a:rPr lang="en-CA" dirty="0" smtClean="0">
                <a:solidFill>
                  <a:schemeClr val="tx1">
                    <a:lumMod val="75000"/>
                    <a:lumOff val="25000"/>
                  </a:schemeClr>
                </a:solidFill>
                <a:latin typeface="Calibri Light" panose="020F0302020204030204" pitchFamily="34" charset="0"/>
                <a:cs typeface="Arial" panose="020B0604020202020204" pitchFamily="34" charset="0"/>
              </a:rPr>
              <a:t>vehicles</a:t>
            </a:r>
          </a:p>
          <a:p>
            <a:pPr marL="0" indent="0">
              <a:buFont typeface="Arial" panose="020B0604020202020204" pitchFamily="34" charset="0"/>
              <a:buNone/>
            </a:pPr>
            <a:endParaRPr lang="en-CA" sz="2400" dirty="0">
              <a:solidFill>
                <a:schemeClr val="tx1">
                  <a:lumMod val="75000"/>
                  <a:lumOff val="2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364362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Safety Code</a:t>
            </a:r>
          </a:p>
        </p:txBody>
      </p:sp>
      <p:sp>
        <p:nvSpPr>
          <p:cNvPr id="3" name="Content Placeholder 2"/>
          <p:cNvSpPr>
            <a:spLocks noGrp="1"/>
          </p:cNvSpPr>
          <p:nvPr>
            <p:ph sz="quarter" idx="11"/>
          </p:nvPr>
        </p:nvSpPr>
        <p:spPr>
          <a:xfrm>
            <a:off x="544671" y="934821"/>
            <a:ext cx="7886700" cy="3046629"/>
          </a:xfrm>
        </p:spPr>
        <p:txBody>
          <a:bodyPr/>
          <a:lstStyle/>
          <a:p>
            <a:pPr>
              <a:buClr>
                <a:schemeClr val="accent1"/>
              </a:buClr>
            </a:pPr>
            <a:r>
              <a:rPr lang="en-US" dirty="0">
                <a:solidFill>
                  <a:schemeClr val="tx1">
                    <a:lumMod val="75000"/>
                    <a:lumOff val="25000"/>
                  </a:schemeClr>
                </a:solidFill>
              </a:rPr>
              <a:t>What is it</a:t>
            </a:r>
            <a:r>
              <a:rPr lang="en-US" dirty="0" smtClean="0">
                <a:solidFill>
                  <a:schemeClr val="tx1">
                    <a:lumMod val="75000"/>
                    <a:lumOff val="25000"/>
                  </a:schemeClr>
                </a:solidFill>
              </a:rPr>
              <a:t>?</a:t>
            </a:r>
          </a:p>
          <a:p>
            <a:pPr lvl="1">
              <a:buClr>
                <a:schemeClr val="accent1"/>
              </a:buClr>
            </a:pPr>
            <a:r>
              <a:rPr lang="en-US" dirty="0" smtClean="0">
                <a:solidFill>
                  <a:schemeClr val="tx1">
                    <a:lumMod val="75000"/>
                    <a:lumOff val="25000"/>
                  </a:schemeClr>
                </a:solidFill>
              </a:rPr>
              <a:t>Set of standards that are applied throughout Canada</a:t>
            </a:r>
            <a:endParaRPr lang="en-US" dirty="0">
              <a:solidFill>
                <a:schemeClr val="tx1">
                  <a:lumMod val="75000"/>
                  <a:lumOff val="25000"/>
                </a:schemeClr>
              </a:solidFill>
            </a:endParaRPr>
          </a:p>
          <a:p>
            <a:pPr>
              <a:buClr>
                <a:schemeClr val="accent1"/>
              </a:buClr>
            </a:pPr>
            <a:r>
              <a:rPr lang="en-US" dirty="0" smtClean="0">
                <a:solidFill>
                  <a:schemeClr val="tx1">
                    <a:lumMod val="75000"/>
                    <a:lumOff val="25000"/>
                  </a:schemeClr>
                </a:solidFill>
              </a:rPr>
              <a:t>16 </a:t>
            </a:r>
            <a:r>
              <a:rPr lang="en-US" dirty="0">
                <a:solidFill>
                  <a:schemeClr val="tx1">
                    <a:lumMod val="75000"/>
                    <a:lumOff val="25000"/>
                  </a:schemeClr>
                </a:solidFill>
              </a:rPr>
              <a:t>safety performance </a:t>
            </a:r>
            <a:r>
              <a:rPr lang="en-US" dirty="0" smtClean="0">
                <a:solidFill>
                  <a:schemeClr val="tx1">
                    <a:lumMod val="75000"/>
                    <a:lumOff val="25000"/>
                  </a:schemeClr>
                </a:solidFill>
              </a:rPr>
              <a:t>standards</a:t>
            </a:r>
          </a:p>
          <a:p>
            <a:pPr lvl="1">
              <a:buClr>
                <a:schemeClr val="accent1"/>
              </a:buClr>
            </a:pPr>
            <a:r>
              <a:rPr lang="en-US" dirty="0" smtClean="0">
                <a:solidFill>
                  <a:schemeClr val="tx1">
                    <a:lumMod val="75000"/>
                    <a:lumOff val="25000"/>
                  </a:schemeClr>
                </a:solidFill>
              </a:rPr>
              <a:t>Used to create legislation in Manitoba</a:t>
            </a:r>
            <a:endParaRPr lang="en-US" dirty="0">
              <a:solidFill>
                <a:schemeClr val="tx1">
                  <a:lumMod val="75000"/>
                  <a:lumOff val="25000"/>
                </a:schemeClr>
              </a:solidFill>
            </a:endParaRPr>
          </a:p>
          <a:p>
            <a:pPr>
              <a:buClr>
                <a:schemeClr val="accent1"/>
              </a:buClr>
            </a:pPr>
            <a:r>
              <a:rPr lang="en-US" dirty="0" smtClean="0">
                <a:solidFill>
                  <a:schemeClr val="tx1">
                    <a:lumMod val="75000"/>
                    <a:lumOff val="25000"/>
                  </a:schemeClr>
                </a:solidFill>
              </a:rPr>
              <a:t>Who administers this safety code?</a:t>
            </a:r>
          </a:p>
          <a:p>
            <a:pPr lvl="1">
              <a:buClr>
                <a:schemeClr val="accent1"/>
              </a:buClr>
            </a:pPr>
            <a:r>
              <a:rPr lang="en-US" dirty="0" smtClean="0">
                <a:solidFill>
                  <a:schemeClr val="tx1">
                    <a:lumMod val="75000"/>
                    <a:lumOff val="25000"/>
                  </a:schemeClr>
                </a:solidFill>
              </a:rPr>
              <a:t>Canadian Council for Motor Transport Administrators</a:t>
            </a:r>
            <a:br>
              <a:rPr lang="en-US" dirty="0" smtClean="0">
                <a:solidFill>
                  <a:schemeClr val="tx1">
                    <a:lumMod val="75000"/>
                    <a:lumOff val="25000"/>
                  </a:schemeClr>
                </a:solidFill>
              </a:rPr>
            </a:br>
            <a:r>
              <a:rPr lang="en-US" dirty="0" smtClean="0">
                <a:solidFill>
                  <a:schemeClr val="tx1">
                    <a:lumMod val="75000"/>
                    <a:lumOff val="25000"/>
                  </a:schemeClr>
                </a:solidFill>
              </a:rPr>
              <a:t>(CCMTA)</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5" name="Content Placeholder 2"/>
          <p:cNvSpPr txBox="1">
            <a:spLocks/>
          </p:cNvSpPr>
          <p:nvPr/>
        </p:nvSpPr>
        <p:spPr>
          <a:xfrm>
            <a:off x="1717992" y="4878171"/>
            <a:ext cx="6713379" cy="1427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400" dirty="0" smtClean="0">
                <a:solidFill>
                  <a:schemeClr val="tx1">
                    <a:lumMod val="75000"/>
                    <a:lumOff val="25000"/>
                  </a:schemeClr>
                </a:solidFill>
              </a:rPr>
              <a:t>Additional information can be found in the textbook as well as from the </a:t>
            </a:r>
            <a:r>
              <a:rPr lang="en-US" sz="2400" dirty="0" smtClean="0">
                <a:solidFill>
                  <a:schemeClr val="tx1">
                    <a:lumMod val="75000"/>
                    <a:lumOff val="25000"/>
                  </a:schemeClr>
                </a:solidFill>
                <a:hlinkClick r:id="rId4"/>
              </a:rPr>
              <a:t>CCMTA’s website</a:t>
            </a:r>
            <a:r>
              <a:rPr lang="en-US" sz="2400" dirty="0">
                <a:solidFill>
                  <a:schemeClr val="tx1">
                    <a:lumMod val="75000"/>
                    <a:lumOff val="25000"/>
                  </a:schemeClr>
                </a:solidFill>
              </a:rPr>
              <a:t>.</a:t>
            </a:r>
            <a:endParaRPr lang="en-US"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 y="4878171"/>
            <a:ext cx="804313" cy="804313"/>
          </a:xfrm>
          <a:prstGeom prst="rect">
            <a:avLst/>
          </a:prstGeom>
        </p:spPr>
      </p:pic>
    </p:spTree>
    <p:custDataLst>
      <p:tags r:id="rId1"/>
    </p:custDataLst>
    <p:extLst>
      <p:ext uri="{BB962C8B-B14F-4D97-AF65-F5344CB8AC3E}">
        <p14:creationId xmlns:p14="http://schemas.microsoft.com/office/powerpoint/2010/main" val="1037655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 name="ARTICULATE_DESIGN_ID_2_OFFICE THEME" val="peIU7YVQ"/>
  <p:tag name="ARTICULATE_DESIGN_ID_6_OFFICE THEME" val="JKImunUl"/>
  <p:tag name="ARTICULATE_DESIGN_ID_8_OFFICE THEME" val="AYp7fkUf"/>
  <p:tag name="ARTICULATE_DESIGN_ID_9_OFFICE THEME" val="lTTWu9KV"/>
  <p:tag name="ARTICULATE_DESIGN_ID_10_OFFICE THEME" val="MN8u9YAL"/>
  <p:tag name="ARTICULATE_DESIGN_ID_11_OFFICE THEME" val="EhxdzgSu"/>
  <p:tag name="ARTICULATE_DESIGN_ID_4_OFFICE THEME" val="pbb1E5Il"/>
  <p:tag name="ARTICULATE_DESIGN_ID_7_OFFICE THEME" val="snVTuVEs"/>
  <p:tag name="ARTICULATE_DESIGN_ID_12_OFFICE THEME" val="rt9ic0jK"/>
  <p:tag name="ARTICULATE_DESIGN_ID_3_OFFICE THEME" val="jwQ7Hvqy"/>
  <p:tag name="ARTICULATE_DESIGN_ID_5_OFFICE THEME" val="pLcjLdZk"/>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dience xmlns="b57a0069-056d-4a03-aab5-52ae53322f83">Public</Audience>
    <Status xmlns="b57a0069-056d-4a03-aab5-52ae53322f83">Complete</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1F31C2-FCCE-46AF-A05A-2EEAA858A832}"/>
</file>

<file path=customXml/itemProps2.xml><?xml version="1.0" encoding="utf-8"?>
<ds:datastoreItem xmlns:ds="http://schemas.openxmlformats.org/officeDocument/2006/customXml" ds:itemID="{04CEEABD-1B17-4BE2-8F91-76669075ED62}">
  <ds:schemaRefs>
    <ds:schemaRef ds:uri="http://purl.org/dc/elements/1.1/"/>
    <ds:schemaRef ds:uri="http://schemas.microsoft.com/office/2006/metadata/properties"/>
    <ds:schemaRef ds:uri="9416692e-dee5-4c2d-8a6a-155c1d899288"/>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BC5CAD0C-F95A-4DA8-AED6-5D89933EB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2989</Words>
  <Application>Microsoft Office PowerPoint</Application>
  <PresentationFormat>On-screen Show (4:3)</PresentationFormat>
  <Paragraphs>285</Paragraphs>
  <Slides>19</Slides>
  <Notes>19</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19</vt:i4>
      </vt:variant>
    </vt:vector>
  </HeadingPairs>
  <TitlesOfParts>
    <vt:vector size="35" baseType="lpstr">
      <vt:lpstr>Arial</vt:lpstr>
      <vt:lpstr>Calibri</vt:lpstr>
      <vt:lpstr>Calibri Light</vt:lpstr>
      <vt:lpstr>Courier New</vt:lpstr>
      <vt:lpstr>Franklin Gothic Book</vt:lpstr>
      <vt:lpstr>Lato</vt:lpstr>
      <vt:lpstr>Lato Regular</vt:lpstr>
      <vt:lpstr>2_Office Theme</vt:lpstr>
      <vt:lpstr>3_Office Theme</vt:lpstr>
      <vt:lpstr>12_Office Theme</vt:lpstr>
      <vt:lpstr>6_Office Theme</vt:lpstr>
      <vt:lpstr>8_Office Theme</vt:lpstr>
      <vt:lpstr>9_Office Theme</vt:lpstr>
      <vt:lpstr>10_Office Theme</vt:lpstr>
      <vt:lpstr>11_Office Theme</vt:lpstr>
      <vt:lpstr>4_Office Theme</vt:lpstr>
      <vt:lpstr>Orientation to Trucking</vt:lpstr>
      <vt:lpstr>Learning Objectives</vt:lpstr>
      <vt:lpstr>Essential Skills </vt:lpstr>
      <vt:lpstr>PowerPoint Presentation</vt:lpstr>
      <vt:lpstr>Licensing</vt:lpstr>
      <vt:lpstr>Licence Requirement</vt:lpstr>
      <vt:lpstr>Other Operational Requirements</vt:lpstr>
      <vt:lpstr>PowerPoint Presentation</vt:lpstr>
      <vt:lpstr>National Safety Code</vt:lpstr>
      <vt:lpstr>Federal Law and Regulations</vt:lpstr>
      <vt:lpstr>Provincial Law and Regulations</vt:lpstr>
      <vt:lpstr>PowerPoint Presentation</vt:lpstr>
      <vt:lpstr>Compliance with Regulations</vt:lpstr>
      <vt:lpstr>PowerPoint Presentation</vt:lpstr>
      <vt:lpstr>Driving Related Convictions</vt:lpstr>
      <vt:lpstr>Consequences of Traffic Convictions</vt:lpstr>
      <vt:lpstr>Exercises: 1, 2 &amp; 3 </vt:lpstr>
      <vt:lpstr>Summary </vt:lpstr>
      <vt:lpstr>After-Class 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 Aug 31</dc:title>
  <dc:creator/>
  <cp:lastModifiedBy/>
  <cp:revision>1</cp:revision>
  <dcterms:created xsi:type="dcterms:W3CDTF">2018-09-12T19:59:45Z</dcterms:created>
  <dcterms:modified xsi:type="dcterms:W3CDTF">2021-01-27T13:00:32Z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527292F8-9592-4A39-BEEB-803F252E35E8</vt:lpwstr>
  </property>
  <property fmtid="{D5CDD505-2E9C-101B-9397-08002B2CF9AE}" pid="4" name="ArticulatePath">
    <vt:lpwstr>MPI_MELT PPT Template</vt:lpwstr>
  </property>
  <property fmtid="{D5CDD505-2E9C-101B-9397-08002B2CF9AE}" pid="5" name="_MarkAsFinal">
    <vt:bool>true</vt:bool>
  </property>
</Properties>
</file>