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tags/tag28.xml" ContentType="application/vnd.openxmlformats-officedocument.presentationml.tags+xml"/>
  <Override PartName="/ppt/slideLayouts/slideLayout28.xml" ContentType="application/vnd.openxmlformats-officedocument.presentationml.slideLayout+xml"/>
  <Override PartName="/ppt/theme/theme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29.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30.xml" ContentType="application/vnd.openxmlformats-officedocument.presentationml.slideLayout+xml"/>
  <Override PartName="/ppt/theme/theme7.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31.xml" ContentType="application/vnd.openxmlformats-officedocument.presentationml.slideLayout+xml"/>
  <Override PartName="/ppt/theme/theme8.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32.xml" ContentType="application/vnd.openxmlformats-officedocument.presentationml.slideLayout+xml"/>
  <Override PartName="/ppt/theme/theme9.xml" ContentType="application/vnd.openxmlformats-officedocument.theme+xml"/>
  <Override PartName="/ppt/tags/tag37.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notesSlides/notesSlide21.xml" ContentType="application/vnd.openxmlformats-officedocument.presentationml.notesSlide+xml"/>
  <Override PartName="/ppt/tags/tag59.xml" ContentType="application/vnd.openxmlformats-officedocument.presentationml.tags+xml"/>
  <Override PartName="/ppt/notesSlides/notesSlide22.xml" ContentType="application/vnd.openxmlformats-officedocument.presentationml.notesSlide+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notesSlides/notesSlide27.xml" ContentType="application/vnd.openxmlformats-officedocument.presentationml.notesSlide+xml"/>
  <Override PartName="/ppt/tags/tag65.xml" ContentType="application/vnd.openxmlformats-officedocument.presentationml.tags+xml"/>
  <Override PartName="/ppt/notesSlides/notesSlide28.xml" ContentType="application/vnd.openxmlformats-officedocument.presentationml.notesSlide+xml"/>
  <Override PartName="/ppt/tags/tag66.xml" ContentType="application/vnd.openxmlformats-officedocument.presentationml.tags+xml"/>
  <Override PartName="/ppt/notesSlides/notesSlide29.xml" ContentType="application/vnd.openxmlformats-officedocument.presentationml.notesSlide+xml"/>
  <Override PartName="/ppt/tags/tag6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670" r:id="rId5"/>
    <p:sldMasterId id="2147483678" r:id="rId6"/>
    <p:sldMasterId id="2147483681" r:id="rId7"/>
    <p:sldMasterId id="2147483737" r:id="rId8"/>
    <p:sldMasterId id="2147483739" r:id="rId9"/>
    <p:sldMasterId id="2147483741" r:id="rId10"/>
    <p:sldMasterId id="2147483743" r:id="rId11"/>
    <p:sldMasterId id="2147483683" r:id="rId12"/>
  </p:sldMasterIdLst>
  <p:notesMasterIdLst>
    <p:notesMasterId r:id="rId43"/>
  </p:notesMasterIdLst>
  <p:handoutMasterIdLst>
    <p:handoutMasterId r:id="rId44"/>
  </p:handoutMasterIdLst>
  <p:sldIdLst>
    <p:sldId id="256" r:id="rId13"/>
    <p:sldId id="330" r:id="rId14"/>
    <p:sldId id="283" r:id="rId15"/>
    <p:sldId id="312" r:id="rId16"/>
    <p:sldId id="296" r:id="rId17"/>
    <p:sldId id="297" r:id="rId18"/>
    <p:sldId id="322" r:id="rId19"/>
    <p:sldId id="304" r:id="rId20"/>
    <p:sldId id="323" r:id="rId21"/>
    <p:sldId id="324" r:id="rId22"/>
    <p:sldId id="325" r:id="rId23"/>
    <p:sldId id="302" r:id="rId24"/>
    <p:sldId id="259" r:id="rId25"/>
    <p:sldId id="332" r:id="rId26"/>
    <p:sldId id="320" r:id="rId27"/>
    <p:sldId id="303" r:id="rId28"/>
    <p:sldId id="326" r:id="rId29"/>
    <p:sldId id="263" r:id="rId30"/>
    <p:sldId id="314" r:id="rId31"/>
    <p:sldId id="318" r:id="rId32"/>
    <p:sldId id="327" r:id="rId33"/>
    <p:sldId id="337" r:id="rId34"/>
    <p:sldId id="321" r:id="rId35"/>
    <p:sldId id="306" r:id="rId36"/>
    <p:sldId id="328" r:id="rId37"/>
    <p:sldId id="282" r:id="rId38"/>
    <p:sldId id="313" r:id="rId39"/>
    <p:sldId id="336" r:id="rId40"/>
    <p:sldId id="333" r:id="rId41"/>
    <p:sldId id="334" r:id="rId42"/>
  </p:sldIdLst>
  <p:sldSz cx="9144000" cy="6858000" type="screen4x3"/>
  <p:notesSz cx="7010400" cy="9236075"/>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2DB0134-EB10-453A-9F45-3A6C126FD1E5}">
          <p14:sldIdLst>
            <p14:sldId id="256"/>
            <p14:sldId id="330"/>
            <p14:sldId id="283"/>
          </p14:sldIdLst>
        </p14:section>
        <p14:section name="Transporting Dangerous Goods" id="{6B1E8975-89E4-4CB1-ABCB-BC64A0C105D9}">
          <p14:sldIdLst>
            <p14:sldId id="312"/>
            <p14:sldId id="296"/>
            <p14:sldId id="297"/>
            <p14:sldId id="322"/>
          </p14:sldIdLst>
        </p14:section>
        <p14:section name="Emergency Equipment" id="{F998EA7A-B23E-4FD8-9DCD-A356E0E0A9BC}">
          <p14:sldIdLst>
            <p14:sldId id="304"/>
            <p14:sldId id="323"/>
            <p14:sldId id="324"/>
            <p14:sldId id="325"/>
          </p14:sldIdLst>
        </p14:section>
        <p14:section name="Mechanical Breakdowns" id="{BFA73BF6-6112-43B2-AF06-1191083D1491}">
          <p14:sldIdLst>
            <p14:sldId id="302"/>
            <p14:sldId id="259"/>
            <p14:sldId id="332"/>
            <p14:sldId id="320"/>
          </p14:sldIdLst>
        </p14:section>
        <p14:section name="Emergency Situations" id="{26DFBC21-FFCF-46BF-8D33-D4145DEAA581}">
          <p14:sldIdLst>
            <p14:sldId id="303"/>
            <p14:sldId id="326"/>
            <p14:sldId id="263"/>
            <p14:sldId id="314"/>
          </p14:sldIdLst>
        </p14:section>
        <p14:section name="Reporting Collisions" id="{569CA7D6-F1DA-43C5-AE5D-3A40142FACBA}">
          <p14:sldIdLst>
            <p14:sldId id="318"/>
            <p14:sldId id="327"/>
            <p14:sldId id="337"/>
            <p14:sldId id="321"/>
          </p14:sldIdLst>
        </p14:section>
        <p14:section name="Wrap Up" id="{FCA1EB88-0019-4780-BCAE-2190E4DD6493}">
          <p14:sldIdLst>
            <p14:sldId id="306"/>
            <p14:sldId id="328"/>
            <p14:sldId id="282"/>
          </p14:sldIdLst>
        </p14:section>
        <p14:section name="Knowledge Assessment" id="{396A880B-9424-45F8-9EBD-85DB531BCC7F}">
          <p14:sldIdLst>
            <p14:sldId id="313"/>
            <p14:sldId id="336"/>
          </p14:sldIdLst>
        </p14:section>
        <p14:section name="Practical Training" id="{C3644454-010B-4087-9925-9D572A2096EE}">
          <p14:sldIdLst>
            <p14:sldId id="333"/>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9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0CA"/>
    <a:srgbClr val="5FB743"/>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61580" autoAdjust="0"/>
  </p:normalViewPr>
  <p:slideViewPr>
    <p:cSldViewPr snapToGrid="0">
      <p:cViewPr varScale="1">
        <p:scale>
          <a:sx n="52" d="100"/>
          <a:sy n="52" d="100"/>
        </p:scale>
        <p:origin x="1724" y="48"/>
      </p:cViewPr>
      <p:guideLst/>
    </p:cSldViewPr>
  </p:slideViewPr>
  <p:outlineViewPr>
    <p:cViewPr>
      <p:scale>
        <a:sx n="33" d="100"/>
        <a:sy n="33" d="100"/>
      </p:scale>
      <p:origin x="0" y="-41904"/>
    </p:cViewPr>
  </p:outlineViewPr>
  <p:notesTextViewPr>
    <p:cViewPr>
      <p:scale>
        <a:sx n="3" d="2"/>
        <a:sy n="3" d="2"/>
      </p:scale>
      <p:origin x="0" y="0"/>
    </p:cViewPr>
  </p:notesTextViewPr>
  <p:sorterViewPr>
    <p:cViewPr varScale="1">
      <p:scale>
        <a:sx n="1" d="1"/>
        <a:sy n="1" d="1"/>
      </p:scale>
      <p:origin x="0" y="-304"/>
    </p:cViewPr>
  </p:sorterViewPr>
  <p:notesViewPr>
    <p:cSldViewPr snapToGrid="0">
      <p:cViewPr varScale="1">
        <p:scale>
          <a:sx n="123" d="100"/>
          <a:sy n="123" d="100"/>
        </p:scale>
        <p:origin x="41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latin typeface="Calibri Light" panose="020F0302020204030204" pitchFamily="34" charset="0"/>
            </a:endParaRPr>
          </a:p>
        </p:txBody>
      </p:sp>
      <p:sp>
        <p:nvSpPr>
          <p:cNvPr id="3" name="Date Placeholder 2">
            <a:extLst>
              <a:ext uri="{FF2B5EF4-FFF2-40B4-BE49-F238E27FC236}">
                <a16:creationId xmlns=""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latin typeface="Calibri Light" panose="020F0302020204030204" pitchFamily="34" charset="0"/>
              </a:rPr>
              <a:t>12/8/2021</a:t>
            </a:fld>
            <a:endParaRPr lang="en-US" dirty="0">
              <a:latin typeface="Calibri Light" panose="020F0302020204030204" pitchFamily="34" charset="0"/>
            </a:endParaRPr>
          </a:p>
        </p:txBody>
      </p:sp>
      <p:sp>
        <p:nvSpPr>
          <p:cNvPr id="4" name="Footer Placeholder 3">
            <a:extLst>
              <a:ext uri="{FF2B5EF4-FFF2-40B4-BE49-F238E27FC236}">
                <a16:creationId xmlns=""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latin typeface="Calibri Light" panose="020F0302020204030204" pitchFamily="34" charset="0"/>
            </a:endParaRPr>
          </a:p>
        </p:txBody>
      </p:sp>
      <p:sp>
        <p:nvSpPr>
          <p:cNvPr id="5" name="Slide Number Placeholder 4">
            <a:extLst>
              <a:ext uri="{FF2B5EF4-FFF2-40B4-BE49-F238E27FC236}">
                <a16:creationId xmlns=""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atin typeface="Calibri Light" panose="020F0302020204030204" pitchFamily="34" charset="0"/>
              </a:defRPr>
            </a:lvl1pPr>
          </a:lstStyle>
          <a:p>
            <a:fld id="{C95A6671-F96F-4532-B4EE-20AEA24545AD}" type="datetimeFigureOut">
              <a:rPr lang="en-CA" smtClean="0"/>
              <a:pPr/>
              <a:t>2021-12-08</a:t>
            </a:fld>
            <a:endParaRPr lang="en-CA"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2AAB52B-0897-46EF-ACB7-C2A1E9716B33}" type="slidenum">
              <a:rPr lang="en-CA" smtClean="0"/>
              <a:pPr/>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pi.mb.ca/Pages/report-vehicle-claim.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a:t>
            </a:r>
            <a:r>
              <a:rPr lang="en-US" baseline="0" dirty="0" smtClean="0"/>
              <a:t> Read Slide.</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309993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By regulation, all trucks weighing 4,500 kg or more and those carrying fuel petroleum products must carry an approved fire extinguisher in good operating condition. </a:t>
            </a:r>
            <a:r>
              <a:rPr lang="en-CA" sz="1200" kern="1200" baseline="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For </a:t>
            </a:r>
            <a:r>
              <a:rPr lang="en-CA" sz="1200" kern="1200" dirty="0" smtClean="0">
                <a:solidFill>
                  <a:schemeClr val="tx1"/>
                </a:solidFill>
                <a:effectLst/>
                <a:latin typeface="Calibri Light" panose="020F0302020204030204" pitchFamily="34" charset="0"/>
                <a:ea typeface="+mn-ea"/>
                <a:cs typeface="+mn-cs"/>
              </a:rPr>
              <a:t>all other trucks, carrying a fire extinguisher is not required but highly recommended.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Fire extinguishers must </a:t>
            </a:r>
            <a:r>
              <a:rPr lang="en-CA" sz="1200" kern="1200" dirty="0" smtClean="0">
                <a:solidFill>
                  <a:schemeClr val="tx1"/>
                </a:solidFill>
                <a:effectLst/>
                <a:latin typeface="Calibri Light" panose="020F0302020204030204" pitchFamily="34" charset="0"/>
                <a:ea typeface="+mn-ea"/>
                <a:cs typeface="+mn-cs"/>
              </a:rPr>
              <a:t>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Approved and in good operating condition</a:t>
            </a:r>
            <a:endParaRPr lang="en-CA" sz="1200" dirty="0" smtClean="0">
              <a:solidFill>
                <a:schemeClr val="tx1"/>
              </a:solidFill>
            </a:endParaRP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Secured </a:t>
            </a:r>
            <a:r>
              <a:rPr lang="en-CA" sz="1200" kern="1200" dirty="0" smtClean="0">
                <a:solidFill>
                  <a:schemeClr val="tx1"/>
                </a:solidFill>
                <a:effectLst/>
                <a:latin typeface="Calibri Light" panose="020F0302020204030204" pitchFamily="34" charset="0"/>
                <a:ea typeface="+mn-ea"/>
                <a:cs typeface="+mn-cs"/>
              </a:rPr>
              <a:t>safely in the </a:t>
            </a:r>
            <a:r>
              <a:rPr lang="en-CA" sz="1200" kern="1200" dirty="0" smtClean="0">
                <a:solidFill>
                  <a:schemeClr val="tx1"/>
                </a:solidFill>
                <a:effectLst/>
                <a:latin typeface="Calibri Light" panose="020F0302020204030204" pitchFamily="34" charset="0"/>
                <a:ea typeface="+mn-ea"/>
                <a:cs typeface="+mn-cs"/>
              </a:rPr>
              <a:t>vehicle</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Easily </a:t>
            </a:r>
            <a:r>
              <a:rPr lang="en-CA" sz="1200" kern="1200" dirty="0" smtClean="0">
                <a:solidFill>
                  <a:schemeClr val="tx1"/>
                </a:solidFill>
                <a:effectLst/>
                <a:latin typeface="Calibri Light" panose="020F0302020204030204" pitchFamily="34" charset="0"/>
                <a:ea typeface="+mn-ea"/>
                <a:cs typeface="+mn-cs"/>
              </a:rPr>
              <a:t>accessible to the </a:t>
            </a:r>
            <a:r>
              <a:rPr lang="en-CA" sz="1200" kern="1200" dirty="0" smtClean="0">
                <a:solidFill>
                  <a:schemeClr val="tx1"/>
                </a:solidFill>
                <a:effectLst/>
                <a:latin typeface="Calibri Light" panose="020F0302020204030204" pitchFamily="34" charset="0"/>
                <a:ea typeface="+mn-ea"/>
                <a:cs typeface="+mn-cs"/>
              </a:rPr>
              <a:t>driver</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They </a:t>
            </a:r>
            <a:r>
              <a:rPr lang="en-CA" sz="1200" kern="1200" dirty="0" smtClean="0">
                <a:solidFill>
                  <a:schemeClr val="tx1"/>
                </a:solidFill>
                <a:effectLst/>
                <a:latin typeface="Calibri Light" panose="020F0302020204030204" pitchFamily="34" charset="0"/>
                <a:ea typeface="+mn-ea"/>
                <a:cs typeface="+mn-cs"/>
              </a:rPr>
              <a:t>also must be inspected and re-certified </a:t>
            </a:r>
            <a:r>
              <a:rPr lang="en-CA" sz="1200" kern="1200" dirty="0" smtClean="0">
                <a:solidFill>
                  <a:schemeClr val="tx1"/>
                </a:solidFill>
                <a:effectLst/>
                <a:latin typeface="Calibri Light" panose="020F0302020204030204" pitchFamily="34" charset="0"/>
                <a:ea typeface="+mn-ea"/>
                <a:cs typeface="+mn-cs"/>
              </a:rPr>
              <a:t>annually</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Use</a:t>
            </a:r>
            <a:r>
              <a:rPr lang="en-CA" sz="1200" kern="1200" baseline="0" dirty="0" smtClean="0">
                <a:solidFill>
                  <a:schemeClr val="tx1"/>
                </a:solidFill>
                <a:effectLst/>
                <a:latin typeface="Calibri Light" panose="020F0302020204030204" pitchFamily="34" charset="0"/>
                <a:ea typeface="+mn-ea"/>
                <a:cs typeface="+mn-cs"/>
              </a:rPr>
              <a:t>d according to the manufacturer’s directions</a:t>
            </a:r>
          </a:p>
          <a:p>
            <a:pPr marL="0" indent="0">
              <a:buFont typeface="Arial" panose="020B0604020202020204" pitchFamily="34" charset="0"/>
              <a:buNone/>
            </a:pPr>
            <a:r>
              <a:rPr lang="en-CA" sz="1200" kern="1200" dirty="0" smtClean="0">
                <a:solidFill>
                  <a:schemeClr val="tx1"/>
                </a:solidFill>
                <a:effectLst/>
                <a:latin typeface="Calibri Light" panose="020F0302020204030204" pitchFamily="34" charset="0"/>
                <a:ea typeface="+mn-ea"/>
                <a:cs typeface="+mn-cs"/>
              </a:rPr>
              <a:t>  </a:t>
            </a:r>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Trucks typically carry </a:t>
            </a:r>
            <a:r>
              <a:rPr lang="en-CA" sz="1200" b="0" kern="1200" dirty="0" smtClean="0">
                <a:solidFill>
                  <a:schemeClr val="tx1"/>
                </a:solidFill>
                <a:effectLst/>
                <a:latin typeface="Calibri Light" panose="020F0302020204030204" pitchFamily="34" charset="0"/>
                <a:ea typeface="+mn-ea"/>
                <a:cs typeface="+mn-cs"/>
              </a:rPr>
              <a:t>dry chemical extinguishers. </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These have a </a:t>
            </a:r>
            <a:r>
              <a:rPr lang="en-CA" sz="1200" kern="1200" dirty="0" smtClean="0">
                <a:solidFill>
                  <a:schemeClr val="tx1"/>
                </a:solidFill>
                <a:effectLst/>
                <a:latin typeface="Calibri Light" panose="020F0302020204030204" pitchFamily="34" charset="0"/>
                <a:ea typeface="+mn-ea"/>
                <a:cs typeface="+mn-cs"/>
              </a:rPr>
              <a:t>pin release and discharge a snow-like powder to a range of up to 4 to 5 metres, using the force of pressurized gas.</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discharge lasts only about 8 to 10 seconds, so it’s important not to waste any discharge.</a:t>
            </a:r>
          </a:p>
          <a:p>
            <a:pPr marL="171450" indent="-171450">
              <a:buFont typeface="Arial" panose="020B0604020202020204" pitchFamily="34" charset="0"/>
              <a:buChar char="•"/>
            </a:pPr>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fire extinguishers is in Lesson 10 of the Textbook</a:t>
            </a:r>
            <a:r>
              <a:rPr lang="en-US" sz="1200" kern="1200" baseline="0" dirty="0" smtClean="0">
                <a:solidFill>
                  <a:schemeClr val="tx1"/>
                </a:solidFill>
                <a:effectLst/>
                <a:latin typeface="Calibri Light" panose="020F0302020204030204" pitchFamily="34" charset="0"/>
                <a:ea typeface="+mn-ea"/>
                <a:cs typeface="+mn-cs"/>
              </a:rPr>
              <a:t> under Dangerous Goods and Emergency Situations –Emergency Equipment.</a:t>
            </a:r>
            <a:endParaRPr lang="en-CA" sz="1200" kern="1200" dirty="0" smtClean="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pPr/>
              <a:t>10</a:t>
            </a:fld>
            <a:endParaRPr lang="en-CA" dirty="0"/>
          </a:p>
        </p:txBody>
      </p:sp>
    </p:spTree>
    <p:extLst>
      <p:ext uri="{BB962C8B-B14F-4D97-AF65-F5344CB8AC3E}">
        <p14:creationId xmlns:p14="http://schemas.microsoft.com/office/powerpoint/2010/main" val="359398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When using an extinguisher, </a:t>
            </a:r>
            <a:r>
              <a:rPr lang="en-CA" sz="1200" b="0" kern="1200" dirty="0" smtClean="0">
                <a:solidFill>
                  <a:schemeClr val="tx1"/>
                </a:solidFill>
                <a:effectLst/>
                <a:latin typeface="Calibri Light" panose="020F0302020204030204" pitchFamily="34" charset="0"/>
                <a:ea typeface="+mn-ea"/>
                <a:cs typeface="+mn-cs"/>
              </a:rPr>
              <a:t>remember to PASS: </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Pull the pin</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Aim low</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Squeeze lever</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Sweep from side to side </a:t>
            </a:r>
          </a:p>
          <a:p>
            <a:endParaRPr lang="en-US" dirty="0" smtClean="0"/>
          </a:p>
          <a:p>
            <a:pPr lvl="0"/>
            <a:r>
              <a:rPr lang="en-CA" sz="1200" u="none" strike="noStrike" kern="1200" dirty="0" smtClean="0">
                <a:solidFill>
                  <a:schemeClr val="tx1"/>
                </a:solidFill>
                <a:effectLst/>
                <a:latin typeface="Calibri Light" panose="020F0302020204030204" pitchFamily="34" charset="0"/>
                <a:ea typeface="+mn-ea"/>
                <a:cs typeface="+mn-cs"/>
              </a:rPr>
              <a:t>Keep spraying until the fire is out and the extinguisher is fully discharged. </a:t>
            </a:r>
          </a:p>
          <a:p>
            <a:pPr lvl="0"/>
            <a:r>
              <a:rPr lang="en-CA" sz="1200" u="none" strike="noStrike" kern="1200" dirty="0" smtClean="0">
                <a:solidFill>
                  <a:schemeClr val="tx1"/>
                </a:solidFill>
                <a:effectLst/>
                <a:latin typeface="Calibri Light" panose="020F0302020204030204" pitchFamily="34" charset="0"/>
                <a:ea typeface="+mn-ea"/>
                <a:cs typeface="+mn-cs"/>
              </a:rPr>
              <a:t>Even when the fire appears out, do not turn your back on it. Watch for flare-ups until the fire area has completely cooled.</a:t>
            </a:r>
          </a:p>
          <a:p>
            <a:r>
              <a:rPr lang="en-CA" sz="1200" kern="1200" dirty="0" smtClean="0">
                <a:solidFill>
                  <a:schemeClr val="tx1"/>
                </a:solidFill>
                <a:effectLst/>
                <a:latin typeface="Calibri Light" panose="020F0302020204030204" pitchFamily="34" charset="0"/>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11</a:t>
            </a:fld>
            <a:endParaRPr lang="en-CA" dirty="0"/>
          </a:p>
        </p:txBody>
      </p:sp>
    </p:spTree>
    <p:extLst>
      <p:ext uri="{BB962C8B-B14F-4D97-AF65-F5344CB8AC3E}">
        <p14:creationId xmlns:p14="http://schemas.microsoft.com/office/powerpoint/2010/main" val="246319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dirty="0" smtClean="0"/>
              <a:t>:</a:t>
            </a:r>
            <a:r>
              <a:rPr lang="en-US" baseline="0" dirty="0" smtClean="0"/>
              <a:t> Read Slide.</a:t>
            </a:r>
            <a:endParaRPr lang="en-US" dirty="0" smtClean="0"/>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255865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A breakdown may not become an emergency, but it always involves potential danger and risk that requires careful management. </a:t>
            </a:r>
          </a:p>
          <a:p>
            <a:endParaRPr lang="en-CA" sz="1200" kern="1200" dirty="0" smtClean="0">
              <a:solidFill>
                <a:schemeClr val="tx1"/>
              </a:solidFill>
              <a:effectLst/>
              <a:latin typeface="Calibri Light" panose="020F030202020403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kern="1200" dirty="0" smtClean="0">
                <a:solidFill>
                  <a:schemeClr val="tx1"/>
                </a:solidFill>
                <a:effectLst/>
                <a:latin typeface="Calibri Light" panose="020F0302020204030204" pitchFamily="34" charset="0"/>
                <a:ea typeface="+mn-ea"/>
                <a:cs typeface="+mn-cs"/>
              </a:rPr>
              <a:t>If possible, stop the vehicle in a safe place as far off the roadway as practical. Analyze the </a:t>
            </a:r>
            <a:r>
              <a:rPr lang="en-CA" sz="1200" kern="1200" dirty="0" smtClean="0">
                <a:solidFill>
                  <a:schemeClr val="tx1"/>
                </a:solidFill>
                <a:effectLst/>
                <a:latin typeface="Calibri Light" panose="020F0302020204030204" pitchFamily="34" charset="0"/>
                <a:ea typeface="+mn-ea"/>
                <a:cs typeface="+mn-cs"/>
              </a:rPr>
              <a:t>situation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kern="1200" dirty="0" smtClean="0">
                <a:solidFill>
                  <a:schemeClr val="tx1"/>
                </a:solidFill>
                <a:effectLst/>
                <a:latin typeface="Calibri Light" panose="020F0302020204030204" pitchFamily="34" charset="0"/>
                <a:ea typeface="+mn-ea"/>
                <a:cs typeface="+mn-cs"/>
              </a:rPr>
              <a:t>Turn </a:t>
            </a:r>
            <a:r>
              <a:rPr lang="en-CA" sz="1200" kern="1200" dirty="0" smtClean="0">
                <a:solidFill>
                  <a:schemeClr val="tx1"/>
                </a:solidFill>
                <a:effectLst/>
                <a:latin typeface="Calibri Light" panose="020F0302020204030204" pitchFamily="34" charset="0"/>
                <a:ea typeface="+mn-ea"/>
                <a:cs typeface="+mn-cs"/>
              </a:rPr>
              <a:t>on the hazard </a:t>
            </a:r>
            <a:r>
              <a:rPr lang="en-CA" sz="1200" kern="1200" dirty="0" smtClean="0">
                <a:solidFill>
                  <a:schemeClr val="tx1"/>
                </a:solidFill>
                <a:effectLst/>
                <a:latin typeface="Calibri Light" panose="020F0302020204030204" pitchFamily="34" charset="0"/>
                <a:ea typeface="+mn-ea"/>
                <a:cs typeface="+mn-cs"/>
              </a:rPr>
              <a:t>lights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kern="1200" dirty="0" smtClean="0">
                <a:solidFill>
                  <a:schemeClr val="tx1"/>
                </a:solidFill>
                <a:effectLst/>
                <a:latin typeface="Calibri Light" panose="020F0302020204030204" pitchFamily="34" charset="0"/>
                <a:ea typeface="+mn-ea"/>
                <a:cs typeface="+mn-cs"/>
              </a:rPr>
              <a:t>Place </a:t>
            </a:r>
            <a:r>
              <a:rPr lang="en-CA" sz="1200" kern="1200" dirty="0" smtClean="0">
                <a:solidFill>
                  <a:schemeClr val="tx1"/>
                </a:solidFill>
                <a:effectLst/>
                <a:latin typeface="Calibri Light" panose="020F0302020204030204" pitchFamily="34" charset="0"/>
                <a:ea typeface="+mn-ea"/>
                <a:cs typeface="+mn-cs"/>
              </a:rPr>
              <a:t>approved warning devices. </a:t>
            </a:r>
            <a:r>
              <a:rPr lang="en-US" sz="1200" kern="1200" dirty="0" smtClean="0">
                <a:solidFill>
                  <a:schemeClr val="tx1"/>
                </a:solidFill>
                <a:effectLst/>
                <a:latin typeface="Calibri Light" panose="020F0302020204030204" pitchFamily="34" charset="0"/>
                <a:ea typeface="+mn-ea"/>
                <a:cs typeface="+mn-cs"/>
              </a:rPr>
              <a:t>You must carry at least three triangles or flares in a suitable container in your vehicle.</a:t>
            </a:r>
            <a:endParaRPr lang="en-CA" sz="1200" kern="1200" dirty="0" smtClean="0">
              <a:solidFill>
                <a:schemeClr val="tx1"/>
              </a:solidFill>
              <a:effectLst/>
              <a:latin typeface="Calibri Light" panose="020F0302020204030204" pitchFamily="34" charset="0"/>
              <a:ea typeface="+mn-ea"/>
              <a:cs typeface="+mn-cs"/>
            </a:endParaRPr>
          </a:p>
          <a:p>
            <a:endParaRPr lang="en-US" sz="1200" u="none"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On non-divided highways: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 metres in front of the vehicle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30 metres in front of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30 metres behind the vehicle</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On divided highways: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 metres behind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30 metres behind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60 metres behind the vehicle</a:t>
            </a:r>
          </a:p>
          <a:p>
            <a:endParaRPr lang="en-CA" sz="1200" u="none" kern="1200" dirty="0" smtClean="0">
              <a:solidFill>
                <a:schemeClr val="tx1"/>
              </a:solidFill>
              <a:effectLst/>
              <a:latin typeface="Calibri Light" panose="020F0302020204030204" pitchFamily="34" charset="0"/>
              <a:ea typeface="+mn-ea"/>
              <a:cs typeface="+mn-cs"/>
            </a:endParaRPr>
          </a:p>
          <a:p>
            <a:endParaRPr lang="en-CA" sz="1200" b="1" kern="1200" dirty="0" smtClean="0">
              <a:solidFill>
                <a:schemeClr val="tx1"/>
              </a:solidFill>
              <a:effectLst/>
              <a:ea typeface="+mn-ea"/>
              <a:cs typeface="+mn-cs"/>
            </a:endParaRPr>
          </a:p>
          <a:p>
            <a:endParaRPr lang="en-US" sz="1200" u="none" strike="noStrike"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handling breakdowns is in Lesson 10 of the Textbook</a:t>
            </a:r>
            <a:r>
              <a:rPr lang="en-US" sz="1200" kern="1200" baseline="0" dirty="0" smtClean="0">
                <a:solidFill>
                  <a:schemeClr val="tx1"/>
                </a:solidFill>
                <a:effectLst/>
                <a:latin typeface="Calibri Light" panose="020F0302020204030204" pitchFamily="34" charset="0"/>
                <a:ea typeface="+mn-ea"/>
                <a:cs typeface="+mn-cs"/>
              </a:rPr>
              <a:t> under Dangerous Goods and Emergency Situations – Responding to Emergency Situations.</a:t>
            </a:r>
            <a:endParaRPr lang="en-CA" sz="1200" kern="1200" dirty="0" smtClean="0">
              <a:solidFill>
                <a:schemeClr val="tx1"/>
              </a:solidFill>
              <a:effectLst/>
              <a:latin typeface="Calibri Light" panose="020F0302020204030204" pitchFamily="34" charset="0"/>
              <a:ea typeface="+mn-ea"/>
              <a:cs typeface="+mn-cs"/>
            </a:endParaRPr>
          </a:p>
          <a:p>
            <a:pPr lvl="0"/>
            <a:endParaRPr lang="en-US" sz="1200" u="none" strike="noStrike"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31132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b="0" kern="1200" dirty="0" smtClean="0">
                <a:solidFill>
                  <a:schemeClr val="tx1"/>
                </a:solidFill>
                <a:effectLst/>
                <a:latin typeface="Calibri Light" panose="020F0302020204030204" pitchFamily="34" charset="0"/>
                <a:ea typeface="+mn-ea"/>
                <a:cs typeface="+mn-cs"/>
              </a:rPr>
              <a:t/>
            </a:r>
            <a:br>
              <a:rPr lang="en-CA" sz="1200" b="0" kern="1200" dirty="0" smtClean="0">
                <a:solidFill>
                  <a:schemeClr val="tx1"/>
                </a:solidFill>
                <a:effectLst/>
                <a:latin typeface="Calibri Light" panose="020F0302020204030204" pitchFamily="34" charset="0"/>
                <a:ea typeface="+mn-ea"/>
                <a:cs typeface="+mn-cs"/>
              </a:rPr>
            </a:br>
            <a:r>
              <a:rPr lang="en-CA" sz="1200" b="0" kern="1200" dirty="0" smtClean="0">
                <a:solidFill>
                  <a:schemeClr val="tx1"/>
                </a:solidFill>
                <a:effectLst/>
                <a:latin typeface="Calibri Light" panose="020F0302020204030204" pitchFamily="34" charset="0"/>
                <a:ea typeface="+mn-ea"/>
                <a:cs typeface="+mn-cs"/>
              </a:rPr>
              <a:t>Distance for placing warning devices is defined</a:t>
            </a:r>
            <a:r>
              <a:rPr lang="en-CA" sz="1200" b="0" kern="1200" baseline="0" dirty="0" smtClean="0">
                <a:solidFill>
                  <a:schemeClr val="tx1"/>
                </a:solidFill>
                <a:effectLst/>
                <a:latin typeface="Calibri Light" panose="020F0302020204030204" pitchFamily="34" charset="0"/>
                <a:ea typeface="+mn-ea"/>
                <a:cs typeface="+mn-cs"/>
              </a:rPr>
              <a:t> by regulation:</a:t>
            </a:r>
          </a:p>
          <a:p>
            <a:endParaRPr lang="en-US" sz="1200" u="none" kern="1200" baseline="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On non-divided highways: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 metres in front of the vehicle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30 metres in front of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30 metres behind the vehicle</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On divided highways: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 metres behind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30 metres behind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60 metres behind the vehicle</a:t>
            </a:r>
          </a:p>
          <a:p>
            <a:endParaRPr lang="en-US" sz="1200" u="none"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Place the devices 30 to 150 metres from the vehicle to allow adequate warning to oncoming traffic when there’s a hill, curve, building or other obstruction in the line of sight.</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It’s also recommended to increase the placement distance when visibility is reduced. </a:t>
            </a:r>
          </a:p>
          <a:p>
            <a:endParaRPr lang="en-CA" sz="1200" b="1" kern="1200" dirty="0" smtClean="0">
              <a:solidFill>
                <a:schemeClr val="tx1"/>
              </a:solidFill>
              <a:effectLst/>
              <a:ea typeface="+mn-ea"/>
              <a:cs typeface="+mn-cs"/>
            </a:endParaRPr>
          </a:p>
          <a:p>
            <a:endParaRPr lang="en-US" sz="1200" u="none" strike="noStrike"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handling breakdowns is in Lesson 10 of the Textbook</a:t>
            </a:r>
            <a:r>
              <a:rPr lang="en-US" sz="1200" kern="1200" baseline="0" dirty="0" smtClean="0">
                <a:solidFill>
                  <a:schemeClr val="tx1"/>
                </a:solidFill>
                <a:effectLst/>
                <a:latin typeface="Calibri Light" panose="020F0302020204030204" pitchFamily="34" charset="0"/>
                <a:ea typeface="+mn-ea"/>
                <a:cs typeface="+mn-cs"/>
              </a:rPr>
              <a:t> under Dangerous Goods and Emergency Situations – Responding to Emergency Situations.</a:t>
            </a:r>
            <a:endParaRPr lang="en-CA" sz="1200" kern="1200" dirty="0" smtClean="0">
              <a:solidFill>
                <a:schemeClr val="tx1"/>
              </a:solidFill>
              <a:effectLst/>
              <a:latin typeface="Calibri Light" panose="020F0302020204030204" pitchFamily="34" charset="0"/>
              <a:ea typeface="+mn-ea"/>
              <a:cs typeface="+mn-cs"/>
            </a:endParaRPr>
          </a:p>
          <a:p>
            <a:pPr lvl="0"/>
            <a:endParaRPr lang="en-US" sz="1200" u="none" strike="noStrike"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386720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15 minutes to complete Exercise 1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1,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15</a:t>
            </a:fld>
            <a:endParaRPr lang="en-CA" dirty="0"/>
          </a:p>
        </p:txBody>
      </p:sp>
    </p:spTree>
    <p:extLst>
      <p:ext uri="{BB962C8B-B14F-4D97-AF65-F5344CB8AC3E}">
        <p14:creationId xmlns:p14="http://schemas.microsoft.com/office/powerpoint/2010/main" val="297944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dirty="0" smtClean="0"/>
              <a:t>:</a:t>
            </a:r>
            <a:r>
              <a:rPr lang="en-US" baseline="0" dirty="0" smtClean="0"/>
              <a:t> Read Slide.</a:t>
            </a:r>
            <a:endParaRPr lang="en-US" dirty="0" smtClean="0"/>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151166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Always stop if you’re involved in a collision, regardless of how serious it is, and follow these steps: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Under most conditions, do </a:t>
            </a:r>
            <a:r>
              <a:rPr lang="en-CA" sz="1200" b="0" u="none" strike="noStrike" kern="1200" dirty="0" smtClean="0">
                <a:solidFill>
                  <a:schemeClr val="tx1"/>
                </a:solidFill>
                <a:effectLst/>
                <a:latin typeface="Calibri Light" panose="020F0302020204030204" pitchFamily="34" charset="0"/>
                <a:ea typeface="+mn-ea"/>
                <a:cs typeface="+mn-cs"/>
              </a:rPr>
              <a:t>not</a:t>
            </a:r>
            <a:r>
              <a:rPr lang="en-CA" sz="1200" u="none" strike="noStrike" kern="1200" dirty="0" smtClean="0">
                <a:solidFill>
                  <a:schemeClr val="tx1"/>
                </a:solidFill>
                <a:effectLst/>
                <a:latin typeface="Calibri Light" panose="020F0302020204030204" pitchFamily="34" charset="0"/>
                <a:ea typeface="+mn-ea"/>
                <a:cs typeface="+mn-cs"/>
              </a:rPr>
              <a:t> move the vehicle until directed by a police officer. </a:t>
            </a:r>
          </a:p>
          <a:p>
            <a:pPr marL="628650" lvl="1"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the vehicle’s position presents danger to other motorists (for example, it’s across both traffic lanes on a blind curve), or is considered a very high-risk collision, move the vehicle off the roadway, where possible.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Assess the </a:t>
            </a:r>
            <a:r>
              <a:rPr lang="en-CA" sz="1200" u="none" strike="noStrike" kern="1200" dirty="0" smtClean="0">
                <a:solidFill>
                  <a:schemeClr val="tx1"/>
                </a:solidFill>
                <a:effectLst/>
                <a:latin typeface="Calibri Light" panose="020F0302020204030204" pitchFamily="34" charset="0"/>
                <a:ea typeface="+mn-ea"/>
                <a:cs typeface="+mn-cs"/>
              </a:rPr>
              <a:t>scene, turn on hazards lights</a:t>
            </a:r>
            <a:r>
              <a:rPr lang="en-CA" sz="1200" u="none" strike="noStrike" kern="1200" baseline="0" dirty="0" smtClean="0">
                <a:solidFill>
                  <a:schemeClr val="tx1"/>
                </a:solidFill>
                <a:effectLst/>
                <a:latin typeface="Calibri Light" panose="020F0302020204030204" pitchFamily="34" charset="0"/>
                <a:ea typeface="+mn-ea"/>
                <a:cs typeface="+mn-cs"/>
              </a:rPr>
              <a:t> and place approved warning devices as required </a:t>
            </a:r>
            <a:r>
              <a:rPr lang="en-CA" sz="1200" u="none" strike="noStrike" kern="1200" dirty="0" smtClean="0">
                <a:solidFill>
                  <a:schemeClr val="tx1"/>
                </a:solidFill>
                <a:effectLst/>
                <a:latin typeface="Calibri Light" panose="020F0302020204030204" pitchFamily="34" charset="0"/>
                <a:ea typeface="+mn-ea"/>
                <a:cs typeface="+mn-cs"/>
              </a:rPr>
              <a:t>(see the Breakdowns section above). </a:t>
            </a:r>
            <a:endParaRPr lang="en-CA"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Check on the condition of everyone </a:t>
            </a:r>
            <a:r>
              <a:rPr lang="en-CA" sz="1200" u="none" strike="noStrike" kern="1200" dirty="0" smtClean="0">
                <a:solidFill>
                  <a:schemeClr val="tx1"/>
                </a:solidFill>
                <a:effectLst/>
                <a:latin typeface="Calibri Light" panose="020F0302020204030204" pitchFamily="34" charset="0"/>
                <a:ea typeface="+mn-ea"/>
                <a:cs typeface="+mn-cs"/>
              </a:rPr>
              <a:t>involved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Check </a:t>
            </a:r>
            <a:r>
              <a:rPr lang="en-CA" sz="1200" u="none" strike="noStrike" kern="1200" dirty="0" smtClean="0">
                <a:solidFill>
                  <a:schemeClr val="tx1"/>
                </a:solidFill>
                <a:effectLst/>
                <a:latin typeface="Calibri Light" panose="020F0302020204030204" pitchFamily="34" charset="0"/>
                <a:ea typeface="+mn-ea"/>
                <a:cs typeface="+mn-cs"/>
              </a:rPr>
              <a:t>the vehicle(s) to ensure there is no danger of fire. Fire may be likely if fuel is leaking, smoke is coming out of the vehicle(s), or if the collision occurred near flammable material.</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Record </a:t>
            </a:r>
            <a:r>
              <a:rPr lang="en-CA" sz="1200" kern="1200" dirty="0" smtClean="0">
                <a:solidFill>
                  <a:schemeClr val="tx1"/>
                </a:solidFill>
                <a:effectLst/>
                <a:latin typeface="Calibri Light" panose="020F0302020204030204" pitchFamily="34" charset="0"/>
                <a:ea typeface="+mn-ea"/>
                <a:cs typeface="+mn-cs"/>
              </a:rPr>
              <a:t>and report on the collision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17</a:t>
            </a:fld>
            <a:endParaRPr lang="en-CA" dirty="0"/>
          </a:p>
        </p:txBody>
      </p:sp>
    </p:spTree>
    <p:extLst>
      <p:ext uri="{BB962C8B-B14F-4D97-AF65-F5344CB8AC3E}">
        <p14:creationId xmlns:p14="http://schemas.microsoft.com/office/powerpoint/2010/main" val="337400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ea typeface="+mn-ea"/>
                <a:cs typeface="+mn-cs"/>
              </a:rPr>
              <a:t>SAY:</a:t>
            </a:r>
            <a:r>
              <a:rPr lang="en-CA" sz="1200" b="1" kern="1200" baseline="0" dirty="0" smtClean="0">
                <a:solidFill>
                  <a:schemeClr val="tx1"/>
                </a:solidFill>
                <a:effectLst/>
                <a:ea typeface="+mn-ea"/>
                <a:cs typeface="+mn-cs"/>
              </a:rPr>
              <a:t> </a:t>
            </a:r>
            <a:r>
              <a:rPr lang="en-CA" sz="1200" kern="1200" dirty="0" smtClean="0">
                <a:solidFill>
                  <a:schemeClr val="tx1"/>
                </a:solidFill>
                <a:effectLst/>
                <a:latin typeface="Calibri Light" panose="020F0302020204030204" pitchFamily="34" charset="0"/>
                <a:ea typeface="+mn-ea"/>
                <a:cs typeface="+mn-cs"/>
              </a:rPr>
              <a:t>Most people at the scene of a collision want to help, but they may end up creating more chaos if the response is not organized. A professional driver recognizes this and takes the lead in directing an </a:t>
            </a:r>
            <a:r>
              <a:rPr lang="en-CA" sz="1200" kern="1200" dirty="0" smtClean="0">
                <a:solidFill>
                  <a:schemeClr val="tx1"/>
                </a:solidFill>
                <a:effectLst/>
                <a:latin typeface="Calibri Light" panose="020F0302020204030204" pitchFamily="34" charset="0"/>
                <a:ea typeface="+mn-ea"/>
                <a:cs typeface="+mn-cs"/>
              </a:rPr>
              <a:t>effective and organized </a:t>
            </a:r>
            <a:r>
              <a:rPr lang="en-CA" sz="1200" kern="1200" dirty="0" smtClean="0">
                <a:solidFill>
                  <a:schemeClr val="tx1"/>
                </a:solidFill>
                <a:effectLst/>
                <a:latin typeface="Calibri Light" panose="020F0302020204030204" pitchFamily="34" charset="0"/>
                <a:ea typeface="+mn-ea"/>
                <a:cs typeface="+mn-cs"/>
              </a:rPr>
              <a:t>response. This </a:t>
            </a:r>
            <a:r>
              <a:rPr lang="en-CA" sz="1200" kern="1200" dirty="0" smtClean="0">
                <a:solidFill>
                  <a:schemeClr val="tx1"/>
                </a:solidFill>
                <a:effectLst/>
                <a:latin typeface="Calibri Light" panose="020F0302020204030204" pitchFamily="34" charset="0"/>
                <a:ea typeface="+mn-ea"/>
                <a:cs typeface="+mn-cs"/>
              </a:rPr>
              <a:t>includes:</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Remaining </a:t>
            </a:r>
            <a:r>
              <a:rPr lang="en-CA" sz="1200" u="none" strike="noStrike" kern="1200" dirty="0" smtClean="0">
                <a:solidFill>
                  <a:schemeClr val="tx1"/>
                </a:solidFill>
                <a:effectLst/>
                <a:latin typeface="Calibri Light" panose="020F0302020204030204" pitchFamily="34" charset="0"/>
                <a:ea typeface="+mn-ea"/>
                <a:cs typeface="+mn-cs"/>
              </a:rPr>
              <a:t>calm (this helps others to stay calm and be more able to help)</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Selecting </a:t>
            </a:r>
            <a:r>
              <a:rPr lang="en-CA" sz="1200" u="none" strike="noStrike" kern="1200" dirty="0" smtClean="0">
                <a:solidFill>
                  <a:schemeClr val="tx1"/>
                </a:solidFill>
                <a:effectLst/>
                <a:latin typeface="Calibri Light" panose="020F0302020204030204" pitchFamily="34" charset="0"/>
                <a:ea typeface="+mn-ea"/>
                <a:cs typeface="+mn-cs"/>
              </a:rPr>
              <a:t>responsible individuals to perform specific tasks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Providing </a:t>
            </a:r>
            <a:r>
              <a:rPr lang="en-CA" sz="1200" u="none" strike="noStrike" kern="1200" dirty="0" smtClean="0">
                <a:solidFill>
                  <a:schemeClr val="tx1"/>
                </a:solidFill>
                <a:effectLst/>
                <a:latin typeface="Calibri Light" panose="020F0302020204030204" pitchFamily="34" charset="0"/>
                <a:ea typeface="+mn-ea"/>
                <a:cs typeface="+mn-cs"/>
              </a:rPr>
              <a:t>direction on tasks clearly and concisely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Asking </a:t>
            </a:r>
            <a:r>
              <a:rPr lang="en-CA" sz="1200" u="none" strike="noStrike" kern="1200" dirty="0" smtClean="0">
                <a:solidFill>
                  <a:schemeClr val="tx1"/>
                </a:solidFill>
                <a:effectLst/>
                <a:latin typeface="Calibri Light" panose="020F0302020204030204" pitchFamily="34" charset="0"/>
                <a:ea typeface="+mn-ea"/>
                <a:cs typeface="+mn-cs"/>
              </a:rPr>
              <a:t>those</a:t>
            </a:r>
            <a:r>
              <a:rPr lang="en-CA" sz="1200" u="none" strike="noStrike" kern="1200" baseline="0" dirty="0" smtClean="0">
                <a:solidFill>
                  <a:schemeClr val="tx1"/>
                </a:solidFill>
                <a:effectLst/>
                <a:latin typeface="Calibri Light" panose="020F0302020204030204" pitchFamily="34" charset="0"/>
                <a:ea typeface="+mn-ea"/>
                <a:cs typeface="+mn-cs"/>
              </a:rPr>
              <a:t> helping</a:t>
            </a:r>
            <a:r>
              <a:rPr lang="en-CA" sz="1200" u="none" strike="noStrike" kern="1200" dirty="0" smtClean="0">
                <a:solidFill>
                  <a:schemeClr val="tx1"/>
                </a:solidFill>
                <a:effectLst/>
                <a:latin typeface="Calibri Light" panose="020F0302020204030204" pitchFamily="34" charset="0"/>
                <a:ea typeface="+mn-ea"/>
                <a:cs typeface="+mn-cs"/>
              </a:rPr>
              <a:t> to repeat their task to ensure they clearly understand their task</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Asking </a:t>
            </a:r>
            <a:r>
              <a:rPr lang="en-CA" sz="1200" u="none" strike="noStrike" kern="1200" dirty="0" smtClean="0">
                <a:solidFill>
                  <a:schemeClr val="tx1"/>
                </a:solidFill>
                <a:effectLst/>
                <a:latin typeface="Calibri Light" panose="020F0302020204030204" pitchFamily="34" charset="0"/>
                <a:ea typeface="+mn-ea"/>
                <a:cs typeface="+mn-cs"/>
              </a:rPr>
              <a:t>those helping to report back when their tasks are completed</a:t>
            </a:r>
          </a:p>
          <a:p>
            <a:pPr marL="171450" lvl="0" indent="-171450">
              <a:buFont typeface="Arial" panose="020B0604020202020204" pitchFamily="34" charset="0"/>
              <a:buChar char="•"/>
            </a:pPr>
            <a:endParaRPr lang="en-CA" sz="1200" u="none" strike="noStrike"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high risk</a:t>
            </a:r>
            <a:r>
              <a:rPr lang="en-US" sz="1200" kern="1200" baseline="0" dirty="0" smtClean="0">
                <a:solidFill>
                  <a:schemeClr val="tx1"/>
                </a:solidFill>
                <a:effectLst/>
                <a:latin typeface="Calibri Light" panose="020F0302020204030204" pitchFamily="34" charset="0"/>
                <a:ea typeface="+mn-ea"/>
                <a:cs typeface="+mn-cs"/>
              </a:rPr>
              <a:t> collisions </a:t>
            </a:r>
            <a:r>
              <a:rPr lang="en-US" sz="1200" kern="1200" dirty="0" smtClean="0">
                <a:solidFill>
                  <a:schemeClr val="tx1"/>
                </a:solidFill>
                <a:effectLst/>
                <a:latin typeface="Calibri Light" panose="020F0302020204030204" pitchFamily="34" charset="0"/>
                <a:ea typeface="+mn-ea"/>
                <a:cs typeface="+mn-cs"/>
              </a:rPr>
              <a:t>is in Lesson 10 of the Textbook</a:t>
            </a:r>
            <a:r>
              <a:rPr lang="en-US" sz="1200" kern="1200" baseline="0" dirty="0" smtClean="0">
                <a:solidFill>
                  <a:schemeClr val="tx1"/>
                </a:solidFill>
                <a:effectLst/>
                <a:latin typeface="Calibri Light" panose="020F0302020204030204" pitchFamily="34" charset="0"/>
                <a:ea typeface="+mn-ea"/>
                <a:cs typeface="+mn-cs"/>
              </a:rPr>
              <a:t> under Dangerous Goods and Emergency Situations – Very High-Risk Collisions.</a:t>
            </a:r>
            <a:endParaRPr lang="en-CA" sz="1200"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CA" sz="1200" u="none" strike="noStrike" kern="1200" dirty="0" smtClean="0">
                <a:solidFill>
                  <a:schemeClr val="tx1"/>
                </a:solidFill>
                <a:effectLst/>
                <a:latin typeface="Calibri Light" panose="020F0302020204030204" pitchFamily="34" charset="0"/>
                <a:ea typeface="+mn-ea"/>
                <a:cs typeface="+mn-cs"/>
              </a:rPr>
              <a:t> </a:t>
            </a:r>
          </a:p>
          <a:p>
            <a:pPr marL="171450" lvl="0" indent="-171450">
              <a:buFont typeface="Arial" panose="020B0604020202020204" pitchFamily="34" charset="0"/>
              <a:buChar char="•"/>
            </a:pPr>
            <a:endParaRPr lang="en-CA" sz="1200" b="1"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2338862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More serious collisions can easily create a scene of chaos because</a:t>
            </a:r>
            <a:r>
              <a:rPr lang="en-CA" sz="1200" kern="1200" baseline="0" dirty="0" smtClean="0">
                <a:solidFill>
                  <a:schemeClr val="tx1"/>
                </a:solidFill>
                <a:effectLst/>
                <a:latin typeface="Calibri Light" panose="020F0302020204030204" pitchFamily="34" charset="0"/>
                <a:ea typeface="+mn-ea"/>
                <a:cs typeface="+mn-cs"/>
              </a:rPr>
              <a:t> of</a:t>
            </a:r>
            <a:r>
              <a:rPr lang="en-CA" sz="1200" kern="1200" dirty="0" smtClean="0">
                <a:solidFill>
                  <a:schemeClr val="tx1"/>
                </a:solidFill>
                <a:effectLst/>
                <a:latin typeface="Calibri Light" panose="020F0302020204030204" pitchFamily="34" charset="0"/>
                <a:ea typeface="+mn-ea"/>
                <a:cs typeface="+mn-cs"/>
              </a:rPr>
              <a:t> stress, intense emotions, injuries, present and potential danger, bystanders, etc.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A lot of important or urgent tasks may need to be done: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Activating hazards and moving </a:t>
            </a:r>
            <a:r>
              <a:rPr lang="en-CA" sz="1200" u="none" strike="noStrike" kern="1200" dirty="0" smtClean="0">
                <a:solidFill>
                  <a:schemeClr val="tx1"/>
                </a:solidFill>
                <a:effectLst/>
                <a:latin typeface="Calibri Light" panose="020F0302020204030204" pitchFamily="34" charset="0"/>
                <a:ea typeface="+mn-ea"/>
                <a:cs typeface="+mn-cs"/>
              </a:rPr>
              <a:t>your vehicle out of </a:t>
            </a:r>
            <a:r>
              <a:rPr lang="en-CA" sz="1200" u="none" strike="noStrike" kern="1200" dirty="0" smtClean="0">
                <a:solidFill>
                  <a:schemeClr val="tx1"/>
                </a:solidFill>
                <a:effectLst/>
                <a:latin typeface="Calibri Light" panose="020F0302020204030204" pitchFamily="34" charset="0"/>
                <a:ea typeface="+mn-ea"/>
                <a:cs typeface="+mn-cs"/>
              </a:rPr>
              <a:t>danger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strike="noStrike" kern="1200" dirty="0" smtClean="0">
                <a:solidFill>
                  <a:schemeClr val="tx1"/>
                </a:solidFill>
                <a:effectLst/>
                <a:latin typeface="Calibri Light" panose="020F0302020204030204" pitchFamily="34" charset="0"/>
                <a:ea typeface="+mn-ea"/>
                <a:cs typeface="+mn-cs"/>
              </a:rPr>
              <a:t>Setting out warning devices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Attending </a:t>
            </a:r>
            <a:r>
              <a:rPr lang="en-CA" sz="1200" u="none" strike="noStrike" kern="1200" dirty="0" smtClean="0">
                <a:solidFill>
                  <a:schemeClr val="tx1"/>
                </a:solidFill>
                <a:effectLst/>
                <a:latin typeface="Calibri Light" panose="020F0302020204030204" pitchFamily="34" charset="0"/>
                <a:ea typeface="+mn-ea"/>
                <a:cs typeface="+mn-cs"/>
              </a:rPr>
              <a:t>to injured people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Getting needed supplies such as  blankets, bandages, etc.</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Notifying police, and emergency responders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Directing people to safety</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Directing </a:t>
            </a:r>
            <a:r>
              <a:rPr lang="en-CA" sz="1200" u="none" strike="noStrike" kern="1200" dirty="0" smtClean="0">
                <a:solidFill>
                  <a:schemeClr val="tx1"/>
                </a:solidFill>
                <a:effectLst/>
                <a:latin typeface="Calibri Light" panose="020F0302020204030204" pitchFamily="34" charset="0"/>
                <a:ea typeface="+mn-ea"/>
                <a:cs typeface="+mn-cs"/>
              </a:rPr>
              <a:t>traffic</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Finding witnesses</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Most people at the scene of a collision want to help, but they may end up creating more chaos if the response is not organized. </a:t>
            </a:r>
            <a:endParaRPr lang="en-CA" sz="1200" b="1" kern="1200" dirty="0" smtClean="0">
              <a:solidFill>
                <a:schemeClr val="tx1"/>
              </a:solidFill>
              <a:effectLst/>
              <a:ea typeface="+mn-ea"/>
              <a:cs typeface="+mn-cs"/>
            </a:endParaRPr>
          </a:p>
          <a:p>
            <a:pPr lvl="0"/>
            <a:endParaRPr lang="en-US" sz="1200" b="1" kern="1200" dirty="0" smtClean="0">
              <a:solidFill>
                <a:schemeClr val="tx1"/>
              </a:solidFill>
              <a:effectLst/>
              <a:ea typeface="+mn-ea"/>
              <a:cs typeface="+mn-cs"/>
            </a:endParaRPr>
          </a:p>
          <a:p>
            <a:pPr lvl="0"/>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67412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CA" dirty="0" smtClean="0">
                <a:solidFill>
                  <a:schemeClr val="tx1">
                    <a:lumMod val="75000"/>
                    <a:lumOff val="25000"/>
                  </a:schemeClr>
                </a:solidFill>
              </a:rPr>
              <a:t>After</a:t>
            </a:r>
            <a:r>
              <a:rPr lang="en-CA" baseline="0" dirty="0" smtClean="0">
                <a:solidFill>
                  <a:schemeClr val="tx1">
                    <a:lumMod val="75000"/>
                    <a:lumOff val="25000"/>
                  </a:schemeClr>
                </a:solidFill>
              </a:rPr>
              <a:t> the last class, you were asked to complete the Lesson 9 Exercise Book.</a:t>
            </a:r>
            <a:endParaRPr lang="en-CA" dirty="0" smtClean="0">
              <a:solidFill>
                <a:schemeClr val="tx1">
                  <a:lumMod val="75000"/>
                  <a:lumOff val="25000"/>
                </a:schemeClr>
              </a:solidFill>
            </a:endParaRPr>
          </a:p>
          <a:p>
            <a:endParaRPr lang="en-US" b="1" baseline="0" dirty="0" smtClean="0"/>
          </a:p>
          <a:p>
            <a:r>
              <a:rPr lang="en-US" baseline="0" dirty="0" smtClean="0"/>
              <a:t>Do you have any questions about those exercises?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each exercise,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a:t>
            </a:fld>
            <a:endParaRPr lang="en-CA" dirty="0"/>
          </a:p>
        </p:txBody>
      </p:sp>
    </p:spTree>
    <p:extLst>
      <p:ext uri="{BB962C8B-B14F-4D97-AF65-F5344CB8AC3E}">
        <p14:creationId xmlns:p14="http://schemas.microsoft.com/office/powerpoint/2010/main" val="1896244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dirty="0" smtClean="0"/>
              <a:t>:</a:t>
            </a:r>
            <a:r>
              <a:rPr lang="en-US" baseline="0" dirty="0" smtClean="0"/>
              <a:t> Read Slide.</a:t>
            </a:r>
            <a:endParaRPr lang="en-US" dirty="0" smtClean="0"/>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191753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Recording </a:t>
            </a:r>
            <a:r>
              <a:rPr lang="en-CA" sz="1200" kern="1200" dirty="0" smtClean="0">
                <a:solidFill>
                  <a:schemeClr val="tx1"/>
                </a:solidFill>
                <a:effectLst/>
                <a:latin typeface="Calibri Light" panose="020F0302020204030204" pitchFamily="34" charset="0"/>
                <a:ea typeface="+mn-ea"/>
                <a:cs typeface="+mn-cs"/>
              </a:rPr>
              <a:t>and reporting what happened is very important after a collision.</a:t>
            </a:r>
            <a:r>
              <a:rPr lang="en-CA" sz="1200" kern="1200" baseline="0" dirty="0" smtClean="0">
                <a:solidFill>
                  <a:schemeClr val="tx1"/>
                </a:solidFill>
                <a:effectLst/>
                <a:latin typeface="Calibri Light" panose="020F0302020204030204" pitchFamily="34" charset="0"/>
                <a:ea typeface="+mn-ea"/>
                <a:cs typeface="+mn-cs"/>
              </a:rPr>
              <a:t>  Try to t</a:t>
            </a:r>
            <a:r>
              <a:rPr lang="en-CA" sz="1200" kern="1200" dirty="0" smtClean="0">
                <a:solidFill>
                  <a:schemeClr val="tx1"/>
                </a:solidFill>
                <a:effectLst/>
                <a:latin typeface="Calibri Light" panose="020F0302020204030204" pitchFamily="34" charset="0"/>
                <a:ea typeface="+mn-ea"/>
                <a:cs typeface="+mn-cs"/>
              </a:rPr>
              <a:t>ake notes as soon as you can to help you to avoid forgetting important details.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Get the following information: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Names, contact information, and insurance details of the other driver(s) involved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Names and contact information of all witnesses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The time, location, weather and other driving conditions (as relevant), and a factual description of what occurred.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Report </a:t>
            </a:r>
            <a:r>
              <a:rPr lang="en-CA" sz="1200" b="0" kern="1200" dirty="0" smtClean="0">
                <a:solidFill>
                  <a:schemeClr val="tx1"/>
                </a:solidFill>
                <a:effectLst/>
                <a:latin typeface="Calibri Light" panose="020F0302020204030204" pitchFamily="34" charset="0"/>
                <a:ea typeface="+mn-ea"/>
                <a:cs typeface="+mn-cs"/>
              </a:rPr>
              <a:t>any</a:t>
            </a:r>
            <a:r>
              <a:rPr lang="en-CA" sz="1200" kern="1200" dirty="0" smtClean="0">
                <a:solidFill>
                  <a:schemeClr val="tx1"/>
                </a:solidFill>
                <a:effectLst/>
                <a:latin typeface="Calibri Light" panose="020F0302020204030204" pitchFamily="34" charset="0"/>
                <a:ea typeface="+mn-ea"/>
                <a:cs typeface="+mn-cs"/>
              </a:rPr>
              <a:t> collision</a:t>
            </a:r>
            <a:r>
              <a:rPr lang="en-CA" sz="1200" kern="1200" baseline="0" dirty="0" smtClean="0">
                <a:solidFill>
                  <a:schemeClr val="tx1"/>
                </a:solidFill>
                <a:effectLst/>
                <a:latin typeface="Calibri Light" panose="020F0302020204030204" pitchFamily="34" charset="0"/>
                <a:ea typeface="+mn-ea"/>
                <a:cs typeface="+mn-cs"/>
              </a:rPr>
              <a:t> as soon as possible to</a:t>
            </a:r>
            <a:r>
              <a:rPr lang="en-CA" sz="1200" kern="1200" dirty="0" smtClean="0">
                <a:solidFill>
                  <a:schemeClr val="tx1"/>
                </a:solidFill>
                <a:effectLst/>
                <a:latin typeface="Calibri Light" panose="020F0302020204030204" pitchFamily="34" charset="0"/>
                <a:ea typeface="+mn-ea"/>
                <a:cs typeface="+mn-cs"/>
              </a:rPr>
              <a:t>:</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carrier. The carrier may require you to complete an accident report form.</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Your insurance company</a:t>
            </a:r>
          </a:p>
          <a:p>
            <a:pPr marL="171450" indent="-171450">
              <a:buFont typeface="Arial" panose="020B0604020202020204" pitchFamily="34" charset="0"/>
              <a:buChar char="•"/>
            </a:pPr>
            <a:r>
              <a:rPr lang="en-US" sz="1200" kern="1200" dirty="0" smtClean="0">
                <a:solidFill>
                  <a:schemeClr val="tx1"/>
                </a:solidFill>
                <a:effectLst/>
                <a:latin typeface="Calibri Light" panose="020F0302020204030204" pitchFamily="34" charset="0"/>
                <a:ea typeface="+mn-ea"/>
                <a:cs typeface="+mn-cs"/>
              </a:rPr>
              <a:t>Local police </a:t>
            </a:r>
            <a:r>
              <a:rPr lang="en-CA" sz="1200" kern="1200" dirty="0" smtClean="0">
                <a:solidFill>
                  <a:schemeClr val="tx1"/>
                </a:solidFill>
                <a:effectLst/>
                <a:latin typeface="Calibri Light" panose="020F0302020204030204" pitchFamily="34" charset="0"/>
                <a:ea typeface="+mn-ea"/>
                <a:cs typeface="+mn-cs"/>
              </a:rPr>
              <a:t>or law enforcement. Rules about reporting vary among provinces, territories, and U.S. states.</a:t>
            </a:r>
            <a:r>
              <a:rPr lang="en-CA" sz="1200" kern="1200" baseline="0" dirty="0" smtClean="0">
                <a:solidFill>
                  <a:schemeClr val="tx1"/>
                </a:solidFill>
                <a:effectLst/>
                <a:latin typeface="Calibri Light" panose="020F0302020204030204" pitchFamily="34" charset="0"/>
                <a:ea typeface="+mn-ea"/>
                <a:cs typeface="+mn-cs"/>
              </a:rPr>
              <a:t>  It is</a:t>
            </a:r>
            <a:r>
              <a:rPr lang="en-CA" sz="1200" kern="1200" dirty="0" smtClean="0">
                <a:solidFill>
                  <a:schemeClr val="tx1"/>
                </a:solidFill>
                <a:effectLst/>
                <a:latin typeface="Calibri Light" panose="020F0302020204030204" pitchFamily="34" charset="0"/>
                <a:ea typeface="+mn-ea"/>
                <a:cs typeface="+mn-cs"/>
              </a:rPr>
              <a:t> best to call local police/law enforcement to confirm whether you need to report.</a:t>
            </a: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reporting </a:t>
            </a:r>
            <a:r>
              <a:rPr lang="en-US" sz="1200" kern="1200" baseline="0" dirty="0" smtClean="0">
                <a:solidFill>
                  <a:schemeClr val="tx1"/>
                </a:solidFill>
                <a:effectLst/>
                <a:latin typeface="Calibri Light" panose="020F0302020204030204" pitchFamily="34" charset="0"/>
                <a:ea typeface="+mn-ea"/>
                <a:cs typeface="+mn-cs"/>
              </a:rPr>
              <a:t>collisions </a:t>
            </a:r>
            <a:r>
              <a:rPr lang="en-US" sz="1200" kern="1200" dirty="0" smtClean="0">
                <a:solidFill>
                  <a:schemeClr val="tx1"/>
                </a:solidFill>
                <a:effectLst/>
                <a:latin typeface="Calibri Light" panose="020F0302020204030204" pitchFamily="34" charset="0"/>
                <a:ea typeface="+mn-ea"/>
                <a:cs typeface="+mn-cs"/>
              </a:rPr>
              <a:t>is in Lesson 10 of the Textbook</a:t>
            </a:r>
            <a:r>
              <a:rPr lang="en-US" sz="1200" kern="1200" baseline="0" dirty="0" smtClean="0">
                <a:solidFill>
                  <a:schemeClr val="tx1"/>
                </a:solidFill>
                <a:effectLst/>
                <a:latin typeface="Calibri Light" panose="020F0302020204030204" pitchFamily="34" charset="0"/>
                <a:ea typeface="+mn-ea"/>
                <a:cs typeface="+mn-cs"/>
              </a:rPr>
              <a:t> under Dangerous Goods and Emergency Situations – Reporting on Collisions.</a:t>
            </a:r>
            <a:endParaRPr lang="en-CA" sz="1200"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CA" sz="1200" u="none" strike="noStrike" kern="1200" dirty="0" smtClean="0">
                <a:solidFill>
                  <a:schemeClr val="tx1"/>
                </a:solidFill>
                <a:effectLst/>
                <a:latin typeface="Calibri Light" panose="020F0302020204030204" pitchFamily="34" charset="0"/>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21</a:t>
            </a:fld>
            <a:endParaRPr lang="en-CA" dirty="0"/>
          </a:p>
        </p:txBody>
      </p:sp>
    </p:spTree>
    <p:extLst>
      <p:ext uri="{BB962C8B-B14F-4D97-AF65-F5344CB8AC3E}">
        <p14:creationId xmlns:p14="http://schemas.microsoft.com/office/powerpoint/2010/main" val="268876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1"/>
              </a:buClr>
              <a:buNone/>
            </a:pPr>
            <a:r>
              <a:rPr lang="en-US" b="1" dirty="0" smtClean="0"/>
              <a:t>SAY: </a:t>
            </a:r>
            <a:r>
              <a:rPr lang="en-US" sz="1100" dirty="0" smtClean="0">
                <a:solidFill>
                  <a:schemeClr val="tx1">
                    <a:lumMod val="75000"/>
                    <a:lumOff val="25000"/>
                  </a:schemeClr>
                </a:solidFill>
              </a:rPr>
              <a:t>All heavy and specialized vehicle claims are handled through the Commercial Claims Department at MPI. </a:t>
            </a:r>
            <a:r>
              <a:rPr lang="en-US" sz="1200" b="0" i="0" kern="1200" dirty="0" smtClean="0">
                <a:solidFill>
                  <a:schemeClr val="tx1"/>
                </a:solidFill>
                <a:effectLst/>
                <a:latin typeface="Calibri Light" panose="020F0302020204030204" pitchFamily="34" charset="0"/>
                <a:ea typeface="+mn-ea"/>
                <a:cs typeface="+mn-cs"/>
              </a:rPr>
              <a:t>The Commercial Claims adjusters are familiar with the various types of equipment you operate and the policies they require.</a:t>
            </a:r>
            <a:endParaRPr lang="en-CA" sz="1100" dirty="0" smtClean="0">
              <a:solidFill>
                <a:schemeClr val="tx1">
                  <a:lumMod val="75000"/>
                  <a:lumOff val="25000"/>
                </a:schemeClr>
              </a:solidFill>
            </a:endParaRPr>
          </a:p>
          <a:p>
            <a:endParaRPr lang="en-US" sz="120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For a commercial emergency situation outside of regular hours, call the number on the slide and select “2” to reach our after-hours commercial response team.</a:t>
            </a: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a:t>
            </a:r>
            <a:r>
              <a:rPr lang="en-US" b="1" u="sng" dirty="0" smtClean="0">
                <a:hlinkClick r:id="rId3"/>
              </a:rPr>
              <a:t>https://www.mpi.mb.ca/Pages/report-vehicle-claim.aspx</a:t>
            </a:r>
            <a:r>
              <a:rPr lang="en-US" dirty="0" smtClean="0"/>
              <a:t> </a:t>
            </a:r>
            <a:r>
              <a:rPr lang="en-CA" sz="1200" u="none" strike="noStrike" kern="1200" dirty="0" smtClean="0">
                <a:solidFill>
                  <a:schemeClr val="tx1"/>
                </a:solidFill>
                <a:effectLst/>
                <a:latin typeface="Calibri Light" panose="020F0302020204030204" pitchFamily="34" charset="0"/>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22</a:t>
            </a:fld>
            <a:endParaRPr lang="en-CA" dirty="0"/>
          </a:p>
        </p:txBody>
      </p:sp>
    </p:spTree>
    <p:extLst>
      <p:ext uri="{BB962C8B-B14F-4D97-AF65-F5344CB8AC3E}">
        <p14:creationId xmlns:p14="http://schemas.microsoft.com/office/powerpoint/2010/main" val="1398948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10 minutes to complete Exercise 2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2,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23</a:t>
            </a:fld>
            <a:endParaRPr lang="en-CA" dirty="0"/>
          </a:p>
        </p:txBody>
      </p:sp>
    </p:spTree>
    <p:extLst>
      <p:ext uri="{BB962C8B-B14F-4D97-AF65-F5344CB8AC3E}">
        <p14:creationId xmlns:p14="http://schemas.microsoft.com/office/powerpoint/2010/main" val="1991820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Ask question to class and get some responses, then click to reveal answer</a:t>
            </a:r>
            <a:endParaRPr lang="en-US" b="1" dirty="0" smtClean="0"/>
          </a:p>
          <a:p>
            <a:endParaRPr lang="en-US" dirty="0" smtClean="0"/>
          </a:p>
          <a:p>
            <a:r>
              <a:rPr lang="en-CA" sz="1200" kern="1200" dirty="0" smtClean="0">
                <a:solidFill>
                  <a:schemeClr val="tx1"/>
                </a:solidFill>
                <a:effectLst/>
                <a:latin typeface="Calibri Light" panose="020F0302020204030204" pitchFamily="34" charset="0"/>
                <a:ea typeface="+mn-ea"/>
                <a:cs typeface="+mn-cs"/>
              </a:rPr>
              <a:t>Also</a:t>
            </a:r>
            <a:r>
              <a:rPr lang="en-CA" sz="1200" kern="1200" baseline="0" dirty="0" smtClean="0">
                <a:solidFill>
                  <a:schemeClr val="tx1"/>
                </a:solidFill>
                <a:effectLst/>
                <a:latin typeface="Calibri Light" panose="020F0302020204030204" pitchFamily="34" charset="0"/>
                <a:ea typeface="+mn-ea"/>
                <a:cs typeface="+mn-cs"/>
              </a:rPr>
              <a:t> note: </a:t>
            </a:r>
            <a:r>
              <a:rPr lang="en-CA" sz="1200" kern="1200" dirty="0" smtClean="0">
                <a:solidFill>
                  <a:schemeClr val="tx1"/>
                </a:solidFill>
                <a:effectLst/>
                <a:latin typeface="Calibri Light" panose="020F0302020204030204" pitchFamily="34" charset="0"/>
                <a:ea typeface="+mn-ea"/>
                <a:cs typeface="+mn-cs"/>
              </a:rPr>
              <a:t>when there’s a hill, curve, building or other obstruction in the line of sight,</a:t>
            </a:r>
            <a:r>
              <a:rPr lang="en-CA" sz="1200" kern="1200" baseline="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place the devices up to 150 metres from the vehicle as appropriate to allow adequate warning to oncoming traffic.</a:t>
            </a: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pPr/>
              <a:t>24</a:t>
            </a:fld>
            <a:endParaRPr lang="en-CA" dirty="0"/>
          </a:p>
        </p:txBody>
      </p:sp>
    </p:spTree>
    <p:extLst>
      <p:ext uri="{BB962C8B-B14F-4D97-AF65-F5344CB8AC3E}">
        <p14:creationId xmlns:p14="http://schemas.microsoft.com/office/powerpoint/2010/main" val="3938183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ask the class the question and get some responses, then click to reveal answer</a:t>
            </a:r>
            <a:endParaRPr lang="en-US" b="1"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25</a:t>
            </a:fld>
            <a:endParaRPr lang="en-CA" dirty="0"/>
          </a:p>
        </p:txBody>
      </p:sp>
    </p:spTree>
    <p:extLst>
      <p:ext uri="{BB962C8B-B14F-4D97-AF65-F5344CB8AC3E}">
        <p14:creationId xmlns:p14="http://schemas.microsoft.com/office/powerpoint/2010/main" val="1644585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read text on slide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4139797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 Provide</a:t>
            </a:r>
            <a:r>
              <a:rPr lang="en-US" baseline="0" dirty="0" smtClean="0"/>
              <a:t> students with a printed copy of Lesson 10 Quiz.  Time provided for this quiz is 20 minutes.  Tell students how the quiz will be scored and weighted.  Explain what is required for a passing grade.</a:t>
            </a:r>
          </a:p>
          <a:p>
            <a:endParaRPr lang="en-US" baseline="0" dirty="0" smtClean="0"/>
          </a:p>
          <a:p>
            <a:r>
              <a:rPr lang="en-US" baseline="0" dirty="0" smtClean="0"/>
              <a:t>When complete, fill out the assessment tracker for each student and the classroom assessment tracker.</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1108324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sz="1200" kern="1200" dirty="0" smtClean="0">
                <a:solidFill>
                  <a:schemeClr val="tx1"/>
                </a:solidFill>
                <a:effectLst/>
                <a:latin typeface="Calibri Light" panose="020F0302020204030204" pitchFamily="34" charset="0"/>
                <a:ea typeface="+mn-ea"/>
                <a:cs typeface="+mn-cs"/>
              </a:rPr>
              <a:t>To better understand the experience of Class 1 drivers participating in the MELT Course, The Manitoba Public Insurance Driver Training Unit is asking that you complete a customer experience survey. Your valuable feedback will help them keep improving the MELT course.</a:t>
            </a:r>
          </a:p>
          <a:p>
            <a:endParaRPr lang="en-US" sz="1200" kern="1200" dirty="0" smtClean="0">
              <a:solidFill>
                <a:schemeClr val="tx1"/>
              </a:solidFill>
              <a:effectLst/>
              <a:latin typeface="Calibri Light" panose="020F0302020204030204" pitchFamily="34" charset="0"/>
              <a:ea typeface="+mn-ea"/>
              <a:cs typeface="+mn-cs"/>
            </a:endParaRPr>
          </a:p>
          <a:p>
            <a:r>
              <a:rPr lang="en-US" sz="1200" kern="1200" dirty="0" smtClean="0">
                <a:solidFill>
                  <a:schemeClr val="tx1"/>
                </a:solidFill>
                <a:effectLst/>
                <a:latin typeface="Calibri Light" panose="020F0302020204030204" pitchFamily="34" charset="0"/>
                <a:ea typeface="+mn-ea"/>
                <a:cs typeface="+mn-cs"/>
              </a:rPr>
              <a:t>Any information provided will remain strictly confidential.</a:t>
            </a:r>
          </a:p>
          <a:p>
            <a:endParaRPr lang="en-US" sz="1200" b="0" kern="1200" baseline="0" dirty="0" smtClean="0">
              <a:solidFill>
                <a:schemeClr val="tx1"/>
              </a:solidFill>
              <a:effectLst/>
              <a:latin typeface="Calibri Light" panose="020F0302020204030204" pitchFamily="34" charset="0"/>
              <a:ea typeface="+mn-ea"/>
              <a:cs typeface="+mn-cs"/>
            </a:endParaRPr>
          </a:p>
          <a:p>
            <a:r>
              <a:rPr lang="en-US" sz="1200" kern="1200" dirty="0" smtClean="0">
                <a:solidFill>
                  <a:schemeClr val="tx1"/>
                </a:solidFill>
                <a:effectLst/>
                <a:latin typeface="Calibri Light" panose="020F0302020204030204" pitchFamily="34" charset="0"/>
                <a:ea typeface="+mn-ea"/>
                <a:cs typeface="+mn-cs"/>
              </a:rPr>
              <a:t>The survey may take up to 15 minutes to complete, depending on your responses. </a:t>
            </a:r>
          </a:p>
          <a:p>
            <a:endParaRPr lang="en-US" sz="1200" kern="1200" dirty="0" smtClean="0">
              <a:solidFill>
                <a:schemeClr val="tx1"/>
              </a:solidFill>
              <a:effectLst/>
              <a:latin typeface="Calibri Light" panose="020F0302020204030204" pitchFamily="34" charset="0"/>
              <a:ea typeface="+mn-ea"/>
              <a:cs typeface="+mn-cs"/>
            </a:endParaRPr>
          </a:p>
          <a:p>
            <a:r>
              <a:rPr lang="en-US" sz="1200" kern="1200" dirty="0" smtClean="0">
                <a:solidFill>
                  <a:schemeClr val="tx1"/>
                </a:solidFill>
                <a:effectLst/>
                <a:latin typeface="Calibri Light" panose="020F0302020204030204" pitchFamily="34" charset="0"/>
                <a:ea typeface="+mn-ea"/>
                <a:cs typeface="+mn-cs"/>
              </a:rPr>
              <a:t>If you are not able to complete the survey at this time,</a:t>
            </a:r>
            <a:r>
              <a:rPr lang="en-US" sz="1200" kern="1200" baseline="0" dirty="0" smtClean="0">
                <a:solidFill>
                  <a:schemeClr val="tx1"/>
                </a:solidFill>
                <a:effectLst/>
                <a:latin typeface="Calibri Light" panose="020F0302020204030204" pitchFamily="34" charset="0"/>
                <a:ea typeface="+mn-ea"/>
                <a:cs typeface="+mn-cs"/>
              </a:rPr>
              <a:t> please write down this link and do so within the next day so you do not forget. </a:t>
            </a:r>
          </a:p>
          <a:p>
            <a:endParaRPr lang="en-US" sz="1200" kern="1200" baseline="0" dirty="0" smtClean="0">
              <a:solidFill>
                <a:schemeClr val="tx1"/>
              </a:solidFill>
              <a:effectLst/>
              <a:latin typeface="Calibri Light" panose="020F0302020204030204" pitchFamily="34" charset="0"/>
              <a:ea typeface="+mn-ea"/>
              <a:cs typeface="+mn-cs"/>
            </a:endParaRPr>
          </a:p>
          <a:p>
            <a:r>
              <a:rPr lang="en-US" sz="1200" kern="1200" baseline="0" dirty="0" smtClean="0">
                <a:solidFill>
                  <a:schemeClr val="tx1"/>
                </a:solidFill>
                <a:effectLst/>
                <a:latin typeface="Calibri Light" panose="020F0302020204030204" pitchFamily="34" charset="0"/>
                <a:ea typeface="+mn-ea"/>
                <a:cs typeface="+mn-cs"/>
              </a:rPr>
              <a:t>Please ensure you include the underscore _ after MELT and POST (point to the underscore).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54634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Practical - In-yard training </a:t>
            </a:r>
            <a:endParaRPr lang="en-CA"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endPar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SAY: </a:t>
            </a:r>
            <a:r>
              <a:rPr lang="en-CA"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H</a:t>
            </a:r>
            <a:r>
              <a:rPr lang="en-CA"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ead out to the yard where an instructor will </a:t>
            </a:r>
            <a:r>
              <a:rPr lang="en-US"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demonstrate</a:t>
            </a:r>
            <a:r>
              <a:rPr lang="en-US" sz="120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the proper placement of warning devices.  Then you will do the same activity and apply your knowledge.</a:t>
            </a:r>
            <a:endParaRPr lang="en-CA" sz="1200" b="1"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endParaRPr lang="en-CA" sz="1200" b="1"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endParaRPr lang="en-CA" sz="1200" b="1"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DO:</a:t>
            </a: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At the end of the classroom session, the instructor and the students will proceed to the yard for the in-yard</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ctivities. The instructor will have about 30 minutes</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in total to demonstrate these activities to the student, after which the student will perform the activities. The students will have a minimum of 30 minutes to be spent practicing these activities</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by each trainee in total. This time may be split up and used smaller increments throughout the length of the course. Decisions about how to organize yard time will need to flex with each class based on numbers of students, available instructors for proper yard ratio and physical training space. Instructor will evaluate students using the practical</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assessment sheet</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The</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list may then be shared with the student to improve their performance.  Use one practical assessment sheet each time the student performs the activities. </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Students are encouraged to bring their textbook and/or exercise book with the lists of procedures and checklists during the time they are applying their learning.</a:t>
            </a:r>
          </a:p>
          <a:p>
            <a:pPr marL="0" lvl="0" indent="0">
              <a:lnSpc>
                <a:spcPct val="115000"/>
              </a:lnSpc>
              <a:spcBef>
                <a:spcPts val="1200"/>
              </a:spcBef>
              <a:spcAft>
                <a:spcPts val="600"/>
              </a:spcAft>
              <a:buFont typeface="Symbol" panose="05050102010706020507" pitchFamily="18" charset="2"/>
              <a:buNone/>
            </a:pPr>
            <a:endParaRPr lang="en-CA" sz="1200" b="0"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r>
              <a:rPr lang="en-CA" sz="1200" b="0" kern="1200" baseline="0" dirty="0" smtClean="0">
                <a:solidFill>
                  <a:schemeClr val="tx1"/>
                </a:solidFill>
                <a:latin typeface="Calibri Light" panose="020F0302020204030204" pitchFamily="34" charset="0"/>
                <a:ea typeface="+mn-ea"/>
                <a:cs typeface="+mn-cs"/>
              </a:rPr>
              <a:t>This practical in-yard training does not have an assessment.</a:t>
            </a:r>
            <a:endParaRPr lang="en-CA"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29</a:t>
            </a:fld>
            <a:endParaRPr lang="en-CA" dirty="0"/>
          </a:p>
        </p:txBody>
      </p:sp>
    </p:spTree>
    <p:extLst>
      <p:ext uri="{BB962C8B-B14F-4D97-AF65-F5344CB8AC3E}">
        <p14:creationId xmlns:p14="http://schemas.microsoft.com/office/powerpoint/2010/main" val="123343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a:t>
            </a:r>
            <a:r>
              <a:rPr lang="en-US" baseline="0" dirty="0" smtClean="0"/>
              <a:t> Read Slide.</a:t>
            </a:r>
            <a:endParaRPr lang="en-US" dirty="0" smtClean="0"/>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4219141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Practical - In-yard training </a:t>
            </a:r>
            <a:endParaRPr lang="en-CA"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endPar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SAY: </a:t>
            </a:r>
            <a:r>
              <a:rPr lang="en-CA"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H</a:t>
            </a:r>
            <a:r>
              <a:rPr lang="en-CA"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ead out to the yard where an instructor will </a:t>
            </a:r>
            <a:r>
              <a:rPr lang="en-US"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demonstrate</a:t>
            </a:r>
            <a:r>
              <a:rPr lang="en-US" sz="120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the proper placement of warning devices.  Then you will do the same activity and apply your knowledge.</a:t>
            </a:r>
            <a:endParaRPr lang="en-CA" sz="1200" b="1"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endParaRPr lang="en-CA" sz="1200" b="1"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endParaRPr lang="en-CA" sz="1200" b="1"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DO:</a:t>
            </a: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At the end of the classroom session, the instructor and the students will proceed to the yard for the in-yard</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ctivities. The instructor will have about 30 minutes</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in total to demonstrate these activities to the student, after which the student will perform the activities. The students will have a minimum of 30 minutes to be spent practicing these activities</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by each trainee in total. This time may be split up and used smaller increments throughout the length of the course. Decisions about how to organize yard time will need to flex with each class based on numbers of students, available instructors for proper yard ratio and physical training space. Instructor will evaluate students using the practical</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assessment sheet</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The</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list may then be shared with the student to improve their performance.  Use one practical assessment sheet each time the student performs the activities. </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Students are encouraged to bring their textbook and/or exercise book with the lists of procedures and checklists during the time they are applying their learning.</a:t>
            </a:r>
          </a:p>
          <a:p>
            <a:pPr marL="0" lvl="0" indent="0">
              <a:lnSpc>
                <a:spcPct val="115000"/>
              </a:lnSpc>
              <a:spcBef>
                <a:spcPts val="1200"/>
              </a:spcBef>
              <a:spcAft>
                <a:spcPts val="600"/>
              </a:spcAft>
              <a:buFont typeface="Symbol" panose="05050102010706020507" pitchFamily="18" charset="2"/>
              <a:buNone/>
            </a:pPr>
            <a:endParaRPr lang="en-CA" sz="1200" b="0" kern="1200" baseline="0" dirty="0" smtClean="0">
              <a:solidFill>
                <a:schemeClr val="tx1"/>
              </a:solidFill>
              <a:latin typeface="Calibri Light" panose="020F0302020204030204" pitchFamily="34" charset="0"/>
              <a:ea typeface="+mn-ea"/>
              <a:cs typeface="+mn-cs"/>
            </a:endParaRPr>
          </a:p>
          <a:p>
            <a:pPr marL="0" lvl="0" indent="0">
              <a:lnSpc>
                <a:spcPct val="115000"/>
              </a:lnSpc>
              <a:spcBef>
                <a:spcPts val="1200"/>
              </a:spcBef>
              <a:spcAft>
                <a:spcPts val="600"/>
              </a:spcAft>
              <a:buFont typeface="Symbol" panose="05050102010706020507" pitchFamily="18" charset="2"/>
              <a:buNone/>
            </a:pPr>
            <a:r>
              <a:rPr lang="en-CA" sz="1200" b="0" kern="1200" baseline="0" dirty="0" smtClean="0">
                <a:solidFill>
                  <a:schemeClr val="tx1"/>
                </a:solidFill>
                <a:latin typeface="Calibri Light" panose="020F0302020204030204" pitchFamily="34" charset="0"/>
                <a:ea typeface="+mn-ea"/>
                <a:cs typeface="+mn-cs"/>
              </a:rPr>
              <a:t>This practical in-yard training does not have an assessment.</a:t>
            </a:r>
            <a:endParaRPr lang="en-CA"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30</a:t>
            </a:fld>
            <a:endParaRPr lang="en-CA" dirty="0"/>
          </a:p>
        </p:txBody>
      </p:sp>
    </p:spTree>
    <p:extLst>
      <p:ext uri="{BB962C8B-B14F-4D97-AF65-F5344CB8AC3E}">
        <p14:creationId xmlns:p14="http://schemas.microsoft.com/office/powerpoint/2010/main" val="91383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dirty="0" smtClean="0"/>
              <a:t>:</a:t>
            </a:r>
            <a:r>
              <a:rPr lang="en-US" baseline="0" dirty="0" smtClean="0"/>
              <a:t> Read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4</a:t>
            </a:fld>
            <a:endParaRPr lang="en-CA" dirty="0"/>
          </a:p>
        </p:txBody>
      </p:sp>
    </p:spTree>
    <p:extLst>
      <p:ext uri="{BB962C8B-B14F-4D97-AF65-F5344CB8AC3E}">
        <p14:creationId xmlns:p14="http://schemas.microsoft.com/office/powerpoint/2010/main" val="10783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ea typeface="+mn-ea"/>
                <a:cs typeface="+mn-cs"/>
              </a:rPr>
              <a:t>According to the federal </a:t>
            </a:r>
            <a:r>
              <a:rPr lang="en-CA" sz="1200" i="1" kern="1200" dirty="0" smtClean="0">
                <a:solidFill>
                  <a:schemeClr val="tx1"/>
                </a:solidFill>
                <a:effectLst/>
                <a:ea typeface="+mn-ea"/>
                <a:cs typeface="+mn-cs"/>
              </a:rPr>
              <a:t>Transportation of Dangerous Goods Act</a:t>
            </a:r>
            <a:r>
              <a:rPr lang="en-CA" sz="1200" kern="1200" dirty="0" smtClean="0">
                <a:solidFill>
                  <a:schemeClr val="tx1"/>
                </a:solidFill>
                <a:effectLst/>
                <a:ea typeface="+mn-ea"/>
                <a:cs typeface="+mn-cs"/>
              </a:rPr>
              <a:t>, </a:t>
            </a:r>
            <a:r>
              <a:rPr lang="en-CA" sz="1200" i="1" kern="1200" dirty="0" smtClean="0">
                <a:solidFill>
                  <a:schemeClr val="tx1"/>
                </a:solidFill>
                <a:effectLst/>
                <a:ea typeface="+mn-ea"/>
                <a:cs typeface="+mn-cs"/>
              </a:rPr>
              <a:t>“dangerous goods” is</a:t>
            </a:r>
            <a:r>
              <a:rPr lang="en-CA" sz="1200" i="1" kern="1200" baseline="0" dirty="0" smtClean="0">
                <a:solidFill>
                  <a:schemeClr val="tx1"/>
                </a:solidFill>
                <a:effectLst/>
                <a:ea typeface="+mn-ea"/>
                <a:cs typeface="+mn-cs"/>
              </a:rPr>
              <a:t> defined as</a:t>
            </a:r>
            <a:r>
              <a:rPr lang="en-CA" sz="1200" i="1" kern="1200" dirty="0" smtClean="0">
                <a:solidFill>
                  <a:schemeClr val="tx1"/>
                </a:solidFill>
                <a:effectLst/>
                <a:ea typeface="+mn-ea"/>
                <a:cs typeface="+mn-cs"/>
              </a:rPr>
              <a:t> “a product, substance or organism included by its nature or by the regulations in any of the classes listed in the schedule</a:t>
            </a:r>
            <a:r>
              <a:rPr lang="en-CA" sz="1200" kern="1200" dirty="0" smtClean="0">
                <a:solidFill>
                  <a:schemeClr val="tx1"/>
                </a:solidFill>
                <a:effectLst/>
                <a:ea typeface="+mn-ea"/>
                <a:cs typeface="+mn-cs"/>
              </a:rPr>
              <a:t>.”</a:t>
            </a:r>
          </a:p>
          <a:p>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Transportation of some goods could pose significant danger if they are not properly secured or contained during transporting. Dangerous goods can be solid, liquid or in a gaseous form and can harm people, other living organisms, property or the environment. Proper caution must be taken when handling and transporting dangerous goods.</a:t>
            </a:r>
          </a:p>
          <a:p>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38802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Discuss the</a:t>
            </a:r>
            <a:r>
              <a:rPr lang="en-US" baseline="0" dirty="0" smtClean="0"/>
              <a:t> classes with the students: </a:t>
            </a:r>
          </a:p>
          <a:p>
            <a:endParaRPr lang="en-US" baseline="0" dirty="0" smtClean="0"/>
          </a:p>
          <a:p>
            <a:r>
              <a:rPr lang="en-US" b="1" baseline="0" dirty="0" smtClean="0"/>
              <a:t>SAY:</a:t>
            </a:r>
          </a:p>
          <a:p>
            <a:r>
              <a:rPr lang="en-CA" sz="1200" kern="1200" dirty="0" smtClean="0">
                <a:solidFill>
                  <a:schemeClr val="tx1"/>
                </a:solidFill>
                <a:effectLst/>
                <a:latin typeface="Calibri Light" panose="020F0302020204030204" pitchFamily="34" charset="0"/>
                <a:ea typeface="+mn-ea"/>
                <a:cs typeface="+mn-cs"/>
              </a:rPr>
              <a:t>By regulation, they are categorized into nine classes, based on the type of hazard they present:</a:t>
            </a:r>
            <a:endParaRPr lang="en-US" sz="1200" kern="1200" dirty="0" smtClean="0">
              <a:solidFill>
                <a:schemeClr val="tx1"/>
              </a:solidFill>
              <a:effectLst/>
              <a:ea typeface="+mn-ea"/>
              <a:cs typeface="+mn-cs"/>
            </a:endParaRP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Explosives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Gases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Flammable Liquids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Flammable Solids, Substances Liable to Spontaneous Combustion, and Substances that Emit Flammable Gases on Contact with Water</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Oxidizing Substances and Organic Peroxides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Toxic Substances and Infectious Substances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Radioactive Materials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Corrosive Materials</a:t>
            </a:r>
          </a:p>
          <a:p>
            <a:pPr marL="228600" indent="-228600">
              <a:buFont typeface="+mj-lt"/>
              <a:buAutoNum type="arabicPeriod"/>
            </a:pPr>
            <a:r>
              <a:rPr lang="en-CA" sz="1200" kern="1200" dirty="0" smtClean="0">
                <a:solidFill>
                  <a:schemeClr val="tx1"/>
                </a:solidFill>
                <a:effectLst/>
                <a:latin typeface="Calibri Light" panose="020F0302020204030204" pitchFamily="34" charset="0"/>
                <a:ea typeface="+mn-ea"/>
                <a:cs typeface="+mn-cs"/>
              </a:rPr>
              <a:t>Miscellaneous Products or Substances</a:t>
            </a:r>
          </a:p>
          <a:p>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Calibri Light" panose="020F0302020204030204" pitchFamily="34" charset="0"/>
                <a:ea typeface="+mn-ea"/>
                <a:cs typeface="+mn-cs"/>
              </a:rPr>
              <a:t>Some classes of dangerous goods are sub-divided into divisions. All dangerous goods are coded with safety marks, which are labels or placards that identify the type of dangerous good.  </a:t>
            </a:r>
            <a:endParaRPr lang="en-US" sz="1200" kern="1200" dirty="0" smtClean="0">
              <a:solidFill>
                <a:schemeClr val="tx1"/>
              </a:solidFill>
              <a:effectLst/>
              <a:ea typeface="+mn-ea"/>
              <a:cs typeface="+mn-cs"/>
            </a:endParaRPr>
          </a:p>
          <a:p>
            <a:endParaRPr lang="en-CA" sz="1200" kern="1200" dirty="0" smtClean="0">
              <a:solidFill>
                <a:schemeClr val="tx1"/>
              </a:solidFill>
              <a:effectLst/>
              <a:ea typeface="+mn-ea"/>
              <a:cs typeface="+mn-cs"/>
            </a:endParaRPr>
          </a:p>
          <a:p>
            <a:r>
              <a:rPr lang="en-CA" sz="1200" b="1" kern="1200" dirty="0" smtClean="0">
                <a:solidFill>
                  <a:schemeClr val="tx1"/>
                </a:solidFill>
                <a:effectLst/>
                <a:ea typeface="+mn-ea"/>
                <a:cs typeface="+mn-cs"/>
              </a:rPr>
              <a:t>Reference</a:t>
            </a:r>
            <a:r>
              <a:rPr lang="en-CA" sz="1200" kern="1200" dirty="0" smtClean="0">
                <a:solidFill>
                  <a:schemeClr val="tx1"/>
                </a:solidFill>
                <a:effectLst/>
                <a:ea typeface="+mn-ea"/>
                <a:cs typeface="+mn-cs"/>
              </a:rPr>
              <a:t>:  Additional information about</a:t>
            </a:r>
            <a:r>
              <a:rPr lang="en-CA" sz="1200" kern="1200" baseline="0" dirty="0" smtClean="0">
                <a:solidFill>
                  <a:schemeClr val="tx1"/>
                </a:solidFill>
                <a:effectLst/>
                <a:ea typeface="+mn-ea"/>
                <a:cs typeface="+mn-cs"/>
              </a:rPr>
              <a:t> Dangerous Goods can be found in </a:t>
            </a:r>
            <a:r>
              <a:rPr lang="en-CA" sz="1200" kern="1200" dirty="0" smtClean="0">
                <a:solidFill>
                  <a:schemeClr val="tx1"/>
                </a:solidFill>
                <a:effectLst/>
                <a:ea typeface="+mn-ea"/>
                <a:cs typeface="+mn-cs"/>
              </a:rPr>
              <a:t>Section 3 of MPI’s Professional</a:t>
            </a:r>
            <a:r>
              <a:rPr lang="en-CA" sz="1200" kern="1200" baseline="0" dirty="0" smtClean="0">
                <a:solidFill>
                  <a:schemeClr val="tx1"/>
                </a:solidFill>
                <a:effectLst/>
                <a:ea typeface="+mn-ea"/>
                <a:cs typeface="+mn-cs"/>
              </a:rPr>
              <a:t> Driver’s Manual.</a:t>
            </a:r>
            <a:endParaRPr lang="en-CA" sz="1200" kern="1200" dirty="0" smtClean="0">
              <a:solidFill>
                <a:schemeClr val="tx1"/>
              </a:solidFill>
              <a:effectLst/>
              <a:ea typeface="+mn-ea"/>
              <a:cs typeface="+mn-cs"/>
            </a:endParaRPr>
          </a:p>
          <a:p>
            <a:endParaRPr lang="en-US" dirty="0" smtClean="0"/>
          </a:p>
          <a:p>
            <a:endParaRPr lang="en-CA" dirty="0" smtClean="0"/>
          </a:p>
          <a:p>
            <a:endParaRPr lang="en-CA" dirty="0" smtClean="0"/>
          </a:p>
          <a:p>
            <a:endParaRPr lang="en-US" dirty="0" smtClean="0"/>
          </a:p>
          <a:p>
            <a:endParaRPr lang="en-CA" sz="1200" kern="1200" dirty="0" smtClean="0">
              <a:solidFill>
                <a:schemeClr val="tx1"/>
              </a:solidFill>
              <a:effectLst/>
              <a:ea typeface="+mn-ea"/>
              <a:cs typeface="+mn-cs"/>
            </a:endParaRPr>
          </a:p>
          <a:p>
            <a:endParaRPr lang="en-CA"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249068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a:t>
            </a:r>
            <a:r>
              <a:rPr lang="en-US" dirty="0" smtClean="0">
                <a:solidFill>
                  <a:schemeClr val="tx1">
                    <a:lumMod val="75000"/>
                    <a:lumOff val="25000"/>
                  </a:schemeClr>
                </a:solidFill>
              </a:rPr>
              <a:t>When hauling dangerous goods, there is a variety of safety measures that must take place:</a:t>
            </a:r>
            <a:endParaRPr lang="en-CA" dirty="0" smtClean="0">
              <a:solidFill>
                <a:schemeClr val="tx1">
                  <a:lumMod val="75000"/>
                  <a:lumOff val="25000"/>
                </a:schemeClr>
              </a:solidFill>
            </a:endParaRP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Placards </a:t>
            </a:r>
            <a:r>
              <a:rPr lang="en-CA" sz="1200" kern="1200" dirty="0" smtClean="0">
                <a:solidFill>
                  <a:schemeClr val="tx1"/>
                </a:solidFill>
                <a:effectLst/>
                <a:latin typeface="Calibri Light" panose="020F0302020204030204" pitchFamily="34" charset="0"/>
                <a:ea typeface="+mn-ea"/>
                <a:cs typeface="+mn-cs"/>
              </a:rPr>
              <a:t>are signs attached to both ends and sides of a tractor-trailer so they are visible from all angles. In the case of a safety issue involving dangerous goods, placards indicate to responders which specific type of dangerous good is </a:t>
            </a:r>
            <a:r>
              <a:rPr lang="en-CA" sz="1200" kern="1200" dirty="0" smtClean="0">
                <a:solidFill>
                  <a:schemeClr val="tx1"/>
                </a:solidFill>
                <a:effectLst/>
                <a:latin typeface="Calibri Light" panose="020F0302020204030204" pitchFamily="34" charset="0"/>
                <a:ea typeface="+mn-ea"/>
                <a:cs typeface="+mn-cs"/>
              </a:rPr>
              <a:t>involved.</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a:t>
            </a:r>
            <a:r>
              <a:rPr lang="en-CA" sz="1200" kern="1200" dirty="0" smtClean="0">
                <a:solidFill>
                  <a:schemeClr val="tx1"/>
                </a:solidFill>
                <a:effectLst/>
                <a:latin typeface="Calibri Light" panose="020F0302020204030204" pitchFamily="34" charset="0"/>
                <a:ea typeface="+mn-ea"/>
                <a:cs typeface="+mn-cs"/>
              </a:rPr>
              <a:t>consignor (i.e., the shipper) is responsible for providing the placards to the carrier before the carrier can take possession of dangerous goods. It is a carrier’s responsibility to make sure a vehicle has all the proper placards on it before it is loaded.</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You </a:t>
            </a:r>
            <a:r>
              <a:rPr lang="en-CA" sz="1200" kern="1200" dirty="0" smtClean="0">
                <a:solidFill>
                  <a:schemeClr val="tx1"/>
                </a:solidFill>
                <a:effectLst/>
                <a:latin typeface="Calibri Light" panose="020F0302020204030204" pitchFamily="34" charset="0"/>
                <a:ea typeface="+mn-ea"/>
                <a:cs typeface="+mn-cs"/>
              </a:rPr>
              <a:t>may also need </a:t>
            </a:r>
            <a:r>
              <a:rPr lang="en-CA" sz="1200" b="1" kern="1200" dirty="0" smtClean="0">
                <a:solidFill>
                  <a:schemeClr val="tx1"/>
                </a:solidFill>
                <a:effectLst/>
                <a:latin typeface="Calibri Light" panose="020F0302020204030204" pitchFamily="34" charset="0"/>
                <a:ea typeface="+mn-ea"/>
                <a:cs typeface="+mn-cs"/>
              </a:rPr>
              <a:t>Permits for Equivalent Level of Safety, which </a:t>
            </a:r>
            <a:r>
              <a:rPr lang="en-CA" sz="1200" kern="1200" dirty="0" smtClean="0">
                <a:solidFill>
                  <a:schemeClr val="tx1"/>
                </a:solidFill>
                <a:effectLst/>
                <a:latin typeface="Calibri Light" panose="020F0302020204030204" pitchFamily="34" charset="0"/>
                <a:ea typeface="+mn-ea"/>
                <a:cs typeface="+mn-cs"/>
              </a:rPr>
              <a:t>allow dangerous goods to be handled, offered for transport, or transported in a way that does not exactly comply with regulations. The permit exempts a carrier from meeting all regulatory requirements while ensuring the carrier operates at an equivalent level of safety. Permits are only issued if risks to health, safety, and the environment are reasonably addressed</a:t>
            </a:r>
            <a:r>
              <a:rPr lang="en-CA" sz="1200" kern="1200" dirty="0" smtClean="0">
                <a:solidFill>
                  <a:schemeClr val="tx1"/>
                </a:solidFill>
                <a:effectLst/>
                <a:latin typeface="Calibri Light" panose="020F0302020204030204" pitchFamily="34" charset="0"/>
                <a:ea typeface="+mn-ea"/>
                <a:cs typeface="+mn-cs"/>
              </a:rPr>
              <a:t>.</a:t>
            </a:r>
            <a:endParaRPr lang="en-CA" sz="1200" kern="1200" dirty="0" smtClean="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By regulation, you must complete training to earn a Dangerous Goods Training Certificate before you can transport dangerous goods. </a:t>
            </a:r>
            <a:endParaRPr lang="en-CA" sz="1200" kern="1200" dirty="0" smtClean="0">
              <a:solidFill>
                <a:schemeClr val="tx1"/>
              </a:solidFill>
              <a:effectLst/>
              <a:latin typeface="Calibri Light" panose="020F0302020204030204" pitchFamily="34" charset="0"/>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a:t>
            </a:r>
            <a:r>
              <a:rPr lang="en-CA" sz="1200" kern="1200" dirty="0" smtClean="0">
                <a:solidFill>
                  <a:schemeClr val="tx1"/>
                </a:solidFill>
                <a:effectLst/>
                <a:latin typeface="Calibri Light" panose="020F0302020204030204" pitchFamily="34" charset="0"/>
                <a:ea typeface="+mn-ea"/>
                <a:cs typeface="+mn-cs"/>
              </a:rPr>
              <a:t>Certificate is valid for three </a:t>
            </a:r>
            <a:r>
              <a:rPr lang="en-CA" sz="1200" kern="1200" dirty="0" smtClean="0">
                <a:solidFill>
                  <a:schemeClr val="tx1"/>
                </a:solidFill>
                <a:effectLst/>
                <a:latin typeface="Calibri Light" panose="020F0302020204030204" pitchFamily="34" charset="0"/>
                <a:ea typeface="+mn-ea"/>
                <a:cs typeface="+mn-cs"/>
              </a:rPr>
              <a:t>years</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Must </a:t>
            </a:r>
            <a:r>
              <a:rPr lang="en-CA" sz="1200" kern="1200" dirty="0" smtClean="0">
                <a:solidFill>
                  <a:schemeClr val="tx1"/>
                </a:solidFill>
                <a:effectLst/>
                <a:latin typeface="Calibri Light" panose="020F0302020204030204" pitchFamily="34" charset="0"/>
                <a:ea typeface="+mn-ea"/>
                <a:cs typeface="+mn-cs"/>
              </a:rPr>
              <a:t>be renewed whenever you change employment. </a:t>
            </a:r>
            <a:endParaRPr lang="en-CA" sz="1200" kern="1200" dirty="0" smtClean="0">
              <a:solidFill>
                <a:schemeClr val="tx1"/>
              </a:solidFill>
              <a:effectLst/>
              <a:latin typeface="Calibri Light" panose="020F0302020204030204" pitchFamily="34" charset="0"/>
              <a:ea typeface="+mn-ea"/>
              <a:cs typeface="+mn-cs"/>
            </a:endParaRP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Carriers </a:t>
            </a:r>
            <a:r>
              <a:rPr lang="en-CA" sz="1200" kern="1200" dirty="0" smtClean="0">
                <a:solidFill>
                  <a:schemeClr val="tx1"/>
                </a:solidFill>
                <a:effectLst/>
                <a:latin typeface="Calibri Light" panose="020F0302020204030204" pitchFamily="34" charset="0"/>
                <a:ea typeface="+mn-ea"/>
                <a:cs typeface="+mn-cs"/>
              </a:rPr>
              <a:t>are responsible for ensuring their drivers receive the training and must sign the certificate to make it valid. </a:t>
            </a: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dangerous goods is in Lesson 10 of the Textbook</a:t>
            </a:r>
            <a:r>
              <a:rPr lang="en-US" sz="1200" kern="1200" baseline="0" dirty="0" smtClean="0">
                <a:solidFill>
                  <a:schemeClr val="tx1"/>
                </a:solidFill>
                <a:effectLst/>
                <a:latin typeface="Calibri Light" panose="020F0302020204030204" pitchFamily="34" charset="0"/>
                <a:ea typeface="+mn-ea"/>
                <a:cs typeface="+mn-cs"/>
              </a:rPr>
              <a:t> under Dangerous Goods and Emergency Situations –Dangerous Goods.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7</a:t>
            </a:fld>
            <a:endParaRPr lang="en-CA" dirty="0"/>
          </a:p>
        </p:txBody>
      </p:sp>
    </p:spTree>
    <p:extLst>
      <p:ext uri="{BB962C8B-B14F-4D97-AF65-F5344CB8AC3E}">
        <p14:creationId xmlns:p14="http://schemas.microsoft.com/office/powerpoint/2010/main" val="65479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dirty="0" smtClean="0"/>
              <a:t>:</a:t>
            </a:r>
            <a:r>
              <a:rPr lang="en-US" baseline="0" dirty="0" smtClean="0"/>
              <a:t> Read Slide.</a:t>
            </a:r>
            <a:endParaRPr lang="en-US" dirty="0" smtClean="0"/>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58573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CA" sz="1200" kern="1200" dirty="0" smtClean="0">
                <a:solidFill>
                  <a:schemeClr val="tx1"/>
                </a:solidFill>
                <a:effectLst/>
                <a:latin typeface="Calibri Light" panose="020F0302020204030204" pitchFamily="34" charset="0"/>
                <a:ea typeface="+mn-ea"/>
                <a:cs typeface="+mn-cs"/>
              </a:rPr>
              <a:t>As </a:t>
            </a:r>
            <a:r>
              <a:rPr lang="en-CA" sz="1200" kern="1200" dirty="0" smtClean="0">
                <a:solidFill>
                  <a:schemeClr val="tx1"/>
                </a:solidFill>
                <a:effectLst/>
                <a:latin typeface="Calibri Light" panose="020F0302020204030204" pitchFamily="34" charset="0"/>
                <a:ea typeface="+mn-ea"/>
                <a:cs typeface="+mn-cs"/>
              </a:rPr>
              <a:t>part of daily inspections and pre-trip preparations, you need to ensure the </a:t>
            </a:r>
            <a:r>
              <a:rPr lang="en-CA" sz="1200" kern="1200" baseline="0" dirty="0" smtClean="0">
                <a:solidFill>
                  <a:schemeClr val="tx1"/>
                </a:solidFill>
                <a:effectLst/>
                <a:latin typeface="Calibri Light" panose="020F0302020204030204" pitchFamily="34" charset="0"/>
                <a:ea typeface="+mn-ea"/>
                <a:cs typeface="+mn-cs"/>
              </a:rPr>
              <a:t>emergency</a:t>
            </a:r>
            <a:r>
              <a:rPr lang="en-CA" sz="1200" kern="1200" dirty="0" smtClean="0">
                <a:solidFill>
                  <a:schemeClr val="tx1"/>
                </a:solidFill>
                <a:effectLst/>
                <a:latin typeface="Calibri Light" panose="020F0302020204030204" pitchFamily="34" charset="0"/>
                <a:ea typeface="+mn-ea"/>
                <a:cs typeface="+mn-cs"/>
              </a:rPr>
              <a:t> equipment listed here is in the truck, easily accessible and in</a:t>
            </a:r>
            <a:r>
              <a:rPr lang="en-CA" sz="1200" kern="1200" baseline="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good working condition:</a:t>
            </a:r>
          </a:p>
          <a:p>
            <a:pPr marL="171450" indent="-171450">
              <a:buClr>
                <a:schemeClr val="accent1"/>
              </a:buClr>
              <a:buFont typeface="Arial" panose="020B0604020202020204" pitchFamily="34" charset="0"/>
              <a:buChar char="•"/>
            </a:pPr>
            <a:r>
              <a:rPr lang="en-CA" sz="1200" dirty="0" smtClean="0">
                <a:solidFill>
                  <a:schemeClr val="tx1">
                    <a:lumMod val="75000"/>
                    <a:lumOff val="25000"/>
                  </a:schemeClr>
                </a:solidFill>
              </a:rPr>
              <a:t>Approved Warning </a:t>
            </a:r>
            <a:r>
              <a:rPr lang="en-CA" sz="1200" dirty="0" smtClean="0">
                <a:solidFill>
                  <a:schemeClr val="tx1">
                    <a:lumMod val="75000"/>
                    <a:lumOff val="25000"/>
                  </a:schemeClr>
                </a:solidFill>
              </a:rPr>
              <a:t>Devices (see note below)</a:t>
            </a:r>
            <a:endParaRPr lang="en-CA" sz="1200" dirty="0" smtClean="0">
              <a:solidFill>
                <a:schemeClr val="tx1">
                  <a:lumMod val="75000"/>
                  <a:lumOff val="25000"/>
                </a:schemeClr>
              </a:solidFill>
            </a:endParaRPr>
          </a:p>
          <a:p>
            <a:pPr marL="171450" indent="-171450">
              <a:buClr>
                <a:schemeClr val="accent1"/>
              </a:buClr>
              <a:buFont typeface="Arial" panose="020B0604020202020204" pitchFamily="34" charset="0"/>
              <a:buChar char="•"/>
            </a:pPr>
            <a:r>
              <a:rPr lang="en-CA" sz="1200" dirty="0" smtClean="0">
                <a:solidFill>
                  <a:schemeClr val="tx1">
                    <a:lumMod val="75000"/>
                    <a:lumOff val="25000"/>
                  </a:schemeClr>
                </a:solidFill>
              </a:rPr>
              <a:t>Hazard Warning </a:t>
            </a:r>
            <a:r>
              <a:rPr lang="en-CA" sz="1200" dirty="0" smtClean="0">
                <a:solidFill>
                  <a:schemeClr val="tx1">
                    <a:lumMod val="75000"/>
                    <a:lumOff val="25000"/>
                  </a:schemeClr>
                </a:solidFill>
              </a:rPr>
              <a:t>Lights (see note below)</a:t>
            </a:r>
            <a:endParaRPr lang="en-CA" sz="1200" dirty="0" smtClean="0">
              <a:solidFill>
                <a:schemeClr val="tx1">
                  <a:lumMod val="75000"/>
                  <a:lumOff val="25000"/>
                </a:schemeClr>
              </a:solidFill>
            </a:endParaRPr>
          </a:p>
          <a:p>
            <a:pPr marL="171450" indent="-171450">
              <a:buClr>
                <a:schemeClr val="accent1"/>
              </a:buClr>
              <a:buFont typeface="Arial" panose="020B0604020202020204" pitchFamily="34" charset="0"/>
              <a:buChar char="•"/>
            </a:pPr>
            <a:r>
              <a:rPr lang="en-CA" sz="1200" dirty="0" smtClean="0">
                <a:solidFill>
                  <a:schemeClr val="tx1">
                    <a:lumMod val="75000"/>
                    <a:lumOff val="25000"/>
                  </a:schemeClr>
                </a:solidFill>
              </a:rPr>
              <a:t>Personal Protective Equipment (PPE</a:t>
            </a:r>
            <a:r>
              <a:rPr lang="en-CA" sz="1200" dirty="0" smtClean="0">
                <a:solidFill>
                  <a:schemeClr val="tx1">
                    <a:lumMod val="75000"/>
                    <a:lumOff val="25000"/>
                  </a:schemeClr>
                </a:solidFill>
              </a:rPr>
              <a:t>) (see</a:t>
            </a:r>
            <a:r>
              <a:rPr lang="en-CA" sz="1200" baseline="0" dirty="0" smtClean="0">
                <a:solidFill>
                  <a:schemeClr val="tx1">
                    <a:lumMod val="75000"/>
                    <a:lumOff val="25000"/>
                  </a:schemeClr>
                </a:solidFill>
              </a:rPr>
              <a:t> note below)</a:t>
            </a:r>
            <a:endParaRPr lang="en-CA" sz="1200" dirty="0" smtClean="0">
              <a:solidFill>
                <a:schemeClr val="tx1">
                  <a:lumMod val="75000"/>
                  <a:lumOff val="25000"/>
                </a:schemeClr>
              </a:solidFill>
            </a:endParaRPr>
          </a:p>
          <a:p>
            <a:pPr marL="171450" indent="-171450">
              <a:buClr>
                <a:schemeClr val="accent1"/>
              </a:buClr>
              <a:buFont typeface="Arial" panose="020B0604020202020204" pitchFamily="34" charset="0"/>
              <a:buChar char="•"/>
            </a:pPr>
            <a:r>
              <a:rPr lang="en-CA" sz="1200" dirty="0" smtClean="0">
                <a:solidFill>
                  <a:schemeClr val="tx1">
                    <a:lumMod val="75000"/>
                    <a:lumOff val="25000"/>
                  </a:schemeClr>
                </a:solidFill>
              </a:rPr>
              <a:t>First Aid Kits</a:t>
            </a:r>
          </a:p>
          <a:p>
            <a:pPr marL="171450" indent="-171450">
              <a:buClr>
                <a:schemeClr val="accent1"/>
              </a:buClr>
              <a:buFont typeface="Arial" panose="020B0604020202020204" pitchFamily="34" charset="0"/>
              <a:buChar char="•"/>
            </a:pPr>
            <a:r>
              <a:rPr lang="en-CA" sz="1200" dirty="0" smtClean="0">
                <a:solidFill>
                  <a:schemeClr val="tx1">
                    <a:lumMod val="75000"/>
                    <a:lumOff val="25000"/>
                  </a:schemeClr>
                </a:solidFill>
              </a:rPr>
              <a:t>Fire </a:t>
            </a:r>
            <a:r>
              <a:rPr lang="en-CA" sz="1200" dirty="0" smtClean="0">
                <a:solidFill>
                  <a:schemeClr val="tx1">
                    <a:lumMod val="75000"/>
                    <a:lumOff val="25000"/>
                  </a:schemeClr>
                </a:solidFill>
              </a:rPr>
              <a:t>Extinguishers (covered on next two slides)</a:t>
            </a:r>
            <a:endParaRPr lang="en-CA" sz="1200" dirty="0" smtClean="0">
              <a:solidFill>
                <a:schemeClr val="tx1">
                  <a:lumMod val="75000"/>
                  <a:lumOff val="25000"/>
                </a:schemeClr>
              </a:solidFill>
            </a:endParaRPr>
          </a:p>
          <a:p>
            <a:pPr marL="171450" indent="-171450">
              <a:buClr>
                <a:schemeClr val="accent1"/>
              </a:buClr>
              <a:buFont typeface="Arial" panose="020B0604020202020204" pitchFamily="34" charset="0"/>
              <a:buChar char="•"/>
            </a:pPr>
            <a:endParaRPr lang="en-CA" sz="1200" dirty="0" smtClean="0">
              <a:solidFill>
                <a:schemeClr val="tx1">
                  <a:lumMod val="75000"/>
                  <a:lumOff val="25000"/>
                </a:schemeClr>
              </a:solidFill>
            </a:endParaRPr>
          </a:p>
          <a:p>
            <a:pPr marL="0" indent="0">
              <a:buClr>
                <a:schemeClr val="accent1"/>
              </a:buClr>
              <a:buFont typeface="Arial" panose="020B0604020202020204" pitchFamily="34" charset="0"/>
              <a:buNone/>
            </a:pPr>
            <a:r>
              <a:rPr lang="en-US" sz="1200" dirty="0" smtClean="0">
                <a:solidFill>
                  <a:schemeClr val="tx1">
                    <a:lumMod val="75000"/>
                    <a:lumOff val="25000"/>
                  </a:schemeClr>
                </a:solidFill>
              </a:rPr>
              <a:t>Note: Warning </a:t>
            </a:r>
            <a:r>
              <a:rPr lang="en-US" sz="1200" dirty="0" smtClean="0">
                <a:solidFill>
                  <a:schemeClr val="tx1">
                    <a:lumMod val="75000"/>
                    <a:lumOff val="25000"/>
                  </a:schemeClr>
                </a:solidFill>
              </a:rPr>
              <a:t>devices are warning triangles or flares that you place on the road to warn other drivers of a problem or collision ahead. You must carry at least three triangles or flares in an undamaged container in your vehicle. Flares can be reflectors or electric lanterns visible from at least 150 metres (either as a reflection off headlights or as their own light source). Lantern flares must be capable of operating continuously for at least 12 hours</a:t>
            </a:r>
            <a:r>
              <a:rPr lang="en-US" sz="1200" dirty="0" smtClean="0">
                <a:solidFill>
                  <a:schemeClr val="tx1">
                    <a:lumMod val="75000"/>
                    <a:lumOff val="25000"/>
                  </a:schemeClr>
                </a:solidFill>
              </a:rPr>
              <a:t>.</a:t>
            </a:r>
          </a:p>
          <a:p>
            <a:pPr marL="0" indent="0">
              <a:buClr>
                <a:schemeClr val="accent1"/>
              </a:buClr>
              <a:buFont typeface="Arial" panose="020B0604020202020204" pitchFamily="34" charset="0"/>
              <a:buNone/>
            </a:pPr>
            <a:endParaRPr lang="en-US" sz="120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CA" sz="1200" dirty="0" smtClean="0">
                <a:solidFill>
                  <a:schemeClr val="tx1">
                    <a:lumMod val="75000"/>
                    <a:lumOff val="25000"/>
                  </a:schemeClr>
                </a:solidFill>
              </a:rPr>
              <a:t>Note: If you breakdown or are involved in a collision, some of the first things you must do is turn on your hazard lights and place approved warning devices.</a:t>
            </a:r>
            <a:endParaRPr lang="en-CA" dirty="0" smtClean="0">
              <a:solidFill>
                <a:schemeClr val="tx1">
                  <a:lumMod val="75000"/>
                  <a:lumOff val="25000"/>
                </a:schemeClr>
              </a:solidFill>
            </a:endParaRPr>
          </a:p>
          <a:p>
            <a:pPr marL="171450" indent="-171450">
              <a:buClr>
                <a:schemeClr val="accent1"/>
              </a:buClr>
              <a:buFont typeface="Arial" panose="020B0604020202020204" pitchFamily="34" charset="0"/>
              <a:buChar char="•"/>
            </a:pPr>
            <a:endParaRPr lang="en-CA" sz="120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0" i="0" u="none" strike="noStrike" kern="1200" baseline="0" dirty="0" smtClean="0">
                <a:solidFill>
                  <a:schemeClr val="tx1"/>
                </a:solidFill>
                <a:latin typeface="Calibri Light" panose="020F0302020204030204" pitchFamily="34" charset="0"/>
                <a:ea typeface="+mn-ea"/>
                <a:cs typeface="+mn-cs"/>
              </a:rPr>
              <a:t>Note: Rules </a:t>
            </a:r>
            <a:r>
              <a:rPr lang="en-US" sz="1200" b="0" i="0" u="none" strike="noStrike" kern="1200" baseline="0" dirty="0" smtClean="0">
                <a:solidFill>
                  <a:schemeClr val="tx1"/>
                </a:solidFill>
                <a:latin typeface="Calibri Light" panose="020F0302020204030204" pitchFamily="34" charset="0"/>
                <a:ea typeface="+mn-ea"/>
                <a:cs typeface="+mn-cs"/>
              </a:rPr>
              <a:t>for what PPE is carried on trucks and what PPE training is required is in a carrier’s Safety Plan. Manitoba Guide to Transportation Safety explains that carriers must have a safety plan and you have a right to see a copy of it.</a:t>
            </a:r>
            <a:endParaRPr lang="en-CA" sz="1200" dirty="0" smtClean="0">
              <a:solidFill>
                <a:schemeClr val="tx1">
                  <a:lumMod val="75000"/>
                  <a:lumOff val="25000"/>
                </a:schemeClr>
              </a:solidFill>
            </a:endParaRPr>
          </a:p>
          <a:p>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pPr/>
              <a:t>9</a:t>
            </a:fld>
            <a:endParaRPr lang="en-CA" dirty="0"/>
          </a:p>
        </p:txBody>
      </p:sp>
    </p:spTree>
    <p:extLst>
      <p:ext uri="{BB962C8B-B14F-4D97-AF65-F5344CB8AC3E}">
        <p14:creationId xmlns:p14="http://schemas.microsoft.com/office/powerpoint/2010/main" val="178818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227627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75559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36362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317590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Lato Regular" panose="020F0502020204030203"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9951559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Training</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5336939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Assessment</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22114637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cs typeface="Arial" panose="020B0604020202020204" pitchFamily="34" charset="0"/>
              </a:defRPr>
            </a:lvl1pPr>
          </a:lstStyle>
          <a:p>
            <a:r>
              <a:rPr lang="en-US" dirty="0"/>
              <a:t>Procedures</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7567177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Group Exercise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96421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vidual 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Individual Exercise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07448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35117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lf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Self Study</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8854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Knowledge Check</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97820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custDataLst>
      <p:tags r:id="rId1"/>
    </p:custDataLst>
    <p:extLst>
      <p:ext uri="{BB962C8B-B14F-4D97-AF65-F5344CB8AC3E}">
        <p14:creationId xmlns:p14="http://schemas.microsoft.com/office/powerpoint/2010/main" val="34803728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B6788-737A-9944-9EB5-7EBF0AC88919}"/>
              </a:ext>
            </a:extLst>
          </p:cNvPr>
          <p:cNvSpPr>
            <a:spLocks noGrp="1"/>
          </p:cNvSpPr>
          <p:nvPr>
            <p:ph type="title"/>
          </p:nvPr>
        </p:nvSpPr>
        <p:spPr/>
        <p:txBody>
          <a:bodyPr/>
          <a:lstStyle>
            <a:lvl1pPr>
              <a:defRPr>
                <a:latin typeface="Calibri Light" panose="020F030202020403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040A38B1-8C1E-5D41-A8CA-225DD203F0CE}"/>
              </a:ext>
            </a:extLst>
          </p:cNvPr>
          <p:cNvSpPr>
            <a:spLocks noGrp="1"/>
          </p:cNvSpPr>
          <p:nvPr>
            <p:ph type="ftr" sz="quarter" idx="10"/>
          </p:nvPr>
        </p:nvSpPr>
        <p:spPr/>
        <p:txBody>
          <a:bodyPr/>
          <a:lstStyle/>
          <a:p>
            <a:r>
              <a:rPr lang="en-US" dirty="0"/>
              <a:t>Footer text goes here</a:t>
            </a:r>
          </a:p>
        </p:txBody>
      </p:sp>
      <p:sp>
        <p:nvSpPr>
          <p:cNvPr id="4" name="Content Placeholder 7">
            <a:extLst>
              <a:ext uri="{FF2B5EF4-FFF2-40B4-BE49-F238E27FC236}">
                <a16:creationId xmlns:a16="http://schemas.microsoft.com/office/drawing/2014/main" xmlns=""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3516069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Lato Regular" panose="020F0502020204030203"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Lato" panose="020F0502020204030203" pitchFamily="34" charset="0"/>
                <a:ea typeface="Lato" panose="020F0502020204030203" pitchFamily="34" charset="0"/>
                <a:cs typeface="Lato" panose="020F0502020204030203"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95189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22780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32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661081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00183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1109248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876986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805649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11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92503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206525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57191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406745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89013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34588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heme" Target="../theme/theme6.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7.xml"/><Relationship Id="rId1" Type="http://schemas.openxmlformats.org/officeDocument/2006/relationships/slideLayout" Target="../slideLayouts/slideLayout30.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heme" Target="../theme/theme8.xml"/><Relationship Id="rId1" Type="http://schemas.openxmlformats.org/officeDocument/2006/relationships/slideLayout" Target="../slideLayouts/slideLayout31.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heme" Target="../theme/theme9.xml"/><Relationship Id="rId1" Type="http://schemas.openxmlformats.org/officeDocument/2006/relationships/slideLayout" Target="../slideLayouts/slideLayout32.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2451764320"/>
      </p:ext>
    </p:extLst>
  </p:cSld>
  <p:clrMap bg1="lt1" tx1="dk1" bg2="lt2" tx2="dk2" accent1="accent1" accent2="accent2" accent3="accent3" accent4="accent4" accent5="accent5" accent6="accent6" hlink="hlink" folHlink="folHlink"/>
  <p:sldLayoutIdLst>
    <p:sldLayoutId id="2147483667"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Footer text goes here</a:t>
            </a:r>
          </a:p>
        </p:txBody>
      </p:sp>
      <p:sp>
        <p:nvSpPr>
          <p:cNvPr id="7" name="Rectangle 6">
            <a:extLst>
              <a:ext uri="{FF2B5EF4-FFF2-40B4-BE49-F238E27FC236}">
                <a16:creationId xmlns:a16="http://schemas.microsoft.com/office/drawing/2014/main" xmlns=""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Regular" panose="020F0502020204030203" pitchFamily="34" charset="0"/>
            </a:endParaRPr>
          </a:p>
        </p:txBody>
      </p:sp>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3"/>
    </p:custDataLst>
    <p:extLst>
      <p:ext uri="{BB962C8B-B14F-4D97-AF65-F5344CB8AC3E}">
        <p14:creationId xmlns:p14="http://schemas.microsoft.com/office/powerpoint/2010/main" val="2496653480"/>
      </p:ext>
    </p:extLst>
  </p:cSld>
  <p:clrMap bg1="lt1" tx1="dk1" bg2="lt2" tx2="dk2" accent1="accent1" accent2="accent2" accent3="accent3" accent4="accent4" accent5="accent5" accent6="accent6" hlink="hlink" folHlink="folHlink"/>
  <p:sldLayoutIdLst>
    <p:sldLayoutId id="2147483671" r:id="rId1"/>
    <p:sldLayoutId id="2147483735" r:id="rId2"/>
    <p:sldLayoutId id="2147483736" r:id="rId3"/>
    <p:sldLayoutId id="2147483757" r:id="rId4"/>
    <p:sldLayoutId id="2147483672" r:id="rId5"/>
    <p:sldLayoutId id="2147483673" r:id="rId6"/>
    <p:sldLayoutId id="2147483674" r:id="rId7"/>
    <p:sldLayoutId id="2147483675" r:id="rId8"/>
    <p:sldLayoutId id="2147483668" r:id="rId9"/>
    <p:sldLayoutId id="2147483676" r:id="rId10"/>
    <p:sldLayoutId id="2147483677" r:id="rId1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1466297319"/>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810368858"/>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261682981"/>
      </p:ext>
    </p:ext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50458203"/>
      </p:ext>
    </p:extLst>
  </p:cSld>
  <p:clrMap bg1="lt1" tx1="dk1" bg2="lt2" tx2="dk2" accent1="accent1" accent2="accent2" accent3="accent3" accent4="accent4" accent5="accent5" accent6="accent6" hlink="hlink" folHlink="folHlink"/>
  <p:sldLayoutIdLst>
    <p:sldLayoutId id="214748374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231883178"/>
      </p:ext>
    </p:extLst>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337844280"/>
      </p:ext>
    </p:extLst>
  </p:cSld>
  <p:clrMap bg1="lt1" tx1="dk1" bg2="lt2" tx2="dk2" accent1="accent1" accent2="accent2" accent3="accent3" accent4="accent4" accent5="accent5" accent6="accent6" hlink="hlink" folHlink="folHlink"/>
  <p:sldLayoutIdLst>
    <p:sldLayoutId id="214748374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spTree>
    <p:custDataLst>
      <p:tags r:id="rId3"/>
    </p:custDataLst>
    <p:extLst>
      <p:ext uri="{BB962C8B-B14F-4D97-AF65-F5344CB8AC3E}">
        <p14:creationId xmlns:p14="http://schemas.microsoft.com/office/powerpoint/2010/main" val="1869061235"/>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4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5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5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5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5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1.xml"/><Relationship Id="rId1"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5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6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6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tags" Target="../tags/tag6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6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4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4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2ABB86C-A753-4E9E-BD70-4D18F9FA1183}"/>
              </a:ext>
            </a:extLst>
          </p:cNvPr>
          <p:cNvSpPr>
            <a:spLocks noGrp="1"/>
          </p:cNvSpPr>
          <p:nvPr>
            <p:ph type="ctrTitle"/>
          </p:nvPr>
        </p:nvSpPr>
        <p:spPr>
          <a:xfrm>
            <a:off x="696686" y="2324359"/>
            <a:ext cx="6055806" cy="823367"/>
          </a:xfrm>
        </p:spPr>
        <p:txBody>
          <a:bodyPr>
            <a:noAutofit/>
          </a:bodyPr>
          <a:lstStyle/>
          <a:p>
            <a:r>
              <a:rPr lang="en-US" sz="2800" b="0" dirty="0" smtClean="0"/>
              <a:t>Dangerous Goods and</a:t>
            </a:r>
            <a:br>
              <a:rPr lang="en-US" sz="2800" b="0" dirty="0" smtClean="0"/>
            </a:br>
            <a:r>
              <a:rPr lang="en-US" sz="2800" b="0" dirty="0" smtClean="0"/>
              <a:t>Emergency Situations</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10</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Extinguishers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Clr>
                <a:schemeClr val="accent1"/>
              </a:buClr>
              <a:buNone/>
            </a:pPr>
            <a:r>
              <a:rPr lang="en-CA" dirty="0" smtClean="0">
                <a:solidFill>
                  <a:schemeClr val="tx1">
                    <a:lumMod val="75000"/>
                    <a:lumOff val="25000"/>
                  </a:schemeClr>
                </a:solidFill>
              </a:rPr>
              <a:t>Fire Extinguishers are required in:</a:t>
            </a:r>
          </a:p>
          <a:p>
            <a:pPr>
              <a:buClr>
                <a:schemeClr val="accent1"/>
              </a:buClr>
            </a:pPr>
            <a:r>
              <a:rPr lang="en-CA" sz="2400" dirty="0">
                <a:solidFill>
                  <a:schemeClr val="tx1">
                    <a:lumMod val="75000"/>
                    <a:lumOff val="25000"/>
                  </a:schemeClr>
                </a:solidFill>
              </a:rPr>
              <a:t>A</a:t>
            </a:r>
            <a:r>
              <a:rPr lang="en-CA" sz="2400" dirty="0" smtClean="0">
                <a:solidFill>
                  <a:schemeClr val="tx1">
                    <a:lumMod val="75000"/>
                    <a:lumOff val="25000"/>
                  </a:schemeClr>
                </a:solidFill>
              </a:rPr>
              <a:t>ll </a:t>
            </a:r>
            <a:r>
              <a:rPr lang="en-CA" sz="2400" dirty="0">
                <a:solidFill>
                  <a:schemeClr val="tx1">
                    <a:lumMod val="75000"/>
                    <a:lumOff val="25000"/>
                  </a:schemeClr>
                </a:solidFill>
              </a:rPr>
              <a:t>trucks weighing 4,500 kg or more </a:t>
            </a:r>
            <a:endParaRPr lang="en-CA" sz="2400" dirty="0" smtClean="0">
              <a:solidFill>
                <a:schemeClr val="tx1">
                  <a:lumMod val="75000"/>
                  <a:lumOff val="25000"/>
                </a:schemeClr>
              </a:solidFill>
            </a:endParaRPr>
          </a:p>
          <a:p>
            <a:pPr>
              <a:buClr>
                <a:schemeClr val="accent1"/>
              </a:buClr>
            </a:pPr>
            <a:r>
              <a:rPr lang="en-US" sz="2400" dirty="0" smtClean="0">
                <a:solidFill>
                  <a:schemeClr val="tx1">
                    <a:lumMod val="75000"/>
                    <a:lumOff val="25000"/>
                  </a:schemeClr>
                </a:solidFill>
              </a:rPr>
              <a:t>Trucks carrying fuel petroleum products</a:t>
            </a:r>
            <a:endParaRPr lang="en-CA" sz="2400" dirty="0" smtClean="0">
              <a:solidFill>
                <a:schemeClr val="tx1">
                  <a:lumMod val="75000"/>
                  <a:lumOff val="25000"/>
                </a:schemeClr>
              </a:solidFill>
            </a:endParaRPr>
          </a:p>
          <a:p>
            <a:pPr>
              <a:buClr>
                <a:schemeClr val="accent1"/>
              </a:buClr>
            </a:pPr>
            <a:endParaRPr lang="en-US" sz="2400" dirty="0" smtClean="0">
              <a:solidFill>
                <a:schemeClr val="tx1">
                  <a:lumMod val="75000"/>
                  <a:lumOff val="25000"/>
                </a:schemeClr>
              </a:solidFill>
            </a:endParaRPr>
          </a:p>
          <a:p>
            <a:pPr marL="0" indent="0">
              <a:buClr>
                <a:schemeClr val="accent1"/>
              </a:buClr>
              <a:buNone/>
            </a:pPr>
            <a:r>
              <a:rPr lang="en-US" dirty="0" smtClean="0">
                <a:solidFill>
                  <a:schemeClr val="tx1">
                    <a:lumMod val="75000"/>
                    <a:lumOff val="25000"/>
                  </a:schemeClr>
                </a:solidFill>
              </a:rPr>
              <a:t>Fire extinguishers must be:</a:t>
            </a:r>
          </a:p>
          <a:p>
            <a:pPr>
              <a:buClr>
                <a:schemeClr val="accent1"/>
              </a:buClr>
            </a:pPr>
            <a:r>
              <a:rPr lang="en-US" sz="2400" dirty="0" smtClean="0">
                <a:solidFill>
                  <a:schemeClr val="tx1"/>
                </a:solidFill>
              </a:rPr>
              <a:t>Approved and in good operating condition</a:t>
            </a:r>
            <a:endParaRPr lang="en-CA" sz="2400" dirty="0" smtClean="0">
              <a:solidFill>
                <a:schemeClr val="tx1"/>
              </a:solidFill>
            </a:endParaRPr>
          </a:p>
          <a:p>
            <a:pPr>
              <a:buClr>
                <a:schemeClr val="accent1"/>
              </a:buClr>
            </a:pPr>
            <a:r>
              <a:rPr lang="en-CA" sz="2400" dirty="0" smtClean="0">
                <a:solidFill>
                  <a:schemeClr val="tx1"/>
                </a:solidFill>
              </a:rPr>
              <a:t>Secured </a:t>
            </a:r>
            <a:r>
              <a:rPr lang="en-CA" sz="2400" dirty="0">
                <a:solidFill>
                  <a:schemeClr val="tx1"/>
                </a:solidFill>
              </a:rPr>
              <a:t>safely in the vehicle </a:t>
            </a:r>
            <a:endParaRPr lang="en-CA" sz="2400" dirty="0" smtClean="0">
              <a:solidFill>
                <a:schemeClr val="tx1"/>
              </a:solidFill>
            </a:endParaRPr>
          </a:p>
          <a:p>
            <a:pPr>
              <a:buClr>
                <a:schemeClr val="accent1"/>
              </a:buClr>
            </a:pPr>
            <a:r>
              <a:rPr lang="en-CA" sz="2400" dirty="0">
                <a:solidFill>
                  <a:schemeClr val="tx1"/>
                </a:solidFill>
              </a:rPr>
              <a:t>E</a:t>
            </a:r>
            <a:r>
              <a:rPr lang="en-CA" sz="2400" dirty="0" smtClean="0">
                <a:solidFill>
                  <a:schemeClr val="tx1"/>
                </a:solidFill>
              </a:rPr>
              <a:t>asily </a:t>
            </a:r>
            <a:r>
              <a:rPr lang="en-CA" sz="2400" dirty="0">
                <a:solidFill>
                  <a:schemeClr val="tx1"/>
                </a:solidFill>
              </a:rPr>
              <a:t>accessible to the </a:t>
            </a:r>
            <a:r>
              <a:rPr lang="en-CA" sz="2400" dirty="0" smtClean="0">
                <a:solidFill>
                  <a:schemeClr val="tx1"/>
                </a:solidFill>
              </a:rPr>
              <a:t>driver</a:t>
            </a:r>
          </a:p>
          <a:p>
            <a:pPr>
              <a:buClr>
                <a:schemeClr val="accent1"/>
              </a:buClr>
            </a:pPr>
            <a:r>
              <a:rPr lang="en-CA" sz="2400" dirty="0" smtClean="0">
                <a:solidFill>
                  <a:schemeClr val="tx1"/>
                </a:solidFill>
              </a:rPr>
              <a:t>Inspected </a:t>
            </a:r>
            <a:r>
              <a:rPr lang="en-CA" sz="2400" dirty="0">
                <a:solidFill>
                  <a:schemeClr val="tx1"/>
                </a:solidFill>
              </a:rPr>
              <a:t>and re-certified </a:t>
            </a:r>
            <a:r>
              <a:rPr lang="en-CA" sz="2400" dirty="0" smtClean="0">
                <a:solidFill>
                  <a:schemeClr val="tx1"/>
                </a:solidFill>
              </a:rPr>
              <a:t>annually</a:t>
            </a:r>
          </a:p>
          <a:p>
            <a:pPr>
              <a:buClr>
                <a:schemeClr val="accent1"/>
              </a:buClr>
            </a:pPr>
            <a:r>
              <a:rPr lang="en-US" sz="2400" dirty="0" smtClean="0">
                <a:solidFill>
                  <a:schemeClr val="tx1"/>
                </a:solidFill>
              </a:rPr>
              <a:t>Used according to the manufacturer’s directions</a:t>
            </a:r>
            <a:endParaRPr lang="en-CA" sz="2400" dirty="0">
              <a:solidFill>
                <a:schemeClr val="tx1"/>
              </a:solidFill>
            </a:endParaRPr>
          </a:p>
          <a:p>
            <a:pPr>
              <a:buClr>
                <a:schemeClr val="accent1"/>
              </a:buClr>
            </a:pPr>
            <a:endParaRPr lang="en-US" sz="2400" dirty="0">
              <a:solidFill>
                <a:schemeClr val="tx1">
                  <a:lumMod val="75000"/>
                  <a:lumOff val="25000"/>
                </a:schemeClr>
              </a:solidFill>
            </a:endParaRPr>
          </a:p>
          <a:p>
            <a:pPr>
              <a:buClr>
                <a:schemeClr val="accent1"/>
              </a:buClr>
            </a:pPr>
            <a:endParaRPr lang="en-US" sz="2400" dirty="0" smtClean="0">
              <a:solidFill>
                <a:schemeClr val="tx1">
                  <a:lumMod val="75000"/>
                  <a:lumOff val="25000"/>
                </a:schemeClr>
              </a:solidFill>
            </a:endParaRPr>
          </a:p>
          <a:p>
            <a:pPr>
              <a:buClr>
                <a:schemeClr val="accent1"/>
              </a:buClr>
            </a:pPr>
            <a:endParaRPr lang="en-CA" sz="2400" dirty="0" smtClean="0">
              <a:solidFill>
                <a:schemeClr val="tx1">
                  <a:lumMod val="75000"/>
                  <a:lumOff val="25000"/>
                </a:schemeClr>
              </a:solidFill>
            </a:endParaRPr>
          </a:p>
          <a:p>
            <a:endParaRPr lang="en-CA" dirty="0"/>
          </a:p>
        </p:txBody>
      </p:sp>
    </p:spTree>
    <p:custDataLst>
      <p:tags r:id="rId1"/>
    </p:custDataLst>
    <p:extLst>
      <p:ext uri="{BB962C8B-B14F-4D97-AF65-F5344CB8AC3E}">
        <p14:creationId xmlns:p14="http://schemas.microsoft.com/office/powerpoint/2010/main" val="329402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When using an extinguisher, </a:t>
            </a:r>
            <a:r>
              <a:rPr lang="en-CA" b="1" dirty="0">
                <a:solidFill>
                  <a:schemeClr val="tx1">
                    <a:lumMod val="75000"/>
                    <a:lumOff val="25000"/>
                  </a:schemeClr>
                </a:solidFill>
              </a:rPr>
              <a:t>remember </a:t>
            </a:r>
            <a:r>
              <a:rPr lang="en-CA" b="1" dirty="0" smtClean="0">
                <a:solidFill>
                  <a:schemeClr val="tx1">
                    <a:lumMod val="75000"/>
                    <a:lumOff val="25000"/>
                  </a:schemeClr>
                </a:solidFill>
              </a:rPr>
              <a:t>to “PASS”: </a:t>
            </a:r>
            <a:endParaRPr lang="en-CA" dirty="0">
              <a:solidFill>
                <a:schemeClr val="tx1">
                  <a:lumMod val="75000"/>
                  <a:lumOff val="25000"/>
                </a:schemeClr>
              </a:solidFill>
            </a:endParaRPr>
          </a:p>
          <a:p>
            <a:pPr lvl="0">
              <a:buClr>
                <a:schemeClr val="accent1"/>
              </a:buClr>
            </a:pPr>
            <a:r>
              <a:rPr lang="en-CA" sz="2400" b="1" dirty="0">
                <a:solidFill>
                  <a:schemeClr val="tx1">
                    <a:lumMod val="75000"/>
                    <a:lumOff val="25000"/>
                  </a:schemeClr>
                </a:solidFill>
              </a:rPr>
              <a:t>P</a:t>
            </a:r>
            <a:r>
              <a:rPr lang="en-CA" sz="2400" dirty="0">
                <a:solidFill>
                  <a:schemeClr val="tx1">
                    <a:lumMod val="75000"/>
                    <a:lumOff val="25000"/>
                  </a:schemeClr>
                </a:solidFill>
              </a:rPr>
              <a:t>ull the pin</a:t>
            </a:r>
          </a:p>
          <a:p>
            <a:pPr lvl="0">
              <a:buClr>
                <a:schemeClr val="accent1"/>
              </a:buClr>
            </a:pPr>
            <a:r>
              <a:rPr lang="en-CA" sz="2400" b="1" dirty="0">
                <a:solidFill>
                  <a:schemeClr val="tx1">
                    <a:lumMod val="75000"/>
                    <a:lumOff val="25000"/>
                  </a:schemeClr>
                </a:solidFill>
              </a:rPr>
              <a:t>A</a:t>
            </a:r>
            <a:r>
              <a:rPr lang="en-CA" sz="2400" dirty="0">
                <a:solidFill>
                  <a:schemeClr val="tx1">
                    <a:lumMod val="75000"/>
                    <a:lumOff val="25000"/>
                  </a:schemeClr>
                </a:solidFill>
              </a:rPr>
              <a:t>im low</a:t>
            </a:r>
          </a:p>
          <a:p>
            <a:pPr lvl="0">
              <a:buClr>
                <a:schemeClr val="accent1"/>
              </a:buClr>
            </a:pPr>
            <a:r>
              <a:rPr lang="en-CA" sz="2400" b="1" dirty="0">
                <a:solidFill>
                  <a:schemeClr val="tx1">
                    <a:lumMod val="75000"/>
                    <a:lumOff val="25000"/>
                  </a:schemeClr>
                </a:solidFill>
              </a:rPr>
              <a:t>S</a:t>
            </a:r>
            <a:r>
              <a:rPr lang="en-CA" sz="2400" dirty="0">
                <a:solidFill>
                  <a:schemeClr val="tx1">
                    <a:lumMod val="75000"/>
                    <a:lumOff val="25000"/>
                  </a:schemeClr>
                </a:solidFill>
              </a:rPr>
              <a:t>queeze lever</a:t>
            </a:r>
          </a:p>
          <a:p>
            <a:pPr lvl="0">
              <a:buClr>
                <a:schemeClr val="accent1"/>
              </a:buClr>
            </a:pPr>
            <a:r>
              <a:rPr lang="en-CA" sz="2400" b="1" dirty="0">
                <a:solidFill>
                  <a:schemeClr val="tx1">
                    <a:lumMod val="75000"/>
                    <a:lumOff val="25000"/>
                  </a:schemeClr>
                </a:solidFill>
              </a:rPr>
              <a:t>S</a:t>
            </a:r>
            <a:r>
              <a:rPr lang="en-CA" sz="2400" dirty="0">
                <a:solidFill>
                  <a:schemeClr val="tx1">
                    <a:lumMod val="75000"/>
                    <a:lumOff val="25000"/>
                  </a:schemeClr>
                </a:solidFill>
              </a:rPr>
              <a:t>weep from side to side </a:t>
            </a:r>
            <a:endParaRPr lang="en-CA" sz="2400" dirty="0" smtClean="0">
              <a:solidFill>
                <a:schemeClr val="tx1">
                  <a:lumMod val="75000"/>
                  <a:lumOff val="25000"/>
                </a:schemeClr>
              </a:solidFill>
            </a:endParaRPr>
          </a:p>
          <a:p>
            <a:pPr lvl="0">
              <a:buClr>
                <a:schemeClr val="accent1"/>
              </a:buClr>
            </a:pPr>
            <a:endParaRPr lang="en-US" sz="2400" dirty="0">
              <a:solidFill>
                <a:schemeClr val="tx1">
                  <a:lumMod val="75000"/>
                  <a:lumOff val="25000"/>
                </a:schemeClr>
              </a:solidFill>
            </a:endParaRPr>
          </a:p>
          <a:p>
            <a:pPr lvl="0">
              <a:buClr>
                <a:schemeClr val="accent1"/>
              </a:buClr>
            </a:pPr>
            <a:endParaRPr lang="en-US" sz="2400" dirty="0" smtClean="0">
              <a:solidFill>
                <a:schemeClr val="tx1">
                  <a:lumMod val="75000"/>
                  <a:lumOff val="25000"/>
                </a:schemeClr>
              </a:solidFill>
            </a:endParaRPr>
          </a:p>
          <a:p>
            <a:pPr marL="1371600" lvl="3" indent="0">
              <a:buClr>
                <a:schemeClr val="accent1"/>
              </a:buClr>
              <a:buNone/>
            </a:pPr>
            <a:r>
              <a:rPr lang="en-CA" sz="2400" dirty="0">
                <a:solidFill>
                  <a:schemeClr val="tx1">
                    <a:lumMod val="75000"/>
                    <a:lumOff val="25000"/>
                  </a:schemeClr>
                </a:solidFill>
              </a:rPr>
              <a:t>Keep spraying until the fire is out and the extinguisher is fully </a:t>
            </a:r>
            <a:r>
              <a:rPr lang="en-CA" sz="2400" dirty="0" smtClean="0">
                <a:solidFill>
                  <a:schemeClr val="tx1">
                    <a:lumMod val="75000"/>
                    <a:lumOff val="25000"/>
                  </a:schemeClr>
                </a:solidFill>
              </a:rPr>
              <a:t>discharged.</a:t>
            </a:r>
            <a:endParaRPr lang="en-CA"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036" y="4169670"/>
            <a:ext cx="554038" cy="554038"/>
          </a:xfrm>
          <a:prstGeom prst="rect">
            <a:avLst/>
          </a:prstGeom>
        </p:spPr>
      </p:pic>
    </p:spTree>
    <p:custDataLst>
      <p:tags r:id="rId1"/>
    </p:custDataLst>
    <p:extLst>
      <p:ext uri="{BB962C8B-B14F-4D97-AF65-F5344CB8AC3E}">
        <p14:creationId xmlns:p14="http://schemas.microsoft.com/office/powerpoint/2010/main" val="262918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245806" y="1590982"/>
            <a:ext cx="6454775" cy="692150"/>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Mechanical Breakdowns</a:t>
            </a:r>
          </a:p>
        </p:txBody>
      </p:sp>
      <p:sp>
        <p:nvSpPr>
          <p:cNvPr id="2" name="Rectangle 1"/>
          <p:cNvSpPr/>
          <p:nvPr/>
        </p:nvSpPr>
        <p:spPr>
          <a:xfrm>
            <a:off x="548640" y="2212848"/>
            <a:ext cx="7899324" cy="931024"/>
          </a:xfrm>
          <a:prstGeom prst="rect">
            <a:avLst/>
          </a:prstGeom>
        </p:spPr>
        <p:txBody>
          <a:bodyPr wrap="square">
            <a:spAutoFit/>
          </a:bodyPr>
          <a:lstStyle/>
          <a:p>
            <a:pPr>
              <a:spcAft>
                <a:spcPts val="300"/>
              </a:spcAft>
            </a:pPr>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marL="457200" marR="0" lvl="0" indent="-457200">
              <a:spcBef>
                <a:spcPts val="0"/>
              </a:spcBef>
              <a:spcAft>
                <a:spcPts val="300"/>
              </a:spcAft>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Explain how to handle mechanical breakdowns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55303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Handling Breakdowns</a:t>
            </a:r>
            <a:endParaRPr lang="en-CA" b="1" dirty="0"/>
          </a:p>
        </p:txBody>
      </p:sp>
      <p:sp>
        <p:nvSpPr>
          <p:cNvPr id="3" name="Content Placeholder 2"/>
          <p:cNvSpPr>
            <a:spLocks noGrp="1"/>
          </p:cNvSpPr>
          <p:nvPr>
            <p:ph sz="quarter" idx="11"/>
          </p:nvPr>
        </p:nvSpPr>
        <p:spPr>
          <a:xfrm>
            <a:off x="544671" y="934821"/>
            <a:ext cx="7886700" cy="4997238"/>
          </a:xfrm>
        </p:spPr>
        <p:txBody>
          <a:bodyPr/>
          <a:lstStyle/>
          <a:p>
            <a:pPr marL="457200" indent="-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Analyze the situation</a:t>
            </a:r>
          </a:p>
          <a:p>
            <a:pPr marL="457200" indent="-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Activate hazard lights</a:t>
            </a:r>
            <a:endParaRPr lang="en-US" sz="2400" dirty="0">
              <a:solidFill>
                <a:schemeClr val="tx1">
                  <a:lumMod val="75000"/>
                  <a:lumOff val="25000"/>
                </a:schemeClr>
              </a:solidFill>
            </a:endParaRPr>
          </a:p>
          <a:p>
            <a:pPr marL="457200" indent="-457200" defTabSz="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Place approved warning devices</a:t>
            </a:r>
          </a:p>
          <a:p>
            <a:pPr lvl="1">
              <a:buClr>
                <a:schemeClr val="accent1"/>
              </a:buClr>
            </a:pPr>
            <a:r>
              <a:rPr lang="en-CA" sz="2000" dirty="0">
                <a:solidFill>
                  <a:schemeClr val="tx1">
                    <a:lumMod val="75000"/>
                    <a:lumOff val="25000"/>
                  </a:schemeClr>
                </a:solidFill>
              </a:rPr>
              <a:t>On non-divided highways: </a:t>
            </a:r>
          </a:p>
          <a:p>
            <a:pPr lvl="2">
              <a:buClr>
                <a:schemeClr val="accent1"/>
              </a:buClr>
            </a:pPr>
            <a:r>
              <a:rPr lang="en-CA" sz="1600" dirty="0">
                <a:solidFill>
                  <a:schemeClr val="tx1">
                    <a:lumMod val="75000"/>
                    <a:lumOff val="25000"/>
                  </a:schemeClr>
                </a:solidFill>
              </a:rPr>
              <a:t>3 metres in front of the vehicle </a:t>
            </a:r>
          </a:p>
          <a:p>
            <a:pPr lvl="2">
              <a:buClr>
                <a:schemeClr val="accent1"/>
              </a:buClr>
            </a:pPr>
            <a:r>
              <a:rPr lang="en-CA" sz="1600" dirty="0">
                <a:solidFill>
                  <a:schemeClr val="tx1">
                    <a:lumMod val="75000"/>
                    <a:lumOff val="25000"/>
                  </a:schemeClr>
                </a:solidFill>
              </a:rPr>
              <a:t>30 metres in front of the vehicle</a:t>
            </a:r>
          </a:p>
          <a:p>
            <a:pPr lvl="2">
              <a:buClr>
                <a:schemeClr val="accent1"/>
              </a:buClr>
            </a:pPr>
            <a:r>
              <a:rPr lang="en-CA" sz="1600" dirty="0">
                <a:solidFill>
                  <a:schemeClr val="tx1">
                    <a:lumMod val="75000"/>
                    <a:lumOff val="25000"/>
                  </a:schemeClr>
                </a:solidFill>
              </a:rPr>
              <a:t>30 metres behind the vehicle</a:t>
            </a:r>
          </a:p>
          <a:p>
            <a:pPr lvl="1">
              <a:buClr>
                <a:schemeClr val="accent1"/>
              </a:buClr>
            </a:pPr>
            <a:endParaRPr lang="en-CA" sz="2000" dirty="0">
              <a:solidFill>
                <a:schemeClr val="tx1">
                  <a:lumMod val="75000"/>
                  <a:lumOff val="25000"/>
                </a:schemeClr>
              </a:solidFill>
            </a:endParaRPr>
          </a:p>
          <a:p>
            <a:pPr lvl="1">
              <a:buClr>
                <a:schemeClr val="accent1"/>
              </a:buClr>
            </a:pPr>
            <a:r>
              <a:rPr lang="en-CA" sz="2000" dirty="0">
                <a:solidFill>
                  <a:schemeClr val="tx1">
                    <a:lumMod val="75000"/>
                    <a:lumOff val="25000"/>
                  </a:schemeClr>
                </a:solidFill>
              </a:rPr>
              <a:t>On divided highways:  </a:t>
            </a:r>
          </a:p>
          <a:p>
            <a:pPr lvl="2">
              <a:buClr>
                <a:schemeClr val="accent1"/>
              </a:buClr>
            </a:pPr>
            <a:r>
              <a:rPr lang="en-CA" sz="1600" dirty="0">
                <a:solidFill>
                  <a:schemeClr val="tx1">
                    <a:lumMod val="75000"/>
                    <a:lumOff val="25000"/>
                  </a:schemeClr>
                </a:solidFill>
              </a:rPr>
              <a:t>3 metres behind the vehicle</a:t>
            </a:r>
          </a:p>
          <a:p>
            <a:pPr lvl="2">
              <a:buClr>
                <a:schemeClr val="accent1"/>
              </a:buClr>
            </a:pPr>
            <a:r>
              <a:rPr lang="en-CA" sz="1600" dirty="0">
                <a:solidFill>
                  <a:schemeClr val="tx1">
                    <a:lumMod val="75000"/>
                    <a:lumOff val="25000"/>
                  </a:schemeClr>
                </a:solidFill>
              </a:rPr>
              <a:t>30 metres behind the vehicle</a:t>
            </a:r>
          </a:p>
          <a:p>
            <a:pPr lvl="2">
              <a:buClr>
                <a:schemeClr val="accent1"/>
              </a:buClr>
            </a:pPr>
            <a:r>
              <a:rPr lang="en-CA" sz="1600" dirty="0">
                <a:solidFill>
                  <a:schemeClr val="tx1">
                    <a:lumMod val="75000"/>
                    <a:lumOff val="25000"/>
                  </a:schemeClr>
                </a:solidFill>
              </a:rPr>
              <a:t>60 metres behind the vehicle</a:t>
            </a:r>
          </a:p>
          <a:p>
            <a:pPr defTabSz="457200">
              <a:lnSpc>
                <a:spcPct val="100000"/>
              </a:lnSpc>
              <a:spcAft>
                <a:spcPts val="800"/>
              </a:spcAft>
              <a:buClr>
                <a:schemeClr val="accent1"/>
              </a:buClr>
            </a:pPr>
            <a:endParaRPr lang="en-US" sz="2400" dirty="0" smtClean="0">
              <a:solidFill>
                <a:schemeClr val="tx1">
                  <a:lumMod val="75000"/>
                  <a:lumOff val="25000"/>
                </a:schemeClr>
              </a:solidFill>
            </a:endParaRPr>
          </a:p>
          <a:p>
            <a:pPr marL="0" indent="0" defTabSz="457200">
              <a:lnSpc>
                <a:spcPct val="150000"/>
              </a:lnSpc>
              <a:spcAft>
                <a:spcPts val="800"/>
              </a:spcAft>
              <a:buNone/>
            </a:pPr>
            <a:endParaRPr lang="en-US" dirty="0">
              <a:solidFill>
                <a:schemeClr val="tx1">
                  <a:lumMod val="75000"/>
                  <a:lumOff val="25000"/>
                </a:schemeClr>
              </a:solidFill>
            </a:endParaRPr>
          </a:p>
          <a:p>
            <a:pPr marL="0" indent="0">
              <a:buNone/>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49295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Handling Breakdowns</a:t>
            </a:r>
            <a:endParaRPr lang="en-CA" b="1" dirty="0"/>
          </a:p>
        </p:txBody>
      </p:sp>
      <p:sp>
        <p:nvSpPr>
          <p:cNvPr id="7" name="TextBox 6"/>
          <p:cNvSpPr txBox="1"/>
          <p:nvPr/>
        </p:nvSpPr>
        <p:spPr>
          <a:xfrm>
            <a:off x="587127" y="1495923"/>
            <a:ext cx="7861496" cy="3170099"/>
          </a:xfrm>
          <a:prstGeom prst="rect">
            <a:avLst/>
          </a:prstGeom>
          <a:noFill/>
        </p:spPr>
        <p:txBody>
          <a:bodyPr wrap="square" rtlCol="0">
            <a:spAutoFit/>
          </a:bodyPr>
          <a:lstStyle/>
          <a:p>
            <a:r>
              <a:rPr lang="en-US" sz="2800" b="1" dirty="0" smtClean="0">
                <a:solidFill>
                  <a:schemeClr val="tx1">
                    <a:lumMod val="75000"/>
                    <a:lumOff val="25000"/>
                  </a:schemeClr>
                </a:solidFill>
                <a:latin typeface="Calibri Light" panose="020F0302020204030204" pitchFamily="34" charset="0"/>
              </a:rPr>
              <a:t>Non-Divided Highway:</a:t>
            </a:r>
          </a:p>
          <a:p>
            <a:endParaRPr lang="en-US" sz="2800" dirty="0">
              <a:solidFill>
                <a:schemeClr val="tx1">
                  <a:lumMod val="75000"/>
                  <a:lumOff val="25000"/>
                </a:schemeClr>
              </a:solidFill>
              <a:latin typeface="Calibri Light" panose="020F0302020204030204" pitchFamily="34" charset="0"/>
            </a:endParaRPr>
          </a:p>
          <a:p>
            <a:endParaRPr lang="en-US" sz="2800" dirty="0" smtClean="0">
              <a:solidFill>
                <a:schemeClr val="tx1">
                  <a:lumMod val="75000"/>
                  <a:lumOff val="25000"/>
                </a:schemeClr>
              </a:solidFill>
              <a:latin typeface="Calibri Light" panose="020F0302020204030204" pitchFamily="34" charset="0"/>
            </a:endParaRPr>
          </a:p>
          <a:p>
            <a:endParaRPr lang="en-US" sz="3000" dirty="0">
              <a:solidFill>
                <a:schemeClr val="tx1">
                  <a:lumMod val="75000"/>
                  <a:lumOff val="25000"/>
                </a:schemeClr>
              </a:solidFill>
              <a:latin typeface="Calibri Light" panose="020F0302020204030204" pitchFamily="34" charset="0"/>
            </a:endParaRPr>
          </a:p>
          <a:p>
            <a:endParaRPr lang="en-US" sz="3000" dirty="0" smtClean="0">
              <a:solidFill>
                <a:schemeClr val="tx1">
                  <a:lumMod val="75000"/>
                  <a:lumOff val="25000"/>
                </a:schemeClr>
              </a:solidFill>
              <a:latin typeface="Calibri Light" panose="020F0302020204030204" pitchFamily="34" charset="0"/>
            </a:endParaRPr>
          </a:p>
          <a:p>
            <a:endParaRPr lang="en-US" sz="2800" dirty="0" smtClean="0">
              <a:solidFill>
                <a:schemeClr val="tx1">
                  <a:lumMod val="75000"/>
                  <a:lumOff val="25000"/>
                </a:schemeClr>
              </a:solidFill>
              <a:latin typeface="Calibri Light" panose="020F0302020204030204" pitchFamily="34" charset="0"/>
            </a:endParaRPr>
          </a:p>
          <a:p>
            <a:r>
              <a:rPr lang="en-US" sz="2800" b="1" dirty="0" smtClean="0">
                <a:solidFill>
                  <a:schemeClr val="tx1">
                    <a:lumMod val="75000"/>
                    <a:lumOff val="25000"/>
                  </a:schemeClr>
                </a:solidFill>
                <a:latin typeface="Calibri Light" panose="020F0302020204030204" pitchFamily="34" charset="0"/>
              </a:rPr>
              <a:t>Divided Highway:</a:t>
            </a:r>
            <a:endParaRPr lang="en-CA" sz="2800" b="1" dirty="0">
              <a:solidFill>
                <a:schemeClr val="tx1">
                  <a:lumMod val="75000"/>
                  <a:lumOff val="25000"/>
                </a:schemeClr>
              </a:solidFill>
              <a:latin typeface="Calibri Light" panose="020F030202020403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356" t="27900" r="6930" b="27057"/>
          <a:stretch/>
        </p:blipFill>
        <p:spPr>
          <a:xfrm>
            <a:off x="3714981" y="2007637"/>
            <a:ext cx="3105509" cy="914400"/>
          </a:xfrm>
          <a:prstGeom prst="rect">
            <a:avLst/>
          </a:prstGeom>
        </p:spPr>
      </p:pic>
      <p:sp>
        <p:nvSpPr>
          <p:cNvPr id="8" name="Flowchart: Extract 7"/>
          <p:cNvSpPr/>
          <p:nvPr/>
        </p:nvSpPr>
        <p:spPr>
          <a:xfrm>
            <a:off x="2590767" y="2182361"/>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Extract 8"/>
          <p:cNvSpPr/>
          <p:nvPr/>
        </p:nvSpPr>
        <p:spPr>
          <a:xfrm>
            <a:off x="527419" y="2178128"/>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lowchart: Extract 9"/>
          <p:cNvSpPr/>
          <p:nvPr/>
        </p:nvSpPr>
        <p:spPr>
          <a:xfrm>
            <a:off x="8105723" y="2178128"/>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2446568" y="2989118"/>
            <a:ext cx="1057149" cy="369332"/>
          </a:xfrm>
          <a:prstGeom prst="rect">
            <a:avLst/>
          </a:prstGeom>
          <a:noFill/>
        </p:spPr>
        <p:txBody>
          <a:bodyPr wrap="none" rtlCol="0">
            <a:spAutoFit/>
          </a:bodyPr>
          <a:lstStyle/>
          <a:p>
            <a:r>
              <a:rPr lang="en-US" dirty="0" smtClean="0"/>
              <a:t>3 metres</a:t>
            </a:r>
            <a:endParaRPr lang="en-CA" dirty="0"/>
          </a:p>
        </p:txBody>
      </p:sp>
      <p:sp>
        <p:nvSpPr>
          <p:cNvPr id="12" name="TextBox 11"/>
          <p:cNvSpPr txBox="1"/>
          <p:nvPr/>
        </p:nvSpPr>
        <p:spPr>
          <a:xfrm>
            <a:off x="275733" y="2989118"/>
            <a:ext cx="1191801" cy="369332"/>
          </a:xfrm>
          <a:prstGeom prst="rect">
            <a:avLst/>
          </a:prstGeom>
          <a:noFill/>
        </p:spPr>
        <p:txBody>
          <a:bodyPr wrap="none" rtlCol="0">
            <a:spAutoFit/>
          </a:bodyPr>
          <a:lstStyle/>
          <a:p>
            <a:r>
              <a:rPr lang="en-US" dirty="0" smtClean="0"/>
              <a:t>30 metres</a:t>
            </a:r>
            <a:endParaRPr lang="en-CA" dirty="0"/>
          </a:p>
        </p:txBody>
      </p:sp>
      <p:sp>
        <p:nvSpPr>
          <p:cNvPr id="13" name="TextBox 12"/>
          <p:cNvSpPr txBox="1"/>
          <p:nvPr/>
        </p:nvSpPr>
        <p:spPr>
          <a:xfrm>
            <a:off x="7836785" y="2993208"/>
            <a:ext cx="1191801" cy="369332"/>
          </a:xfrm>
          <a:prstGeom prst="rect">
            <a:avLst/>
          </a:prstGeom>
          <a:noFill/>
        </p:spPr>
        <p:txBody>
          <a:bodyPr wrap="none" rtlCol="0">
            <a:spAutoFit/>
          </a:bodyPr>
          <a:lstStyle/>
          <a:p>
            <a:r>
              <a:rPr lang="en-US" dirty="0" smtClean="0"/>
              <a:t>30 metres</a:t>
            </a:r>
            <a:endParaRPr lang="en-CA" dirty="0"/>
          </a:p>
        </p:txBody>
      </p:sp>
      <p:cxnSp>
        <p:nvCxnSpPr>
          <p:cNvPr id="15" name="Straight Arrow Connector 14"/>
          <p:cNvCxnSpPr/>
          <p:nvPr/>
        </p:nvCxnSpPr>
        <p:spPr>
          <a:xfrm>
            <a:off x="6814869" y="2984424"/>
            <a:ext cx="12462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295291" y="2985386"/>
            <a:ext cx="432565" cy="10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294700" y="2980811"/>
            <a:ext cx="2433156" cy="7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7356" t="27900" r="6930" b="27057"/>
          <a:stretch/>
        </p:blipFill>
        <p:spPr>
          <a:xfrm>
            <a:off x="665129" y="4755011"/>
            <a:ext cx="3105509" cy="914400"/>
          </a:xfrm>
          <a:prstGeom prst="rect">
            <a:avLst/>
          </a:prstGeom>
        </p:spPr>
      </p:pic>
      <p:sp>
        <p:nvSpPr>
          <p:cNvPr id="19" name="Flowchart: Extract 18"/>
          <p:cNvSpPr/>
          <p:nvPr/>
        </p:nvSpPr>
        <p:spPr>
          <a:xfrm>
            <a:off x="6129069" y="4869311"/>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Flowchart: Extract 20"/>
          <p:cNvSpPr/>
          <p:nvPr/>
        </p:nvSpPr>
        <p:spPr>
          <a:xfrm>
            <a:off x="4145121" y="4842139"/>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Flowchart: Extract 24"/>
          <p:cNvSpPr/>
          <p:nvPr/>
        </p:nvSpPr>
        <p:spPr>
          <a:xfrm>
            <a:off x="8134966" y="4866531"/>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5883748" y="5740354"/>
            <a:ext cx="1191801" cy="369332"/>
          </a:xfrm>
          <a:prstGeom prst="rect">
            <a:avLst/>
          </a:prstGeom>
          <a:noFill/>
        </p:spPr>
        <p:txBody>
          <a:bodyPr wrap="none" rtlCol="0">
            <a:spAutoFit/>
          </a:bodyPr>
          <a:lstStyle/>
          <a:p>
            <a:r>
              <a:rPr lang="en-US" dirty="0" smtClean="0"/>
              <a:t>30 metres</a:t>
            </a:r>
            <a:endParaRPr lang="en-CA" dirty="0"/>
          </a:p>
        </p:txBody>
      </p:sp>
      <p:sp>
        <p:nvSpPr>
          <p:cNvPr id="27" name="TextBox 26"/>
          <p:cNvSpPr txBox="1"/>
          <p:nvPr/>
        </p:nvSpPr>
        <p:spPr>
          <a:xfrm>
            <a:off x="7901550" y="5747628"/>
            <a:ext cx="1191801" cy="369332"/>
          </a:xfrm>
          <a:prstGeom prst="rect">
            <a:avLst/>
          </a:prstGeom>
          <a:noFill/>
        </p:spPr>
        <p:txBody>
          <a:bodyPr wrap="none" rtlCol="0">
            <a:spAutoFit/>
          </a:bodyPr>
          <a:lstStyle/>
          <a:p>
            <a:r>
              <a:rPr lang="en-US" dirty="0" smtClean="0"/>
              <a:t>60 metres</a:t>
            </a:r>
            <a:endParaRPr lang="en-CA" dirty="0"/>
          </a:p>
        </p:txBody>
      </p:sp>
      <p:cxnSp>
        <p:nvCxnSpPr>
          <p:cNvPr id="28" name="Straight Arrow Connector 27"/>
          <p:cNvCxnSpPr/>
          <p:nvPr/>
        </p:nvCxnSpPr>
        <p:spPr>
          <a:xfrm>
            <a:off x="3770638" y="5705652"/>
            <a:ext cx="4371178" cy="37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12019" y="5747628"/>
            <a:ext cx="1057149" cy="369332"/>
          </a:xfrm>
          <a:prstGeom prst="rect">
            <a:avLst/>
          </a:prstGeom>
          <a:noFill/>
        </p:spPr>
        <p:txBody>
          <a:bodyPr wrap="none" rtlCol="0">
            <a:spAutoFit/>
          </a:bodyPr>
          <a:lstStyle/>
          <a:p>
            <a:r>
              <a:rPr lang="en-US" dirty="0" smtClean="0"/>
              <a:t>3 metres</a:t>
            </a:r>
            <a:endParaRPr lang="en-CA" dirty="0"/>
          </a:p>
        </p:txBody>
      </p:sp>
      <p:cxnSp>
        <p:nvCxnSpPr>
          <p:cNvPr id="32" name="Straight Arrow Connector 31"/>
          <p:cNvCxnSpPr/>
          <p:nvPr/>
        </p:nvCxnSpPr>
        <p:spPr>
          <a:xfrm flipV="1">
            <a:off x="3736132" y="5704056"/>
            <a:ext cx="364036" cy="1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213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Light" panose="020F0302020204030204" pitchFamily="34" charset="0"/>
              </a:rPr>
              <a:t>Exercise 1:</a:t>
            </a:r>
            <a:endParaRPr lang="en-US" dirty="0">
              <a:latin typeface="Calibri Light" panose="020F0302020204030204" pitchFamily="34" charset="0"/>
            </a:endParaRPr>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latin typeface="Calibri Light" panose="020F0302020204030204" pitchFamily="34" charset="0"/>
              </a:rPr>
              <a:t>Time: </a:t>
            </a:r>
            <a:r>
              <a:rPr lang="en-US" dirty="0" smtClean="0">
                <a:solidFill>
                  <a:schemeClr val="tx1">
                    <a:lumMod val="75000"/>
                    <a:lumOff val="25000"/>
                  </a:schemeClr>
                </a:solidFill>
                <a:latin typeface="Calibri Light" panose="020F0302020204030204" pitchFamily="34" charset="0"/>
              </a:rPr>
              <a:t>15 </a:t>
            </a:r>
            <a:r>
              <a:rPr lang="en-US" dirty="0">
                <a:solidFill>
                  <a:schemeClr val="tx1">
                    <a:lumMod val="75000"/>
                    <a:lumOff val="25000"/>
                  </a:schemeClr>
                </a:solidFill>
                <a:latin typeface="Calibri Light" panose="020F0302020204030204" pitchFamily="34" charset="0"/>
              </a:rPr>
              <a:t>minutes</a:t>
            </a:r>
          </a:p>
          <a:p>
            <a:r>
              <a:rPr lang="en-US" dirty="0">
                <a:solidFill>
                  <a:schemeClr val="tx1">
                    <a:lumMod val="75000"/>
                    <a:lumOff val="25000"/>
                  </a:schemeClr>
                </a:solidFill>
                <a:latin typeface="Calibri Light" panose="020F0302020204030204" pitchFamily="34" charset="0"/>
              </a:rPr>
              <a:t>Complete Exercise </a:t>
            </a:r>
            <a:r>
              <a:rPr lang="en-US" dirty="0" smtClean="0">
                <a:solidFill>
                  <a:schemeClr val="tx1">
                    <a:lumMod val="75000"/>
                    <a:lumOff val="25000"/>
                  </a:schemeClr>
                </a:solidFill>
                <a:latin typeface="Calibri Light" panose="020F0302020204030204" pitchFamily="34" charset="0"/>
              </a:rPr>
              <a:t>1: Dangerous Goods &amp; Emergency Situations</a:t>
            </a:r>
            <a:endParaRPr lang="en-US" dirty="0">
              <a:solidFill>
                <a:schemeClr val="tx1">
                  <a:lumMod val="75000"/>
                  <a:lumOff val="25000"/>
                </a:schemeClr>
              </a:solidFill>
              <a:latin typeface="Calibri Light" panose="020F0302020204030204" pitchFamily="34" charset="0"/>
            </a:endParaRPr>
          </a:p>
          <a:p>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279456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314632" y="1541821"/>
            <a:ext cx="7886700" cy="568325"/>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Potentially Hazardous Situations</a:t>
            </a:r>
            <a:endParaRPr lang="en-CA"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2" name="Rectangle 1"/>
          <p:cNvSpPr/>
          <p:nvPr/>
        </p:nvSpPr>
        <p:spPr>
          <a:xfrm>
            <a:off x="548640" y="2212848"/>
            <a:ext cx="7776494" cy="2000548"/>
          </a:xfrm>
          <a:prstGeom prst="rect">
            <a:avLst/>
          </a:prstGeom>
        </p:spPr>
        <p:txBody>
          <a:bodyPr wrap="square">
            <a:spAutoFit/>
          </a:bodyPr>
          <a:lstStyle/>
          <a:p>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marL="457200" indent="-457200">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cs typeface="Arial" panose="020B0604020202020204" pitchFamily="34" charset="0"/>
              </a:rPr>
              <a:t>Describe </a:t>
            </a:r>
            <a:r>
              <a:rPr lang="en-US" sz="2400" dirty="0">
                <a:solidFill>
                  <a:schemeClr val="tx1">
                    <a:lumMod val="75000"/>
                    <a:lumOff val="25000"/>
                  </a:schemeClr>
                </a:solidFill>
                <a:latin typeface="Calibri Light" panose="020F0302020204030204" pitchFamily="34" charset="0"/>
                <a:cs typeface="Arial" panose="020B0604020202020204" pitchFamily="34" charset="0"/>
              </a:rPr>
              <a:t>the importance of following workplace practices, procedures and policies when engaging emergency support such </a:t>
            </a:r>
            <a:r>
              <a:rPr lang="en-US" sz="2400" dirty="0" smtClean="0">
                <a:solidFill>
                  <a:schemeClr val="tx1">
                    <a:lumMod val="75000"/>
                    <a:lumOff val="25000"/>
                  </a:schemeClr>
                </a:solidFill>
                <a:latin typeface="Calibri Light" panose="020F0302020204030204" pitchFamily="34" charset="0"/>
                <a:cs typeface="Arial" panose="020B0604020202020204" pitchFamily="34" charset="0"/>
              </a:rPr>
              <a:t>as </a:t>
            </a:r>
            <a:r>
              <a:rPr lang="en-US" sz="2400" dirty="0">
                <a:solidFill>
                  <a:schemeClr val="tx1">
                    <a:lumMod val="75000"/>
                    <a:lumOff val="25000"/>
                  </a:schemeClr>
                </a:solidFill>
                <a:latin typeface="Calibri Light" panose="020F0302020204030204" pitchFamily="34" charset="0"/>
                <a:cs typeface="Arial" panose="020B0604020202020204" pitchFamily="34" charset="0"/>
              </a:rPr>
              <a:t>towing and recovery service, vehicle repair, breakdown, tire repair, etc.</a:t>
            </a:r>
            <a:endParaRPr lang="en-CA" sz="2400"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366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Collisions</a:t>
            </a:r>
            <a:endParaRPr lang="en-CA" dirty="0"/>
          </a:p>
        </p:txBody>
      </p:sp>
      <p:sp>
        <p:nvSpPr>
          <p:cNvPr id="4" name="Content Placeholder 3"/>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Always stop if you’re involved in a collision, regardless of how serious it </a:t>
            </a:r>
            <a:r>
              <a:rPr lang="en-CA" dirty="0" smtClean="0">
                <a:solidFill>
                  <a:schemeClr val="tx1">
                    <a:lumMod val="75000"/>
                    <a:lumOff val="25000"/>
                  </a:schemeClr>
                </a:solidFill>
              </a:rPr>
              <a:t>is:  </a:t>
            </a:r>
            <a:endParaRPr lang="en-CA"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Do </a:t>
            </a:r>
            <a:r>
              <a:rPr lang="en-CA" sz="2400" b="1" dirty="0">
                <a:solidFill>
                  <a:schemeClr val="tx1">
                    <a:lumMod val="75000"/>
                    <a:lumOff val="25000"/>
                  </a:schemeClr>
                </a:solidFill>
              </a:rPr>
              <a:t>not</a:t>
            </a:r>
            <a:r>
              <a:rPr lang="en-CA" sz="2400" dirty="0">
                <a:solidFill>
                  <a:schemeClr val="tx1">
                    <a:lumMod val="75000"/>
                    <a:lumOff val="25000"/>
                  </a:schemeClr>
                </a:solidFill>
              </a:rPr>
              <a:t> move the vehicle until directed by a police </a:t>
            </a:r>
            <a:r>
              <a:rPr lang="en-CA" sz="2400" dirty="0" smtClean="0">
                <a:solidFill>
                  <a:schemeClr val="tx1">
                    <a:lumMod val="75000"/>
                    <a:lumOff val="25000"/>
                  </a:schemeClr>
                </a:solidFill>
              </a:rPr>
              <a:t>officer</a:t>
            </a:r>
          </a:p>
          <a:p>
            <a:pPr marL="628650" lvl="1" indent="-171450">
              <a:buClr>
                <a:schemeClr val="accent1"/>
              </a:buClr>
            </a:pPr>
            <a:r>
              <a:rPr lang="en-CA" sz="2000" dirty="0" smtClean="0">
                <a:solidFill>
                  <a:schemeClr val="tx1">
                    <a:lumMod val="75000"/>
                    <a:lumOff val="25000"/>
                  </a:schemeClr>
                </a:solidFill>
              </a:rPr>
              <a:t>If </a:t>
            </a:r>
            <a:r>
              <a:rPr lang="en-CA" sz="2000" dirty="0">
                <a:solidFill>
                  <a:schemeClr val="tx1">
                    <a:lumMod val="75000"/>
                    <a:lumOff val="25000"/>
                  </a:schemeClr>
                </a:solidFill>
              </a:rPr>
              <a:t>the vehicle’s position presents danger to other </a:t>
            </a:r>
            <a:r>
              <a:rPr lang="en-CA" sz="2000" dirty="0" smtClean="0">
                <a:solidFill>
                  <a:schemeClr val="tx1">
                    <a:lumMod val="75000"/>
                    <a:lumOff val="25000"/>
                  </a:schemeClr>
                </a:solidFill>
              </a:rPr>
              <a:t>motorists, </a:t>
            </a:r>
            <a:r>
              <a:rPr lang="en-CA" sz="2000" dirty="0">
                <a:solidFill>
                  <a:schemeClr val="tx1">
                    <a:lumMod val="75000"/>
                    <a:lumOff val="25000"/>
                  </a:schemeClr>
                </a:solidFill>
              </a:rPr>
              <a:t>move the vehicle off the </a:t>
            </a:r>
            <a:r>
              <a:rPr lang="en-CA" sz="2000" dirty="0" smtClean="0">
                <a:solidFill>
                  <a:schemeClr val="tx1">
                    <a:lumMod val="75000"/>
                    <a:lumOff val="25000"/>
                  </a:schemeClr>
                </a:solidFill>
              </a:rPr>
              <a:t>roadway</a:t>
            </a:r>
          </a:p>
          <a:p>
            <a:pPr marL="171450" indent="-171450">
              <a:buClr>
                <a:schemeClr val="accent1"/>
              </a:buClr>
            </a:pPr>
            <a:r>
              <a:rPr lang="en-CA" sz="2400" dirty="0" smtClean="0">
                <a:solidFill>
                  <a:schemeClr val="tx1">
                    <a:lumMod val="75000"/>
                    <a:lumOff val="25000"/>
                  </a:schemeClr>
                </a:solidFill>
              </a:rPr>
              <a:t>Assess </a:t>
            </a:r>
            <a:r>
              <a:rPr lang="en-CA" sz="2400" dirty="0">
                <a:solidFill>
                  <a:schemeClr val="tx1">
                    <a:lumMod val="75000"/>
                    <a:lumOff val="25000"/>
                  </a:schemeClr>
                </a:solidFill>
              </a:rPr>
              <a:t>the </a:t>
            </a:r>
            <a:r>
              <a:rPr lang="en-CA" sz="2400" dirty="0" smtClean="0">
                <a:solidFill>
                  <a:schemeClr val="tx1">
                    <a:lumMod val="75000"/>
                    <a:lumOff val="25000"/>
                  </a:schemeClr>
                </a:solidFill>
              </a:rPr>
              <a:t>scene, turn on </a:t>
            </a:r>
            <a:r>
              <a:rPr lang="en-CA" sz="2400" dirty="0">
                <a:solidFill>
                  <a:schemeClr val="tx1">
                    <a:lumMod val="75000"/>
                    <a:lumOff val="25000"/>
                  </a:schemeClr>
                </a:solidFill>
              </a:rPr>
              <a:t>hazard lights and </a:t>
            </a:r>
            <a:r>
              <a:rPr lang="en-CA" sz="2400" dirty="0" smtClean="0">
                <a:solidFill>
                  <a:schemeClr val="tx1">
                    <a:lumMod val="75000"/>
                    <a:lumOff val="25000"/>
                  </a:schemeClr>
                </a:solidFill>
              </a:rPr>
              <a:t>place </a:t>
            </a:r>
            <a:r>
              <a:rPr lang="en-CA" sz="2400" dirty="0">
                <a:solidFill>
                  <a:schemeClr val="tx1">
                    <a:lumMod val="75000"/>
                    <a:lumOff val="25000"/>
                  </a:schemeClr>
                </a:solidFill>
              </a:rPr>
              <a:t>approved warning devices as required </a:t>
            </a:r>
            <a:endParaRPr lang="en-CA" sz="2400" dirty="0" smtClean="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Check </a:t>
            </a:r>
            <a:r>
              <a:rPr lang="en-CA" sz="2400" dirty="0">
                <a:solidFill>
                  <a:schemeClr val="tx1">
                    <a:lumMod val="75000"/>
                    <a:lumOff val="25000"/>
                  </a:schemeClr>
                </a:solidFill>
              </a:rPr>
              <a:t>on the condition of everyone involved </a:t>
            </a:r>
            <a:endParaRPr lang="en-CA" sz="2400" dirty="0" smtClean="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Check </a:t>
            </a:r>
            <a:r>
              <a:rPr lang="en-CA" sz="2400" dirty="0">
                <a:solidFill>
                  <a:schemeClr val="tx1">
                    <a:lumMod val="75000"/>
                    <a:lumOff val="25000"/>
                  </a:schemeClr>
                </a:solidFill>
              </a:rPr>
              <a:t>the vehicle(s) to ensure there is no danger of </a:t>
            </a:r>
            <a:r>
              <a:rPr lang="en-CA" sz="2400" dirty="0" smtClean="0">
                <a:solidFill>
                  <a:schemeClr val="tx1">
                    <a:lumMod val="75000"/>
                    <a:lumOff val="25000"/>
                  </a:schemeClr>
                </a:solidFill>
              </a:rPr>
              <a:t>fire</a:t>
            </a:r>
          </a:p>
          <a:p>
            <a:pPr marL="171450" lvl="0" indent="-171450">
              <a:buClr>
                <a:schemeClr val="accent1"/>
              </a:buClr>
            </a:pPr>
            <a:r>
              <a:rPr lang="en-CA" sz="2400" dirty="0" smtClean="0">
                <a:solidFill>
                  <a:schemeClr val="tx1">
                    <a:lumMod val="75000"/>
                    <a:lumOff val="25000"/>
                  </a:schemeClr>
                </a:solidFill>
              </a:rPr>
              <a:t>Record </a:t>
            </a:r>
            <a:r>
              <a:rPr lang="en-CA" sz="2400" dirty="0">
                <a:solidFill>
                  <a:schemeClr val="tx1">
                    <a:lumMod val="75000"/>
                    <a:lumOff val="25000"/>
                  </a:schemeClr>
                </a:solidFill>
              </a:rPr>
              <a:t>and </a:t>
            </a:r>
            <a:r>
              <a:rPr lang="en-CA" sz="2400" dirty="0" smtClean="0">
                <a:solidFill>
                  <a:schemeClr val="tx1">
                    <a:lumMod val="75000"/>
                    <a:lumOff val="25000"/>
                  </a:schemeClr>
                </a:solidFill>
              </a:rPr>
              <a:t>report the </a:t>
            </a:r>
            <a:r>
              <a:rPr lang="en-CA" sz="2400" dirty="0">
                <a:solidFill>
                  <a:schemeClr val="tx1">
                    <a:lumMod val="75000"/>
                    <a:lumOff val="25000"/>
                  </a:schemeClr>
                </a:solidFill>
              </a:rPr>
              <a:t>collision </a:t>
            </a:r>
          </a:p>
          <a:p>
            <a:pPr>
              <a:buClr>
                <a:schemeClr val="accent1"/>
              </a:buClr>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18564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Handling High-Risk Collisions</a:t>
            </a:r>
            <a:endParaRPr lang="en-CA" b="1" dirty="0"/>
          </a:p>
        </p:txBody>
      </p:sp>
      <p:sp>
        <p:nvSpPr>
          <p:cNvPr id="3" name="Content Placeholder 2"/>
          <p:cNvSpPr>
            <a:spLocks noGrp="1"/>
          </p:cNvSpPr>
          <p:nvPr>
            <p:ph sz="quarter" idx="11"/>
          </p:nvPr>
        </p:nvSpPr>
        <p:spPr>
          <a:xfrm>
            <a:off x="544671" y="934822"/>
            <a:ext cx="6706361" cy="4070316"/>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An effective and organized response includes:</a:t>
            </a:r>
            <a:endParaRPr lang="en-US"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Remaining calm </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Selecting individuals </a:t>
            </a:r>
            <a:r>
              <a:rPr lang="en-US" sz="2400" dirty="0">
                <a:solidFill>
                  <a:schemeClr val="tx1">
                    <a:lumMod val="75000"/>
                    <a:lumOff val="25000"/>
                  </a:schemeClr>
                </a:solidFill>
                <a:ea typeface="Calibri" panose="020F0502020204030204" pitchFamily="34" charset="0"/>
                <a:cs typeface="Times New Roman" panose="02020603050405020304" pitchFamily="18" charset="0"/>
              </a:rPr>
              <a:t>to perform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tasks</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Provide clear directions/instructions</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Ask those helping to repeat instructions back to you to ensure they understand</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Ask those helping to </a:t>
            </a:r>
            <a:r>
              <a:rPr lang="en-US" sz="2400" dirty="0">
                <a:solidFill>
                  <a:schemeClr val="tx1">
                    <a:lumMod val="75000"/>
                    <a:lumOff val="25000"/>
                  </a:schemeClr>
                </a:solidFill>
                <a:ea typeface="Calibri" panose="020F0502020204030204" pitchFamily="34" charset="0"/>
                <a:cs typeface="Times New Roman" panose="02020603050405020304" pitchFamily="18" charset="0"/>
              </a:rPr>
              <a:t>report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back once their task is complete</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marL="1371600" lvl="3" indent="0" defTabSz="457200">
              <a:lnSpc>
                <a:spcPct val="100000"/>
              </a:lnSpc>
              <a:spcBef>
                <a:spcPts val="0"/>
              </a:spcBef>
              <a:spcAft>
                <a:spcPts val="800"/>
              </a:spcAft>
              <a:buClr>
                <a:schemeClr val="accent1"/>
              </a:buClr>
              <a:buNone/>
            </a:pPr>
            <a:endParaRPr lang="en-US" sz="1400" dirty="0" smtClean="0">
              <a:solidFill>
                <a:schemeClr val="tx1">
                  <a:lumMod val="75000"/>
                  <a:lumOff val="25000"/>
                </a:schemeClr>
              </a:solidFill>
              <a:ea typeface="Calibri" panose="020F0502020204030204" pitchFamily="34" charset="0"/>
              <a:cs typeface="Times New Roman" panose="02020603050405020304" pitchFamily="18" charset="0"/>
            </a:endParaRPr>
          </a:p>
          <a:p>
            <a:pPr marL="1371600" lvl="3" indent="0" defTabSz="457200">
              <a:lnSpc>
                <a:spcPct val="100000"/>
              </a:lnSpc>
              <a:spcBef>
                <a:spcPts val="0"/>
              </a:spcBef>
              <a:spcAft>
                <a:spcPts val="800"/>
              </a:spcAft>
              <a:buClr>
                <a:schemeClr val="accent1"/>
              </a:buClr>
              <a:buNone/>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 Remain </a:t>
            </a:r>
            <a:r>
              <a:rPr lang="en-CA" sz="2400" dirty="0" smtClean="0">
                <a:solidFill>
                  <a:schemeClr val="tx1">
                    <a:lumMod val="75000"/>
                    <a:lumOff val="25000"/>
                  </a:schemeClr>
                </a:solidFill>
              </a:rPr>
              <a:t>calm, logical, and focused.</a:t>
            </a: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a:p>
            <a:pPr marL="0" indent="0">
              <a:spcBef>
                <a:spcPts val="0"/>
              </a:spcBef>
              <a:buNone/>
            </a:pPr>
            <a:endParaRPr lang="en-CA" sz="24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161" y="4728119"/>
            <a:ext cx="554038" cy="554038"/>
          </a:xfrm>
          <a:prstGeom prst="rect">
            <a:avLst/>
          </a:prstGeom>
        </p:spPr>
      </p:pic>
    </p:spTree>
    <p:custDataLst>
      <p:tags r:id="rId1"/>
    </p:custDataLst>
    <p:extLst>
      <p:ext uri="{BB962C8B-B14F-4D97-AF65-F5344CB8AC3E}">
        <p14:creationId xmlns:p14="http://schemas.microsoft.com/office/powerpoint/2010/main" val="122490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High-Risk Collision - Scene Management</a:t>
            </a:r>
            <a:endParaRPr lang="en-CA" b="1" dirty="0"/>
          </a:p>
        </p:txBody>
      </p:sp>
      <p:sp>
        <p:nvSpPr>
          <p:cNvPr id="3" name="Content Placeholder 2"/>
          <p:cNvSpPr>
            <a:spLocks noGrp="1"/>
          </p:cNvSpPr>
          <p:nvPr>
            <p:ph sz="quarter" idx="11"/>
          </p:nvPr>
        </p:nvSpPr>
        <p:spPr>
          <a:xfrm>
            <a:off x="544671" y="934821"/>
            <a:ext cx="6152691" cy="5673013"/>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Tasks that need to be done:</a:t>
            </a:r>
            <a:endParaRPr lang="en-US" dirty="0">
              <a:solidFill>
                <a:schemeClr val="tx1">
                  <a:lumMod val="75000"/>
                  <a:lumOff val="25000"/>
                </a:schemeClr>
              </a:solidFill>
              <a:ea typeface="Calibri" panose="020F0502020204030204" pitchFamily="34" charset="0"/>
              <a:cs typeface="Times New Roman" panose="02020603050405020304" pitchFamily="18" charset="0"/>
            </a:endParaRPr>
          </a:p>
          <a:p>
            <a:pPr lvl="0">
              <a:lnSpc>
                <a:spcPct val="100000"/>
              </a:lnSpc>
              <a:spcBef>
                <a:spcPts val="0"/>
              </a:spcBef>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Activate hazards and m</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ove </a:t>
            </a:r>
            <a:r>
              <a:rPr lang="en-CA" sz="2400" dirty="0">
                <a:solidFill>
                  <a:schemeClr val="tx1">
                    <a:lumMod val="75000"/>
                    <a:lumOff val="25000"/>
                  </a:schemeClr>
                </a:solidFill>
                <a:ea typeface="Calibri" panose="020F0502020204030204" pitchFamily="34" charset="0"/>
                <a:cs typeface="Times New Roman" panose="02020603050405020304" pitchFamily="18" charset="0"/>
              </a:rPr>
              <a:t>your vehicle out of danger</a:t>
            </a:r>
          </a:p>
          <a:p>
            <a:pPr>
              <a:lnSpc>
                <a:spcPct val="100000"/>
              </a:lnSpc>
              <a:spcBef>
                <a:spcPts val="0"/>
              </a:spcBef>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Set out warning devices</a:t>
            </a:r>
          </a:p>
          <a:p>
            <a:pPr lvl="0">
              <a:lnSpc>
                <a:spcPct val="100000"/>
              </a:lnSpc>
              <a:spcBef>
                <a:spcPts val="0"/>
              </a:spcBef>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Attend </a:t>
            </a:r>
            <a:r>
              <a:rPr lang="en-CA" sz="2400" dirty="0">
                <a:solidFill>
                  <a:schemeClr val="tx1">
                    <a:lumMod val="75000"/>
                    <a:lumOff val="25000"/>
                  </a:schemeClr>
                </a:solidFill>
                <a:ea typeface="Calibri" panose="020F0502020204030204" pitchFamily="34" charset="0"/>
                <a:cs typeface="Times New Roman" panose="02020603050405020304" pitchFamily="18" charset="0"/>
              </a:rPr>
              <a:t>to injured people  </a:t>
            </a:r>
          </a:p>
          <a:p>
            <a:pPr lvl="0">
              <a:lnSpc>
                <a:spcPct val="100000"/>
              </a:lnSpc>
              <a:spcBef>
                <a:spcPts val="0"/>
              </a:spcBef>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Get </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supplies </a:t>
            </a:r>
            <a:r>
              <a:rPr lang="en-CA" sz="2400" dirty="0">
                <a:solidFill>
                  <a:schemeClr val="tx1">
                    <a:lumMod val="75000"/>
                    <a:lumOff val="25000"/>
                  </a:schemeClr>
                </a:solidFill>
                <a:ea typeface="Calibri" panose="020F0502020204030204" pitchFamily="34" charset="0"/>
                <a:cs typeface="Times New Roman" panose="02020603050405020304" pitchFamily="18" charset="0"/>
              </a:rPr>
              <a:t>(blankets, bandages, etc.)</a:t>
            </a:r>
          </a:p>
          <a:p>
            <a:pPr lvl="0">
              <a:lnSpc>
                <a:spcPct val="100000"/>
              </a:lnSpc>
              <a:spcBef>
                <a:spcPts val="0"/>
              </a:spcBef>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Notify police/ emergency responders </a:t>
            </a:r>
          </a:p>
          <a:p>
            <a:pPr lvl="0">
              <a:lnSpc>
                <a:spcPct val="100000"/>
              </a:lnSpc>
              <a:spcBef>
                <a:spcPts val="0"/>
              </a:spcBef>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Direct people to safety</a:t>
            </a:r>
          </a:p>
          <a:p>
            <a:pPr lvl="0">
              <a:lnSpc>
                <a:spcPct val="100000"/>
              </a:lnSpc>
              <a:spcBef>
                <a:spcPts val="0"/>
              </a:spcBef>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Direct </a:t>
            </a:r>
            <a:r>
              <a:rPr lang="en-CA" sz="2400" dirty="0">
                <a:solidFill>
                  <a:schemeClr val="tx1">
                    <a:lumMod val="75000"/>
                    <a:lumOff val="25000"/>
                  </a:schemeClr>
                </a:solidFill>
                <a:ea typeface="Calibri" panose="020F0502020204030204" pitchFamily="34" charset="0"/>
                <a:cs typeface="Times New Roman" panose="02020603050405020304" pitchFamily="18" charset="0"/>
              </a:rPr>
              <a:t>traffic</a:t>
            </a:r>
          </a:p>
          <a:p>
            <a:pPr lvl="0">
              <a:lnSpc>
                <a:spcPct val="100000"/>
              </a:lnSpc>
              <a:spcBef>
                <a:spcPts val="0"/>
              </a:spcBef>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Find witnesses</a:t>
            </a:r>
          </a:p>
        </p:txBody>
      </p:sp>
      <p:grpSp>
        <p:nvGrpSpPr>
          <p:cNvPr id="4" name="Group 3"/>
          <p:cNvGrpSpPr/>
          <p:nvPr/>
        </p:nvGrpSpPr>
        <p:grpSpPr>
          <a:xfrm>
            <a:off x="1039036" y="5724990"/>
            <a:ext cx="7392335" cy="554038"/>
            <a:chOff x="5047883" y="4526546"/>
            <a:chExt cx="7392335" cy="554038"/>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883" y="4526546"/>
              <a:ext cx="554038" cy="554038"/>
            </a:xfrm>
            <a:prstGeom prst="rect">
              <a:avLst/>
            </a:prstGeom>
          </p:spPr>
        </p:pic>
        <p:sp>
          <p:nvSpPr>
            <p:cNvPr id="7" name="TextBox 6"/>
            <p:cNvSpPr txBox="1"/>
            <p:nvPr/>
          </p:nvSpPr>
          <p:spPr>
            <a:xfrm>
              <a:off x="5601921" y="4549725"/>
              <a:ext cx="6838297" cy="461665"/>
            </a:xfrm>
            <a:prstGeom prst="rect">
              <a:avLst/>
            </a:prstGeom>
            <a:noFill/>
          </p:spPr>
          <p:txBody>
            <a:bodyPr wrap="square" rtlCol="0">
              <a:spAutoFit/>
            </a:bodyPr>
            <a:lstStyle/>
            <a:p>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Only qualified individuals should perform first aid.</a:t>
              </a:r>
            </a:p>
          </p:txBody>
        </p:sp>
      </p:grpSp>
    </p:spTree>
    <p:custDataLst>
      <p:tags r:id="rId1"/>
    </p:custDataLst>
    <p:extLst>
      <p:ext uri="{BB962C8B-B14F-4D97-AF65-F5344CB8AC3E}">
        <p14:creationId xmlns:p14="http://schemas.microsoft.com/office/powerpoint/2010/main" val="447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Light" panose="020F0302020204030204" pitchFamily="34" charset="0"/>
              </a:rPr>
              <a:t>Pre-Class Assignment</a:t>
            </a:r>
            <a:endParaRPr lang="en-CA" dirty="0">
              <a:latin typeface="Calibri Light" panose="020F0302020204030204" pitchFamily="34" charset="0"/>
            </a:endParaRPr>
          </a:p>
        </p:txBody>
      </p:sp>
      <p:sp>
        <p:nvSpPr>
          <p:cNvPr id="5" name="Content Placeholder 4"/>
          <p:cNvSpPr>
            <a:spLocks noGrp="1"/>
          </p:cNvSpPr>
          <p:nvPr>
            <p:ph sz="quarter" idx="11"/>
          </p:nvPr>
        </p:nvSpPr>
        <p:spPr/>
        <p:txBody>
          <a:bodyPr/>
          <a:lstStyle/>
          <a:p>
            <a:pPr marL="0" indent="0">
              <a:buNone/>
            </a:pPr>
            <a:r>
              <a:rPr lang="en-US" dirty="0">
                <a:solidFill>
                  <a:schemeClr val="tx1">
                    <a:lumMod val="75000"/>
                    <a:lumOff val="25000"/>
                  </a:schemeClr>
                </a:solidFill>
                <a:latin typeface="Calibri Light" panose="020F0302020204030204" pitchFamily="34" charset="0"/>
              </a:rPr>
              <a:t>You will have:</a:t>
            </a:r>
            <a:endParaRPr lang="en-CA" dirty="0">
              <a:solidFill>
                <a:schemeClr val="tx1">
                  <a:lumMod val="75000"/>
                  <a:lumOff val="25000"/>
                </a:schemeClr>
              </a:solidFill>
              <a:latin typeface="Calibri Light" panose="020F0302020204030204" pitchFamily="34" charset="0"/>
            </a:endParaRPr>
          </a:p>
          <a:p>
            <a:pPr lvl="0"/>
            <a:r>
              <a:rPr lang="en-US" dirty="0">
                <a:solidFill>
                  <a:schemeClr val="tx1">
                    <a:lumMod val="75000"/>
                    <a:lumOff val="25000"/>
                  </a:schemeClr>
                </a:solidFill>
                <a:latin typeface="Calibri Light" panose="020F0302020204030204" pitchFamily="34" charset="0"/>
              </a:rPr>
              <a:t>Reviewed the textbook and answered the questions in the Exercise </a:t>
            </a:r>
            <a:r>
              <a:rPr lang="en-US" dirty="0" smtClean="0">
                <a:solidFill>
                  <a:schemeClr val="tx1">
                    <a:lumMod val="75000"/>
                    <a:lumOff val="25000"/>
                  </a:schemeClr>
                </a:solidFill>
                <a:latin typeface="Calibri Light" panose="020F0302020204030204" pitchFamily="34" charset="0"/>
              </a:rPr>
              <a:t>9.</a:t>
            </a:r>
            <a:endParaRPr lang="en-CA" dirty="0">
              <a:solidFill>
                <a:schemeClr val="tx1">
                  <a:lumMod val="75000"/>
                  <a:lumOff val="25000"/>
                </a:schemeClr>
              </a:solidFill>
              <a:latin typeface="Calibri Light" panose="020F0302020204030204" pitchFamily="34" charset="0"/>
            </a:endParaRPr>
          </a:p>
          <a:p>
            <a:pPr lvl="0"/>
            <a:r>
              <a:rPr lang="en-CA" dirty="0">
                <a:solidFill>
                  <a:schemeClr val="tx1">
                    <a:lumMod val="75000"/>
                    <a:lumOff val="25000"/>
                  </a:schemeClr>
                </a:solidFill>
                <a:latin typeface="Calibri Light" panose="020F0302020204030204" pitchFamily="34" charset="0"/>
              </a:rPr>
              <a:t>Any questions about Lesson </a:t>
            </a:r>
            <a:r>
              <a:rPr lang="en-CA" dirty="0" smtClean="0">
                <a:solidFill>
                  <a:schemeClr val="tx1">
                    <a:lumMod val="75000"/>
                    <a:lumOff val="25000"/>
                  </a:schemeClr>
                </a:solidFill>
                <a:latin typeface="Calibri Light" panose="020F0302020204030204" pitchFamily="34" charset="0"/>
              </a:rPr>
              <a:t>9?</a:t>
            </a:r>
            <a:endParaRPr lang="en-CA" dirty="0">
              <a:solidFill>
                <a:schemeClr val="tx1">
                  <a:lumMod val="75000"/>
                  <a:lumOff val="25000"/>
                </a:schemeClr>
              </a:solidFill>
              <a:latin typeface="Calibri Light" panose="020F0302020204030204" pitchFamily="34" charset="0"/>
            </a:endParaRPr>
          </a:p>
          <a:p>
            <a:endParaRPr lang="en-CA"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3497432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438434" y="1644523"/>
            <a:ext cx="7886700" cy="568325"/>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Reporting Collisions</a:t>
            </a:r>
            <a:endParaRPr lang="en-CA"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2" name="Rectangle 1"/>
          <p:cNvSpPr/>
          <p:nvPr/>
        </p:nvSpPr>
        <p:spPr>
          <a:xfrm>
            <a:off x="548640" y="2212848"/>
            <a:ext cx="7776494" cy="2000548"/>
          </a:xfrm>
          <a:prstGeom prst="rect">
            <a:avLst/>
          </a:prstGeom>
        </p:spPr>
        <p:txBody>
          <a:bodyPr wrap="square">
            <a:spAutoFit/>
          </a:bodyPr>
          <a:lstStyle/>
          <a:p>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marL="457200" indent="-457200">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Describe </a:t>
            </a:r>
            <a:r>
              <a:rPr lang="en-US" sz="2400" dirty="0">
                <a:solidFill>
                  <a:schemeClr val="tx1">
                    <a:lumMod val="75000"/>
                    <a:lumOff val="25000"/>
                  </a:schemeClr>
                </a:solidFill>
                <a:latin typeface="Calibri Light" panose="020F0302020204030204" pitchFamily="34" charset="0"/>
              </a:rPr>
              <a:t>the typical kinds of </a:t>
            </a:r>
            <a:r>
              <a:rPr lang="en-US" sz="2400" dirty="0" smtClean="0">
                <a:solidFill>
                  <a:schemeClr val="tx1">
                    <a:lumMod val="75000"/>
                    <a:lumOff val="25000"/>
                  </a:schemeClr>
                </a:solidFill>
                <a:latin typeface="Calibri Light" panose="020F0302020204030204" pitchFamily="34" charset="0"/>
              </a:rPr>
              <a:t>collisions that </a:t>
            </a:r>
            <a:r>
              <a:rPr lang="en-US" sz="2400" dirty="0">
                <a:solidFill>
                  <a:schemeClr val="tx1">
                    <a:lumMod val="75000"/>
                    <a:lumOff val="25000"/>
                  </a:schemeClr>
                </a:solidFill>
                <a:latin typeface="Calibri Light" panose="020F0302020204030204" pitchFamily="34" charset="0"/>
              </a:rPr>
              <a:t>must be reported to employers, police and other reporting agencies</a:t>
            </a:r>
            <a:r>
              <a:rPr lang="en-US" sz="2400" dirty="0" smtClean="0">
                <a:solidFill>
                  <a:schemeClr val="tx1">
                    <a:lumMod val="75000"/>
                    <a:lumOff val="25000"/>
                  </a:schemeClr>
                </a:solidFill>
                <a:latin typeface="Calibri Light" panose="020F0302020204030204" pitchFamily="34" charset="0"/>
              </a:rPr>
              <a:t>.</a:t>
            </a:r>
          </a:p>
          <a:p>
            <a:pPr marL="457200" indent="-457200">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cs typeface="Arial" panose="020B0604020202020204" pitchFamily="34" charset="0"/>
              </a:rPr>
              <a:t>Explain how to correctly report collisions. </a:t>
            </a:r>
            <a:endParaRPr lang="en-CA" sz="2400"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8452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on Collisions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lvl="0" indent="0">
              <a:buClr>
                <a:schemeClr val="accent1"/>
              </a:buClr>
              <a:buNone/>
            </a:pPr>
            <a:r>
              <a:rPr lang="en-US" dirty="0" smtClean="0">
                <a:solidFill>
                  <a:schemeClr val="tx1">
                    <a:lumMod val="75000"/>
                    <a:lumOff val="25000"/>
                  </a:schemeClr>
                </a:solidFill>
              </a:rPr>
              <a:t>Obtain the following information:</a:t>
            </a:r>
            <a:endParaRPr lang="en-CA" dirty="0" smtClean="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Names</a:t>
            </a:r>
            <a:r>
              <a:rPr lang="en-CA" sz="2400" dirty="0">
                <a:solidFill>
                  <a:schemeClr val="tx1">
                    <a:lumMod val="75000"/>
                    <a:lumOff val="25000"/>
                  </a:schemeClr>
                </a:solidFill>
              </a:rPr>
              <a:t>, contact information, and insurance details of the other driver(s) involved</a:t>
            </a:r>
          </a:p>
          <a:p>
            <a:pPr lvl="0">
              <a:buClr>
                <a:schemeClr val="accent1"/>
              </a:buClr>
            </a:pPr>
            <a:r>
              <a:rPr lang="en-CA" sz="2400" dirty="0">
                <a:solidFill>
                  <a:schemeClr val="tx1">
                    <a:lumMod val="75000"/>
                    <a:lumOff val="25000"/>
                  </a:schemeClr>
                </a:solidFill>
              </a:rPr>
              <a:t>Names and contact information of all witnesses</a:t>
            </a:r>
          </a:p>
          <a:p>
            <a:pPr lvl="0">
              <a:buClr>
                <a:schemeClr val="accent1"/>
              </a:buClr>
            </a:pPr>
            <a:r>
              <a:rPr lang="en-CA" sz="2400" dirty="0">
                <a:solidFill>
                  <a:schemeClr val="tx1">
                    <a:lumMod val="75000"/>
                    <a:lumOff val="25000"/>
                  </a:schemeClr>
                </a:solidFill>
              </a:rPr>
              <a:t>The time, location, weather and other driving </a:t>
            </a:r>
            <a:r>
              <a:rPr lang="en-CA" sz="2400" dirty="0" smtClean="0">
                <a:solidFill>
                  <a:schemeClr val="tx1">
                    <a:lumMod val="75000"/>
                    <a:lumOff val="25000"/>
                  </a:schemeClr>
                </a:solidFill>
              </a:rPr>
              <a:t>conditions </a:t>
            </a:r>
          </a:p>
          <a:p>
            <a:pPr lvl="0">
              <a:buClr>
                <a:schemeClr val="accent1"/>
              </a:buClr>
            </a:pPr>
            <a:r>
              <a:rPr lang="en-CA" sz="2400" dirty="0">
                <a:solidFill>
                  <a:schemeClr val="tx1">
                    <a:lumMod val="75000"/>
                    <a:lumOff val="25000"/>
                  </a:schemeClr>
                </a:solidFill>
              </a:rPr>
              <a:t>F</a:t>
            </a:r>
            <a:r>
              <a:rPr lang="en-CA" sz="2400" dirty="0" smtClean="0">
                <a:solidFill>
                  <a:schemeClr val="tx1">
                    <a:lumMod val="75000"/>
                    <a:lumOff val="25000"/>
                  </a:schemeClr>
                </a:solidFill>
              </a:rPr>
              <a:t>actual </a:t>
            </a:r>
            <a:r>
              <a:rPr lang="en-CA" sz="2400" dirty="0">
                <a:solidFill>
                  <a:schemeClr val="tx1">
                    <a:lumMod val="75000"/>
                    <a:lumOff val="25000"/>
                  </a:schemeClr>
                </a:solidFill>
              </a:rPr>
              <a:t>description of what </a:t>
            </a:r>
            <a:r>
              <a:rPr lang="en-CA" sz="2400" dirty="0" smtClean="0">
                <a:solidFill>
                  <a:schemeClr val="tx1">
                    <a:lumMod val="75000"/>
                    <a:lumOff val="25000"/>
                  </a:schemeClr>
                </a:solidFill>
              </a:rPr>
              <a:t>occurred</a:t>
            </a:r>
            <a:br>
              <a:rPr lang="en-CA" sz="2400" dirty="0" smtClean="0">
                <a:solidFill>
                  <a:schemeClr val="tx1">
                    <a:lumMod val="75000"/>
                    <a:lumOff val="25000"/>
                  </a:schemeClr>
                </a:solidFill>
              </a:rPr>
            </a:br>
            <a:endParaRPr lang="en-CA" sz="2400" dirty="0" smtClean="0">
              <a:solidFill>
                <a:schemeClr val="tx1">
                  <a:lumMod val="75000"/>
                  <a:lumOff val="25000"/>
                </a:schemeClr>
              </a:solidFill>
            </a:endParaRPr>
          </a:p>
          <a:p>
            <a:pPr marL="0" lvl="0" indent="0">
              <a:buClr>
                <a:schemeClr val="accent1"/>
              </a:buClr>
              <a:buNone/>
            </a:pPr>
            <a:r>
              <a:rPr lang="en-US" dirty="0" smtClean="0">
                <a:solidFill>
                  <a:schemeClr val="tx1">
                    <a:lumMod val="75000"/>
                    <a:lumOff val="25000"/>
                  </a:schemeClr>
                </a:solidFill>
              </a:rPr>
              <a:t>Report details to:</a:t>
            </a:r>
            <a:endParaRPr lang="en-CA" dirty="0" smtClean="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Your employer / the carrier</a:t>
            </a:r>
          </a:p>
          <a:p>
            <a:pPr>
              <a:buClr>
                <a:schemeClr val="accent1"/>
              </a:buClr>
            </a:pPr>
            <a:r>
              <a:rPr lang="en-US" sz="2400" dirty="0" smtClean="0">
                <a:solidFill>
                  <a:schemeClr val="tx1">
                    <a:lumMod val="75000"/>
                    <a:lumOff val="25000"/>
                  </a:schemeClr>
                </a:solidFill>
              </a:rPr>
              <a:t>Insurance company</a:t>
            </a:r>
          </a:p>
          <a:p>
            <a:pPr>
              <a:buClr>
                <a:schemeClr val="accent1"/>
              </a:buClr>
            </a:pPr>
            <a:r>
              <a:rPr lang="en-US" sz="2400" dirty="0">
                <a:solidFill>
                  <a:schemeClr val="tx1">
                    <a:lumMod val="75000"/>
                    <a:lumOff val="25000"/>
                  </a:schemeClr>
                </a:solidFill>
              </a:rPr>
              <a:t>Local police</a:t>
            </a:r>
          </a:p>
          <a:p>
            <a:pPr marL="0" indent="0">
              <a:buClr>
                <a:schemeClr val="accent1"/>
              </a:buClr>
              <a:buNone/>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0034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Report a Collision</a:t>
            </a:r>
            <a:endParaRPr lang="en-CA" dirty="0"/>
          </a:p>
        </p:txBody>
      </p:sp>
      <p:sp>
        <p:nvSpPr>
          <p:cNvPr id="3" name="Content Placeholder 2"/>
          <p:cNvSpPr>
            <a:spLocks noGrp="1"/>
          </p:cNvSpPr>
          <p:nvPr>
            <p:ph sz="quarter" idx="11"/>
          </p:nvPr>
        </p:nvSpPr>
        <p:spPr>
          <a:xfrm>
            <a:off x="628651" y="934822"/>
            <a:ext cx="7886700" cy="5079116"/>
          </a:xfrm>
        </p:spPr>
        <p:txBody>
          <a:bodyPr/>
          <a:lstStyle/>
          <a:p>
            <a:pPr>
              <a:buClr>
                <a:schemeClr val="accent1"/>
              </a:buClr>
            </a:pPr>
            <a:r>
              <a:rPr lang="en-US" dirty="0" smtClean="0">
                <a:solidFill>
                  <a:schemeClr val="tx1">
                    <a:lumMod val="75000"/>
                    <a:lumOff val="25000"/>
                  </a:schemeClr>
                </a:solidFill>
              </a:rPr>
              <a:t>All </a:t>
            </a:r>
            <a:r>
              <a:rPr lang="en-US" dirty="0">
                <a:solidFill>
                  <a:schemeClr val="tx1">
                    <a:lumMod val="75000"/>
                    <a:lumOff val="25000"/>
                  </a:schemeClr>
                </a:solidFill>
              </a:rPr>
              <a:t>heavy and specialized </a:t>
            </a:r>
            <a:r>
              <a:rPr lang="en-US" dirty="0" smtClean="0">
                <a:solidFill>
                  <a:schemeClr val="tx1">
                    <a:lumMod val="75000"/>
                    <a:lumOff val="25000"/>
                  </a:schemeClr>
                </a:solidFill>
              </a:rPr>
              <a:t>vehicle claims </a:t>
            </a:r>
            <a:r>
              <a:rPr lang="en-US" dirty="0">
                <a:solidFill>
                  <a:schemeClr val="tx1">
                    <a:lumMod val="75000"/>
                    <a:lumOff val="25000"/>
                  </a:schemeClr>
                </a:solidFill>
              </a:rPr>
              <a:t>are handled through the Commercial </a:t>
            </a:r>
            <a:r>
              <a:rPr lang="en-US" dirty="0" smtClean="0">
                <a:solidFill>
                  <a:schemeClr val="tx1">
                    <a:lumMod val="75000"/>
                    <a:lumOff val="25000"/>
                  </a:schemeClr>
                </a:solidFill>
              </a:rPr>
              <a:t>Claims Department at MPI.</a:t>
            </a:r>
          </a:p>
          <a:p>
            <a:pPr>
              <a:buClr>
                <a:schemeClr val="accent1"/>
              </a:buClr>
            </a:pPr>
            <a:r>
              <a:rPr lang="en-US" dirty="0" smtClean="0">
                <a:solidFill>
                  <a:schemeClr val="tx1">
                    <a:lumMod val="75000"/>
                    <a:lumOff val="25000"/>
                  </a:schemeClr>
                </a:solidFill>
              </a:rPr>
              <a:t>To report a claim, call:</a:t>
            </a:r>
          </a:p>
          <a:p>
            <a:pPr lvl="1">
              <a:buClr>
                <a:schemeClr val="accent1"/>
              </a:buClr>
            </a:pPr>
            <a:r>
              <a:rPr lang="en-US" dirty="0">
                <a:solidFill>
                  <a:schemeClr val="tx1">
                    <a:lumMod val="75000"/>
                    <a:lumOff val="25000"/>
                  </a:schemeClr>
                </a:solidFill>
              </a:rPr>
              <a:t>In Winnipeg: 204-985-7000</a:t>
            </a:r>
          </a:p>
          <a:p>
            <a:pPr lvl="1">
              <a:buClr>
                <a:schemeClr val="accent1"/>
              </a:buClr>
            </a:pPr>
            <a:r>
              <a:rPr lang="en-US" dirty="0">
                <a:solidFill>
                  <a:schemeClr val="tx1">
                    <a:lumMod val="75000"/>
                    <a:lumOff val="25000"/>
                  </a:schemeClr>
                </a:solidFill>
              </a:rPr>
              <a:t>Outside Winnipeg and out-of-province (toll-free): 1-800-665-2410 </a:t>
            </a:r>
            <a:endParaRPr lang="en-US" dirty="0" smtClean="0">
              <a:solidFill>
                <a:schemeClr val="tx1">
                  <a:lumMod val="75000"/>
                  <a:lumOff val="25000"/>
                </a:schemeClr>
              </a:solidFill>
            </a:endParaRPr>
          </a:p>
          <a:p>
            <a:pPr>
              <a:buClr>
                <a:schemeClr val="accent1"/>
              </a:buClr>
            </a:pPr>
            <a:r>
              <a:rPr lang="en-US" dirty="0" smtClean="0">
                <a:solidFill>
                  <a:schemeClr val="tx1">
                    <a:lumMod val="75000"/>
                    <a:lumOff val="25000"/>
                  </a:schemeClr>
                </a:solidFill>
              </a:rPr>
              <a:t>For a commercial emergency situation outside of regular hours, call the above number and select “2” to reach the after-hours commercial response team.</a:t>
            </a:r>
            <a:endParaRPr lang="en-US" dirty="0">
              <a:solidFill>
                <a:schemeClr val="tx1">
                  <a:lumMod val="75000"/>
                  <a:lumOff val="25000"/>
                </a:schemeClr>
              </a:solidFill>
            </a:endParaRPr>
          </a:p>
          <a:p>
            <a:pPr marL="0" indent="0">
              <a:buClr>
                <a:schemeClr val="accent1"/>
              </a:buClr>
              <a:buNone/>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48229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Exercise 2:</a:t>
            </a:r>
            <a:endParaRPr lang="en-US" dirty="0">
              <a:latin typeface="Calibri Light" panose="020F0302020204030204" pitchFamily="34" charset="0"/>
            </a:endParaRPr>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latin typeface="Calibri Light" panose="020F0302020204030204" pitchFamily="34" charset="0"/>
              </a:rPr>
              <a:t>Time: 10 minutes</a:t>
            </a:r>
          </a:p>
          <a:p>
            <a:r>
              <a:rPr lang="en-US" dirty="0">
                <a:solidFill>
                  <a:schemeClr val="tx1">
                    <a:lumMod val="75000"/>
                    <a:lumOff val="25000"/>
                  </a:schemeClr>
                </a:solidFill>
                <a:latin typeface="Calibri Light" panose="020F0302020204030204" pitchFamily="34" charset="0"/>
              </a:rPr>
              <a:t>Complete Exercise </a:t>
            </a:r>
            <a:r>
              <a:rPr lang="en-US" dirty="0" smtClean="0">
                <a:solidFill>
                  <a:schemeClr val="tx1">
                    <a:lumMod val="75000"/>
                    <a:lumOff val="25000"/>
                  </a:schemeClr>
                </a:solidFill>
                <a:latin typeface="Calibri Light" panose="020F0302020204030204" pitchFamily="34" charset="0"/>
              </a:rPr>
              <a:t>2: Responding to Emergency Situations</a:t>
            </a:r>
            <a:endParaRPr lang="en-US" dirty="0"/>
          </a:p>
        </p:txBody>
      </p:sp>
    </p:spTree>
    <p:custDataLst>
      <p:tags r:id="rId1"/>
    </p:custDataLst>
    <p:extLst>
      <p:ext uri="{BB962C8B-B14F-4D97-AF65-F5344CB8AC3E}">
        <p14:creationId xmlns:p14="http://schemas.microsoft.com/office/powerpoint/2010/main" val="3345050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a:xfrm>
            <a:off x="628651" y="1254368"/>
            <a:ext cx="5584949" cy="997513"/>
          </a:xfrm>
        </p:spPr>
        <p:txBody>
          <a:bodyPr/>
          <a:lstStyle/>
          <a:p>
            <a:pPr marL="0" lvl="0" indent="0" defTabSz="457200">
              <a:lnSpc>
                <a:spcPct val="100000"/>
              </a:lnSpc>
              <a:spcAft>
                <a:spcPts val="800"/>
              </a:spcAft>
              <a:buClrTx/>
              <a:buNone/>
              <a:tabLst/>
            </a:pPr>
            <a:r>
              <a:rPr lang="en-CA"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Where </a:t>
            </a: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do you need to place your </a:t>
            </a:r>
            <a:r>
              <a:rPr lang="en-CA" dirty="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warning </a:t>
            </a: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devices?</a:t>
            </a:r>
            <a:endParaRPr lang="en-US" sz="2400" dirty="0"/>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28650" y="2701104"/>
            <a:ext cx="4081373" cy="525176"/>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Font typeface="Arial" panose="020B0604020202020204" pitchFamily="34" charset="0"/>
              <a:buNone/>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a:t>
            </a:r>
          </a:p>
        </p:txBody>
      </p:sp>
      <p:grpSp>
        <p:nvGrpSpPr>
          <p:cNvPr id="9" name="Group 8"/>
          <p:cNvGrpSpPr/>
          <p:nvPr/>
        </p:nvGrpSpPr>
        <p:grpSpPr>
          <a:xfrm>
            <a:off x="347342" y="3776623"/>
            <a:ext cx="8796658" cy="2261355"/>
            <a:chOff x="347342" y="3776623"/>
            <a:chExt cx="8796658" cy="2261355"/>
          </a:xfrm>
        </p:grpSpPr>
        <p:sp>
          <p:nvSpPr>
            <p:cNvPr id="5" name="Content Placeholder 2">
              <a:extLst>
                <a:ext uri="{FF2B5EF4-FFF2-40B4-BE49-F238E27FC236}">
                  <a16:creationId xmlns="" xmlns:a16="http://schemas.microsoft.com/office/drawing/2014/main" id="{66B7E3AE-308C-844F-ADB4-1192C08823D4}"/>
                </a:ext>
              </a:extLst>
            </p:cNvPr>
            <p:cNvSpPr txBox="1">
              <a:spLocks/>
            </p:cNvSpPr>
            <p:nvPr/>
          </p:nvSpPr>
          <p:spPr>
            <a:xfrm>
              <a:off x="4451230" y="3776623"/>
              <a:ext cx="3980141" cy="483079"/>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CA" dirty="0" smtClean="0">
                  <a:solidFill>
                    <a:schemeClr val="tx1"/>
                  </a:solidFill>
                  <a:latin typeface="Calibri Light" panose="020F0302020204030204" pitchFamily="34" charset="0"/>
                </a:rPr>
                <a:t>On divided </a:t>
              </a:r>
              <a:r>
                <a:rPr lang="en-CA" dirty="0">
                  <a:solidFill>
                    <a:schemeClr val="tx1"/>
                  </a:solidFill>
                  <a:latin typeface="Calibri Light" panose="020F0302020204030204" pitchFamily="34" charset="0"/>
                </a:rPr>
                <a:t>highways: </a:t>
              </a:r>
            </a:p>
          </p:txBody>
        </p:sp>
        <p:sp>
          <p:nvSpPr>
            <p:cNvPr id="6" name="Rectangle 5"/>
            <p:cNvSpPr/>
            <p:nvPr/>
          </p:nvSpPr>
          <p:spPr>
            <a:xfrm>
              <a:off x="5003321" y="4632465"/>
              <a:ext cx="4140679" cy="1405513"/>
            </a:xfrm>
            <a:prstGeom prst="rect">
              <a:avLst/>
            </a:prstGeom>
          </p:spPr>
          <p:txBody>
            <a:bodyPr wrap="square">
              <a:spAutoFit/>
            </a:bodyPr>
            <a:lstStyle/>
            <a:p>
              <a:pPr marL="342900" lvl="0" indent="-342900">
                <a:spcAft>
                  <a:spcPts val="800"/>
                </a:spcAft>
                <a:buClr>
                  <a:srgbClr val="5BC0CA"/>
                </a:buClr>
                <a:buFont typeface="Arial" panose="020B0604020202020204" pitchFamily="34" charset="0"/>
                <a:buChar char="•"/>
              </a:pPr>
              <a:r>
                <a:rPr lang="en-CA" sz="2400" dirty="0">
                  <a:latin typeface="Calibri Light" panose="020F0302020204030204" pitchFamily="34" charset="0"/>
                </a:rPr>
                <a:t>3 m in behind of the vehicle </a:t>
              </a:r>
            </a:p>
            <a:p>
              <a:pPr marL="342900" lvl="0" indent="-342900">
                <a:spcAft>
                  <a:spcPts val="800"/>
                </a:spcAft>
                <a:buClr>
                  <a:srgbClr val="5BC0CA"/>
                </a:buClr>
                <a:buFont typeface="Arial" panose="020B0604020202020204" pitchFamily="34" charset="0"/>
                <a:buChar char="•"/>
              </a:pPr>
              <a:r>
                <a:rPr lang="en-CA" sz="2400" dirty="0">
                  <a:latin typeface="Calibri Light" panose="020F0302020204030204" pitchFamily="34" charset="0"/>
                </a:rPr>
                <a:t>30 m in behind of the vehicle</a:t>
              </a:r>
            </a:p>
            <a:p>
              <a:pPr marL="342900" lvl="0" indent="-342900">
                <a:spcAft>
                  <a:spcPts val="800"/>
                </a:spcAft>
                <a:buClr>
                  <a:srgbClr val="5BC0CA"/>
                </a:buClr>
                <a:buFont typeface="Arial" panose="020B0604020202020204" pitchFamily="34" charset="0"/>
                <a:buChar char="•"/>
              </a:pPr>
              <a:r>
                <a:rPr lang="en-CA" sz="2400" dirty="0" smtClean="0">
                  <a:latin typeface="Calibri Light" panose="020F0302020204030204" pitchFamily="34" charset="0"/>
                </a:rPr>
                <a:t>60 </a:t>
              </a:r>
              <a:r>
                <a:rPr lang="en-CA" sz="2400" dirty="0">
                  <a:latin typeface="Calibri Light" panose="020F0302020204030204" pitchFamily="34" charset="0"/>
                </a:rPr>
                <a:t>m behind the vehicle</a:t>
              </a:r>
            </a:p>
          </p:txBody>
        </p:sp>
        <p:sp>
          <p:nvSpPr>
            <p:cNvPr id="7" name="Content Placeholder 2">
              <a:extLst>
                <a:ext uri="{FF2B5EF4-FFF2-40B4-BE49-F238E27FC236}">
                  <a16:creationId xmlns="" xmlns:a16="http://schemas.microsoft.com/office/drawing/2014/main" id="{66B7E3AE-308C-844F-ADB4-1192C08823D4}"/>
                </a:ext>
              </a:extLst>
            </p:cNvPr>
            <p:cNvSpPr txBox="1">
              <a:spLocks/>
            </p:cNvSpPr>
            <p:nvPr/>
          </p:nvSpPr>
          <p:spPr>
            <a:xfrm>
              <a:off x="628650" y="3776623"/>
              <a:ext cx="4081373" cy="483079"/>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solidFill>
                    <a:schemeClr val="tx1"/>
                  </a:solidFill>
                  <a:latin typeface="Calibri Light" panose="020F0302020204030204" pitchFamily="34" charset="0"/>
                </a:rPr>
                <a:t>On </a:t>
              </a:r>
              <a:r>
                <a:rPr lang="en-CA" dirty="0">
                  <a:solidFill>
                    <a:schemeClr val="tx1"/>
                  </a:solidFill>
                  <a:latin typeface="Calibri Light" panose="020F0302020204030204" pitchFamily="34" charset="0"/>
                </a:rPr>
                <a:t>non-divided highways</a:t>
              </a:r>
              <a:r>
                <a:rPr lang="en-CA" dirty="0" smtClean="0">
                  <a:solidFill>
                    <a:schemeClr val="tx1"/>
                  </a:solidFill>
                  <a:latin typeface="Calibri Light" panose="020F0302020204030204" pitchFamily="34" charset="0"/>
                </a:rPr>
                <a:t>:</a:t>
              </a:r>
              <a:endParaRPr lang="en-CA" dirty="0">
                <a:solidFill>
                  <a:schemeClr val="tx1"/>
                </a:solidFill>
                <a:latin typeface="Calibri Light" panose="020F0302020204030204" pitchFamily="34" charset="0"/>
              </a:endParaRPr>
            </a:p>
          </p:txBody>
        </p:sp>
        <p:sp>
          <p:nvSpPr>
            <p:cNvPr id="8" name="Rectangle 7"/>
            <p:cNvSpPr/>
            <p:nvPr/>
          </p:nvSpPr>
          <p:spPr>
            <a:xfrm>
              <a:off x="347342" y="4632464"/>
              <a:ext cx="4140679" cy="1405513"/>
            </a:xfrm>
            <a:prstGeom prst="rect">
              <a:avLst/>
            </a:prstGeom>
          </p:spPr>
          <p:txBody>
            <a:bodyPr wrap="square">
              <a:spAutoFit/>
            </a:bodyPr>
            <a:lstStyle/>
            <a:p>
              <a:pPr marL="342900" lvl="0" indent="-342900">
                <a:spcAft>
                  <a:spcPts val="800"/>
                </a:spcAft>
                <a:buClr>
                  <a:srgbClr val="5BC0CA"/>
                </a:buClr>
                <a:buFont typeface="Arial" panose="020B0604020202020204" pitchFamily="34" charset="0"/>
                <a:buChar char="•"/>
              </a:pPr>
              <a:r>
                <a:rPr lang="en-CA" sz="2400" dirty="0">
                  <a:latin typeface="Calibri Light" panose="020F0302020204030204" pitchFamily="34" charset="0"/>
                </a:rPr>
                <a:t>3 m in behind of the vehicle </a:t>
              </a:r>
            </a:p>
            <a:p>
              <a:pPr marL="342900" lvl="0" indent="-342900">
                <a:spcAft>
                  <a:spcPts val="800"/>
                </a:spcAft>
                <a:buClr>
                  <a:srgbClr val="5BC0CA"/>
                </a:buClr>
                <a:buFont typeface="Arial" panose="020B0604020202020204" pitchFamily="34" charset="0"/>
                <a:buChar char="•"/>
              </a:pPr>
              <a:r>
                <a:rPr lang="en-CA" sz="2400" dirty="0">
                  <a:latin typeface="Calibri Light" panose="020F0302020204030204" pitchFamily="34" charset="0"/>
                </a:rPr>
                <a:t>30 m in behind of the vehicle</a:t>
              </a:r>
            </a:p>
            <a:p>
              <a:pPr marL="342900" lvl="0" indent="-342900">
                <a:spcAft>
                  <a:spcPts val="800"/>
                </a:spcAft>
                <a:buClr>
                  <a:srgbClr val="5BC0CA"/>
                </a:buClr>
                <a:buFont typeface="Arial" panose="020B0604020202020204" pitchFamily="34" charset="0"/>
                <a:buChar char="•"/>
              </a:pPr>
              <a:r>
                <a:rPr lang="en-CA" sz="2400" dirty="0">
                  <a:latin typeface="Calibri Light" panose="020F0302020204030204" pitchFamily="34" charset="0"/>
                </a:rPr>
                <a:t>30 m behind the vehicle</a:t>
              </a:r>
            </a:p>
          </p:txBody>
        </p:sp>
      </p:grpSp>
    </p:spTree>
    <p:custDataLst>
      <p:tags r:id="rId1"/>
    </p:custDataLst>
    <p:extLst>
      <p:ext uri="{BB962C8B-B14F-4D97-AF65-F5344CB8AC3E}">
        <p14:creationId xmlns:p14="http://schemas.microsoft.com/office/powerpoint/2010/main" val="22523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p:txBody>
          <a:bodyPr/>
          <a:lstStyle/>
          <a:p>
            <a:pPr marL="0" lvl="0" indent="0" defTabSz="457200">
              <a:lnSpc>
                <a:spcPct val="100000"/>
              </a:lnSpc>
              <a:spcAft>
                <a:spcPts val="800"/>
              </a:spcAft>
              <a:buClrTx/>
              <a:buNone/>
              <a:tabLst/>
            </a:pPr>
            <a:r>
              <a:rPr lang="en-CA" dirty="0" smtClean="0">
                <a:solidFill>
                  <a:srgbClr val="000000">
                    <a:lumMod val="75000"/>
                    <a:lumOff val="25000"/>
                  </a:srgbClr>
                </a:solidFill>
                <a:latin typeface="Calibri Light" panose="020F0302020204030204" pitchFamily="34" charset="0"/>
                <a:ea typeface="Calibri" panose="020F0502020204030204" pitchFamily="34" charset="0"/>
                <a:cs typeface="Times New Roman" panose="02020603050405020304" pitchFamily="18" charset="0"/>
              </a:rPr>
              <a:t>Gases, corrosive materials and toxic substances are all examples of?</a:t>
            </a:r>
            <a:endParaRPr lang="en-US" dirty="0"/>
          </a:p>
        </p:txBody>
      </p:sp>
      <p:sp>
        <p:nvSpPr>
          <p:cNvPr id="4" name="Content Placeholder 2">
            <a:extLst>
              <a:ext uri="{FF2B5EF4-FFF2-40B4-BE49-F238E27FC236}">
                <a16:creationId xmlns="" xmlns:a16="http://schemas.microsoft.com/office/drawing/2014/main" id="{66B7E3AE-308C-844F-ADB4-1192C08823D4}"/>
              </a:ext>
            </a:extLst>
          </p:cNvPr>
          <p:cNvSpPr txBox="1">
            <a:spLocks/>
          </p:cNvSpPr>
          <p:nvPr/>
        </p:nvSpPr>
        <p:spPr>
          <a:xfrm>
            <a:off x="630936" y="3174520"/>
            <a:ext cx="8008097" cy="3209633"/>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ClrTx/>
              <a:buFont typeface="Arial" panose="020B0604020202020204" pitchFamily="34" charset="0"/>
              <a:buNone/>
              <a:tabLst/>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a:t>
            </a:r>
          </a:p>
          <a:p>
            <a:pPr lvl="0"/>
            <a:r>
              <a:rPr lang="en-US" sz="2400" dirty="0" smtClean="0">
                <a:solidFill>
                  <a:schemeClr val="tx1">
                    <a:lumMod val="75000"/>
                    <a:lumOff val="25000"/>
                  </a:schemeClr>
                </a:solidFill>
                <a:latin typeface="Calibri Light" panose="020F0302020204030204" pitchFamily="34" charset="0"/>
              </a:rPr>
              <a:t>Dangerous Goods</a:t>
            </a:r>
            <a:endParaRPr lang="en-CA" sz="2400" dirty="0">
              <a:solidFill>
                <a:schemeClr val="tx1">
                  <a:lumMod val="75000"/>
                  <a:lumOff val="25000"/>
                </a:schemeClr>
              </a:solidFill>
              <a:latin typeface="Calibri Light" panose="020F0302020204030204" pitchFamily="34" charset="0"/>
            </a:endParaRPr>
          </a:p>
          <a:p>
            <a:pPr marL="0" indent="0">
              <a:buFont typeface="Arial" panose="020B0604020202020204" pitchFamily="34" charset="0"/>
              <a:buNone/>
            </a:pPr>
            <a:endParaRPr lang="en-CA" sz="2400" dirty="0" smtClean="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9111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CA" b="1" dirty="0"/>
          </a:p>
        </p:txBody>
      </p:sp>
      <p:sp>
        <p:nvSpPr>
          <p:cNvPr id="3" name="Content Placeholder 2"/>
          <p:cNvSpPr>
            <a:spLocks noGrp="1"/>
          </p:cNvSpPr>
          <p:nvPr>
            <p:ph sz="quarter" idx="11"/>
          </p:nvPr>
        </p:nvSpPr>
        <p:spPr>
          <a:xfrm>
            <a:off x="544671" y="1324546"/>
            <a:ext cx="7886700" cy="5529491"/>
          </a:xfrm>
        </p:spPr>
        <p:txBody>
          <a:bodyPr/>
          <a:lstStyle/>
          <a:p>
            <a:pPr marL="0" indent="0">
              <a:buClr>
                <a:schemeClr val="accent1"/>
              </a:buClr>
              <a:buNone/>
            </a:pPr>
            <a:r>
              <a:rPr lang="en-US" dirty="0">
                <a:solidFill>
                  <a:schemeClr val="tx1">
                    <a:lumMod val="75000"/>
                    <a:lumOff val="25000"/>
                  </a:schemeClr>
                </a:solidFill>
              </a:rPr>
              <a:t>Y</a:t>
            </a:r>
            <a:r>
              <a:rPr lang="en-US" dirty="0" smtClean="0">
                <a:solidFill>
                  <a:schemeClr val="tx1">
                    <a:lumMod val="75000"/>
                    <a:lumOff val="25000"/>
                  </a:schemeClr>
                </a:solidFill>
              </a:rPr>
              <a:t>ou </a:t>
            </a:r>
            <a:r>
              <a:rPr lang="en-US" dirty="0">
                <a:solidFill>
                  <a:schemeClr val="tx1">
                    <a:lumMod val="75000"/>
                    <a:lumOff val="25000"/>
                  </a:schemeClr>
                </a:solidFill>
              </a:rPr>
              <a:t>should </a:t>
            </a:r>
            <a:r>
              <a:rPr lang="en-US" dirty="0" smtClean="0">
                <a:solidFill>
                  <a:schemeClr val="tx1">
                    <a:lumMod val="75000"/>
                    <a:lumOff val="25000"/>
                  </a:schemeClr>
                </a:solidFill>
              </a:rPr>
              <a:t>now be </a:t>
            </a:r>
            <a:r>
              <a:rPr lang="en-US" dirty="0">
                <a:solidFill>
                  <a:schemeClr val="tx1">
                    <a:lumMod val="75000"/>
                    <a:lumOff val="25000"/>
                  </a:schemeClr>
                </a:solidFill>
              </a:rPr>
              <a:t>able to:</a:t>
            </a:r>
          </a:p>
          <a:p>
            <a:pPr>
              <a:buClr>
                <a:schemeClr val="accent1"/>
              </a:buClr>
            </a:pPr>
            <a:r>
              <a:rPr lang="en-US" sz="2400" dirty="0">
                <a:solidFill>
                  <a:schemeClr val="tx1">
                    <a:lumMod val="75000"/>
                    <a:lumOff val="25000"/>
                  </a:schemeClr>
                </a:solidFill>
              </a:rPr>
              <a:t>Identify hazardous goods and their classes</a:t>
            </a:r>
          </a:p>
          <a:p>
            <a:pPr>
              <a:buClr>
                <a:schemeClr val="accent1"/>
              </a:buClr>
            </a:pPr>
            <a:r>
              <a:rPr lang="en-US" sz="2400" dirty="0" smtClean="0">
                <a:solidFill>
                  <a:schemeClr val="tx1">
                    <a:lumMod val="75000"/>
                    <a:lumOff val="25000"/>
                  </a:schemeClr>
                </a:solidFill>
              </a:rPr>
              <a:t>Assess </a:t>
            </a:r>
            <a:r>
              <a:rPr lang="en-US" sz="2400" dirty="0">
                <a:solidFill>
                  <a:schemeClr val="tx1">
                    <a:lumMod val="75000"/>
                    <a:lumOff val="25000"/>
                  </a:schemeClr>
                </a:solidFill>
              </a:rPr>
              <a:t>and adapt to dangerous conditions</a:t>
            </a:r>
          </a:p>
          <a:p>
            <a:pPr>
              <a:buClr>
                <a:schemeClr val="accent1"/>
              </a:buClr>
            </a:pPr>
            <a:r>
              <a:rPr lang="en-US" sz="2400" dirty="0">
                <a:solidFill>
                  <a:schemeClr val="tx1">
                    <a:lumMod val="75000"/>
                    <a:lumOff val="25000"/>
                  </a:schemeClr>
                </a:solidFill>
              </a:rPr>
              <a:t>React in a professional manner to emergency incidents (accidents, fire, etc</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346638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sz="quarter" idx="11"/>
          </p:nvPr>
        </p:nvSpPr>
        <p:spPr/>
        <p:txBody>
          <a:bodyPr/>
          <a:lstStyle/>
          <a:p>
            <a:pPr marL="0" indent="0">
              <a:buNone/>
            </a:pPr>
            <a:r>
              <a:rPr lang="en-US" dirty="0" smtClean="0">
                <a:solidFill>
                  <a:schemeClr val="tx1">
                    <a:lumMod val="75000"/>
                    <a:lumOff val="25000"/>
                  </a:schemeClr>
                </a:solidFill>
                <a:latin typeface="Calibri Light" panose="020F0302020204030204" pitchFamily="34" charset="0"/>
              </a:rPr>
              <a:t>Lesson 10 Quiz</a:t>
            </a:r>
          </a:p>
          <a:p>
            <a:r>
              <a:rPr lang="en-US" dirty="0" smtClean="0">
                <a:solidFill>
                  <a:schemeClr val="tx1">
                    <a:lumMod val="75000"/>
                    <a:lumOff val="25000"/>
                  </a:schemeClr>
                </a:solidFill>
                <a:latin typeface="Calibri Light" panose="020F0302020204030204" pitchFamily="34" charset="0"/>
              </a:rPr>
              <a:t>Time: 20 minutes to complete</a:t>
            </a:r>
            <a:endParaRPr lang="en-US"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463862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Survey</a:t>
            </a:r>
            <a:endParaRPr lang="en-CA" b="1" dirty="0"/>
          </a:p>
        </p:txBody>
      </p:sp>
      <p:sp>
        <p:nvSpPr>
          <p:cNvPr id="3" name="Content Placeholder 2"/>
          <p:cNvSpPr>
            <a:spLocks noGrp="1"/>
          </p:cNvSpPr>
          <p:nvPr>
            <p:ph sz="quarter" idx="11"/>
          </p:nvPr>
        </p:nvSpPr>
        <p:spPr>
          <a:xfrm>
            <a:off x="544671" y="1324546"/>
            <a:ext cx="7886700" cy="5529491"/>
          </a:xfrm>
        </p:spPr>
        <p:txBody>
          <a:bodyPr/>
          <a:lstStyle/>
          <a:p>
            <a:pPr marL="0" indent="0">
              <a:buClr>
                <a:schemeClr val="accent1"/>
              </a:buClr>
              <a:buNone/>
            </a:pPr>
            <a:r>
              <a:rPr lang="en-US" dirty="0" smtClean="0">
                <a:solidFill>
                  <a:schemeClr val="tx1">
                    <a:lumMod val="75000"/>
                    <a:lumOff val="25000"/>
                  </a:schemeClr>
                </a:solidFill>
              </a:rPr>
              <a:t>Please go to the following link to complete a survey about the MELT course.</a:t>
            </a:r>
            <a:endParaRPr lang="en-US" dirty="0">
              <a:solidFill>
                <a:schemeClr val="tx1">
                  <a:lumMod val="75000"/>
                  <a:lumOff val="25000"/>
                </a:schemeClr>
              </a:solidFill>
            </a:endParaRPr>
          </a:p>
          <a:p>
            <a:pPr>
              <a:buClr>
                <a:schemeClr val="accent1"/>
              </a:buClr>
            </a:pPr>
            <a:r>
              <a:rPr lang="en-US" sz="2400" dirty="0" smtClean="0">
                <a:solidFill>
                  <a:schemeClr val="tx1">
                    <a:lumMod val="75000"/>
                    <a:lumOff val="25000"/>
                  </a:schemeClr>
                </a:solidFill>
              </a:rPr>
              <a:t>Your </a:t>
            </a:r>
            <a:r>
              <a:rPr lang="en-US" sz="2400" dirty="0">
                <a:solidFill>
                  <a:schemeClr val="tx1">
                    <a:lumMod val="75000"/>
                    <a:lumOff val="25000"/>
                  </a:schemeClr>
                </a:solidFill>
              </a:rPr>
              <a:t>individual responses are confidential </a:t>
            </a:r>
            <a:endParaRPr lang="en-US" sz="2400" dirty="0" smtClean="0">
              <a:solidFill>
                <a:schemeClr val="tx1">
                  <a:lumMod val="75000"/>
                  <a:lumOff val="25000"/>
                </a:schemeClr>
              </a:solidFill>
            </a:endParaRPr>
          </a:p>
          <a:p>
            <a:pPr>
              <a:buClr>
                <a:schemeClr val="accent1"/>
              </a:buClr>
            </a:pPr>
            <a:endParaRPr lang="en-US" sz="2400" dirty="0" smtClean="0">
              <a:solidFill>
                <a:schemeClr val="tx1">
                  <a:lumMod val="75000"/>
                  <a:lumOff val="25000"/>
                </a:schemeClr>
              </a:solidFill>
            </a:endParaRPr>
          </a:p>
          <a:p>
            <a:pPr marL="0" indent="0" algn="ctr">
              <a:buNone/>
            </a:pPr>
            <a:r>
              <a:rPr lang="en-US" b="1" dirty="0" smtClean="0">
                <a:solidFill>
                  <a:schemeClr val="tx1">
                    <a:lumMod val="75000"/>
                    <a:lumOff val="25000"/>
                  </a:schemeClr>
                </a:solidFill>
              </a:rPr>
              <a:t>https</a:t>
            </a:r>
            <a:r>
              <a:rPr lang="en-US" b="1" dirty="0">
                <a:solidFill>
                  <a:schemeClr val="tx1">
                    <a:lumMod val="75000"/>
                    <a:lumOff val="25000"/>
                  </a:schemeClr>
                </a:solidFill>
              </a:rPr>
              <a:t>://interceptum.com/s/en/MELT_POST_Train</a:t>
            </a:r>
          </a:p>
          <a:p>
            <a:pPr marL="0" indent="0">
              <a:buNone/>
            </a:pPr>
            <a:endParaRPr lang="en-US" sz="2400" dirty="0"/>
          </a:p>
        </p:txBody>
      </p:sp>
    </p:spTree>
    <p:custDataLst>
      <p:tags r:id="rId1"/>
    </p:custDataLst>
    <p:extLst>
      <p:ext uri="{BB962C8B-B14F-4D97-AF65-F5344CB8AC3E}">
        <p14:creationId xmlns:p14="http://schemas.microsoft.com/office/powerpoint/2010/main" val="1896503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rPr>
              <a:t>Practical In-Yard Training</a:t>
            </a:r>
            <a:endParaRPr lang="en-CA" dirty="0">
              <a:latin typeface="Calibri Light" panose="020F0302020204030204" pitchFamily="34" charset="0"/>
            </a:endParaRPr>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Placement of Warning Devices</a:t>
            </a:r>
          </a:p>
          <a:p>
            <a:pPr>
              <a:lnSpc>
                <a:spcPct val="107000"/>
              </a:lnSpc>
              <a:spcAft>
                <a:spcPts val="800"/>
              </a:spcAf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In this activity, you will head to the yard and practice the placement of warning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devices</a:t>
            </a:r>
          </a:p>
          <a:p>
            <a:pPr>
              <a:lnSpc>
                <a:spcPct val="107000"/>
              </a:lnSpc>
              <a:spcAft>
                <a:spcPts val="800"/>
              </a:spcAft>
            </a:pPr>
            <a:r>
              <a:rPr lang="en-CA" sz="2400" dirty="0" smtClean="0">
                <a:solidFill>
                  <a:schemeClr val="tx1">
                    <a:lumMod val="75000"/>
                    <a:lumOff val="25000"/>
                  </a:schemeClr>
                </a:solidFill>
                <a:cs typeface="Times New Roman" panose="02020603050405020304" pitchFamily="18" charset="0"/>
              </a:rPr>
              <a:t>30 minutes to observe</a:t>
            </a:r>
          </a:p>
        </p:txBody>
      </p:sp>
    </p:spTree>
    <p:custDataLst>
      <p:tags r:id="rId1"/>
    </p:custDataLst>
    <p:extLst>
      <p:ext uri="{BB962C8B-B14F-4D97-AF65-F5344CB8AC3E}">
        <p14:creationId xmlns:p14="http://schemas.microsoft.com/office/powerpoint/2010/main" val="291726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Upon completing this lesson, you should be able to:</a:t>
            </a:r>
          </a:p>
          <a:p>
            <a:pPr>
              <a:lnSpc>
                <a:spcPct val="100000"/>
              </a:lnSpc>
              <a:spcBef>
                <a:spcPts val="0"/>
              </a:spcBef>
              <a:spcAft>
                <a:spcPts val="800"/>
              </a:spcAft>
              <a:buClr>
                <a:schemeClr val="accent1"/>
              </a:buClr>
            </a:pPr>
            <a:r>
              <a:rPr lang="en-US" sz="2400" dirty="0">
                <a:solidFill>
                  <a:schemeClr val="tx1">
                    <a:lumMod val="75000"/>
                    <a:lumOff val="25000"/>
                  </a:schemeClr>
                </a:solidFill>
              </a:rPr>
              <a:t>Identify hazardous goods and their classes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Assess and adapt to dangerous conditions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React in a professional manner to emergency incidents (accidents, fire, etc.)</a:t>
            </a:r>
          </a:p>
        </p:txBody>
      </p:sp>
    </p:spTree>
    <p:custDataLst>
      <p:tags r:id="rId1"/>
    </p:custDataLst>
    <p:extLst>
      <p:ext uri="{BB962C8B-B14F-4D97-AF65-F5344CB8AC3E}">
        <p14:creationId xmlns:p14="http://schemas.microsoft.com/office/powerpoint/2010/main" val="3885297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rPr>
              <a:t>Practical In-Yard Training</a:t>
            </a:r>
            <a:endParaRPr lang="en-CA" dirty="0">
              <a:latin typeface="Calibri Light" panose="020F0302020204030204" pitchFamily="34" charset="0"/>
            </a:endParaRPr>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Placement of Warning Devices</a:t>
            </a:r>
          </a:p>
          <a:p>
            <a:pPr>
              <a:lnSpc>
                <a:spcPct val="107000"/>
              </a:lnSpc>
              <a:spcAft>
                <a:spcPts val="800"/>
              </a:spcAf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In this activity, you will head to the yard and practice the placement of warning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devices</a:t>
            </a:r>
          </a:p>
          <a:p>
            <a:pPr>
              <a:lnSpc>
                <a:spcPct val="107000"/>
              </a:lnSpc>
              <a:spcAft>
                <a:spcPts val="800"/>
              </a:spcAft>
            </a:pPr>
            <a:r>
              <a:rPr lang="en-CA" sz="2400" dirty="0" smtClean="0">
                <a:solidFill>
                  <a:schemeClr val="tx1">
                    <a:lumMod val="75000"/>
                    <a:lumOff val="25000"/>
                  </a:schemeClr>
                </a:solidFill>
                <a:latin typeface="Calibri Light" panose="020F0302020204030204" pitchFamily="34" charset="0"/>
                <a:cs typeface="Times New Roman" panose="02020603050405020304" pitchFamily="18" charset="0"/>
              </a:rPr>
              <a:t>30 minutes to demonstrate</a:t>
            </a:r>
            <a:endParaRPr lang="en-CA" sz="2400" dirty="0">
              <a:solidFill>
                <a:schemeClr val="tx1">
                  <a:lumMod val="75000"/>
                  <a:lumOff val="25000"/>
                </a:schemeClr>
              </a:solidFill>
              <a:latin typeface="Calibri Light" panose="020F0302020204030204" pitchFamily="34" charset="0"/>
            </a:endParaRPr>
          </a:p>
          <a:p>
            <a:endParaRPr lang="en-CA" dirty="0"/>
          </a:p>
        </p:txBody>
      </p:sp>
    </p:spTree>
    <p:custDataLst>
      <p:tags r:id="rId1"/>
    </p:custDataLst>
    <p:extLst>
      <p:ext uri="{BB962C8B-B14F-4D97-AF65-F5344CB8AC3E}">
        <p14:creationId xmlns:p14="http://schemas.microsoft.com/office/powerpoint/2010/main" val="227821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558472" y="2065364"/>
            <a:ext cx="7886700" cy="2993136"/>
          </a:xfrm>
          <a:prstGeom prst="rect">
            <a:avLst/>
          </a:prstGeom>
        </p:spPr>
        <p:txBody>
          <a:bodyPr/>
          <a:lstStyle/>
          <a:p>
            <a:pPr marL="0" indent="0">
              <a:lnSpc>
                <a:spcPct val="100000"/>
              </a:lnSpc>
              <a:spcBef>
                <a:spcPts val="0"/>
              </a:spcBef>
              <a:spcAft>
                <a:spcPts val="800"/>
              </a:spcAft>
              <a:buNone/>
            </a:pPr>
            <a:r>
              <a:rPr lang="en-US" dirty="0">
                <a:solidFill>
                  <a:schemeClr val="tx1">
                    <a:lumMod val="75000"/>
                    <a:lumOff val="25000"/>
                  </a:schemeClr>
                </a:solidFill>
                <a:latin typeface="Calibri Light" panose="020F0302020204030204" pitchFamily="34" charset="0"/>
              </a:rPr>
              <a:t>After completing this section, you should be able to:</a:t>
            </a:r>
            <a:endParaRPr lang="en-CA" dirty="0">
              <a:solidFill>
                <a:schemeClr val="tx1">
                  <a:lumMod val="75000"/>
                  <a:lumOff val="25000"/>
                </a:schemeClr>
              </a:solidFill>
              <a:latin typeface="Calibri Light" panose="020F0302020204030204" pitchFamily="34" charset="0"/>
            </a:endParaRPr>
          </a:p>
          <a:p>
            <a:pPr>
              <a:lnSpc>
                <a:spcPct val="100000"/>
              </a:lnSpc>
              <a:spcBef>
                <a:spcPts val="0"/>
              </a:spcBef>
              <a:spcAft>
                <a:spcPts val="800"/>
              </a:spcAft>
            </a:pPr>
            <a:r>
              <a:rPr lang="en-US" sz="2400" dirty="0" smtClean="0">
                <a:solidFill>
                  <a:schemeClr val="tx1">
                    <a:lumMod val="75000"/>
                    <a:lumOff val="25000"/>
                  </a:schemeClr>
                </a:solidFill>
                <a:latin typeface="Calibri Light" panose="020F0302020204030204" pitchFamily="34" charset="0"/>
              </a:rPr>
              <a:t>Identify that some cargo is defined through regulations as “dangerous goods”</a:t>
            </a:r>
          </a:p>
          <a:p>
            <a:pPr>
              <a:lnSpc>
                <a:spcPct val="100000"/>
              </a:lnSpc>
              <a:spcBef>
                <a:spcPts val="0"/>
              </a:spcBef>
              <a:spcAft>
                <a:spcPts val="800"/>
              </a:spcAft>
            </a:pPr>
            <a:r>
              <a:rPr lang="en-US" sz="2400" dirty="0" smtClean="0">
                <a:solidFill>
                  <a:schemeClr val="tx1">
                    <a:lumMod val="75000"/>
                    <a:lumOff val="25000"/>
                  </a:schemeClr>
                </a:solidFill>
                <a:latin typeface="Calibri Light" panose="020F0302020204030204" pitchFamily="34" charset="0"/>
              </a:rPr>
              <a:t>Identify symbols and methods used to identify “dangerous goods”</a:t>
            </a:r>
          </a:p>
          <a:p>
            <a:pPr>
              <a:lnSpc>
                <a:spcPct val="100000"/>
              </a:lnSpc>
              <a:spcBef>
                <a:spcPts val="0"/>
              </a:spcBef>
              <a:spcAft>
                <a:spcPts val="800"/>
              </a:spcAft>
            </a:pPr>
            <a:r>
              <a:rPr lang="en-US" sz="2400" dirty="0" smtClean="0">
                <a:solidFill>
                  <a:schemeClr val="tx1">
                    <a:lumMod val="75000"/>
                    <a:lumOff val="25000"/>
                  </a:schemeClr>
                </a:solidFill>
                <a:latin typeface="Calibri Light" panose="020F0302020204030204" pitchFamily="34" charset="0"/>
              </a:rPr>
              <a:t>Explain that dangerous goods can only be handled and transported by those who have been specifically trained and certified</a:t>
            </a:r>
            <a:endParaRPr lang="en-US" sz="2400" dirty="0">
              <a:solidFill>
                <a:schemeClr val="tx1">
                  <a:lumMod val="75000"/>
                  <a:lumOff val="25000"/>
                </a:schemeClr>
              </a:solidFill>
              <a:latin typeface="Calibri Light" panose="020F0302020204030204" pitchFamily="34" charset="0"/>
            </a:endParaRPr>
          </a:p>
        </p:txBody>
      </p:sp>
      <p:sp>
        <p:nvSpPr>
          <p:cNvPr id="5" name="Content Placeholder 2">
            <a:extLst>
              <a:ext uri="{FF2B5EF4-FFF2-40B4-BE49-F238E27FC236}">
                <a16:creationId xmlns="" xmlns:a16="http://schemas.microsoft.com/office/drawing/2014/main" id="{893382EF-B063-644C-A557-466824D23461}"/>
              </a:ext>
            </a:extLst>
          </p:cNvPr>
          <p:cNvSpPr txBox="1">
            <a:spLocks/>
          </p:cNvSpPr>
          <p:nvPr/>
        </p:nvSpPr>
        <p:spPr>
          <a:xfrm>
            <a:off x="344129" y="1267280"/>
            <a:ext cx="6455391" cy="691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Transporting Dangerous Goods</a:t>
            </a:r>
          </a:p>
        </p:txBody>
      </p:sp>
    </p:spTree>
    <p:custDataLst>
      <p:tags r:id="rId1"/>
    </p:custDataLst>
    <p:extLst>
      <p:ext uri="{BB962C8B-B14F-4D97-AF65-F5344CB8AC3E}">
        <p14:creationId xmlns:p14="http://schemas.microsoft.com/office/powerpoint/2010/main" val="229777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Dangerous </a:t>
            </a:r>
            <a:r>
              <a:rPr lang="en-US" dirty="0"/>
              <a:t>Goods</a:t>
            </a:r>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Dangerous goods: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Are products, substances </a:t>
            </a:r>
            <a:r>
              <a:rPr lang="en-US" sz="2400" dirty="0">
                <a:solidFill>
                  <a:schemeClr val="tx1">
                    <a:lumMod val="75000"/>
                    <a:lumOff val="25000"/>
                  </a:schemeClr>
                </a:solidFill>
              </a:rPr>
              <a:t>or </a:t>
            </a:r>
            <a:r>
              <a:rPr lang="en-US" sz="2400" dirty="0" smtClean="0">
                <a:solidFill>
                  <a:schemeClr val="tx1">
                    <a:lumMod val="75000"/>
                    <a:lumOff val="25000"/>
                  </a:schemeClr>
                </a:solidFill>
              </a:rPr>
              <a:t>organisms included, </a:t>
            </a:r>
            <a:r>
              <a:rPr lang="en-US" sz="2400" dirty="0">
                <a:solidFill>
                  <a:schemeClr val="tx1">
                    <a:lumMod val="75000"/>
                    <a:lumOff val="25000"/>
                  </a:schemeClr>
                </a:solidFill>
              </a:rPr>
              <a:t>by </a:t>
            </a:r>
            <a:r>
              <a:rPr lang="en-US" sz="2400" dirty="0" smtClean="0">
                <a:solidFill>
                  <a:schemeClr val="tx1">
                    <a:lumMod val="75000"/>
                    <a:lumOff val="25000"/>
                  </a:schemeClr>
                </a:solidFill>
              </a:rPr>
              <a:t>their </a:t>
            </a:r>
            <a:r>
              <a:rPr lang="en-US" sz="2400" dirty="0">
                <a:solidFill>
                  <a:schemeClr val="tx1">
                    <a:lumMod val="75000"/>
                    <a:lumOff val="25000"/>
                  </a:schemeClr>
                </a:solidFill>
              </a:rPr>
              <a:t>nature or by the </a:t>
            </a:r>
            <a:r>
              <a:rPr lang="en-US" sz="2400" dirty="0" smtClean="0">
                <a:solidFill>
                  <a:schemeClr val="tx1">
                    <a:lumMod val="75000"/>
                    <a:lumOff val="25000"/>
                  </a:schemeClr>
                </a:solidFill>
              </a:rPr>
              <a:t>regulations, </a:t>
            </a:r>
            <a:r>
              <a:rPr lang="en-US" sz="2400" dirty="0">
                <a:solidFill>
                  <a:schemeClr val="tx1">
                    <a:lumMod val="75000"/>
                    <a:lumOff val="25000"/>
                  </a:schemeClr>
                </a:solidFill>
              </a:rPr>
              <a:t>in any of the classes listed in the </a:t>
            </a:r>
            <a:r>
              <a:rPr lang="en-US" sz="2400" dirty="0" smtClean="0">
                <a:solidFill>
                  <a:schemeClr val="tx1">
                    <a:lumMod val="75000"/>
                    <a:lumOff val="25000"/>
                  </a:schemeClr>
                </a:solidFill>
              </a:rPr>
              <a:t>schedule</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Can </a:t>
            </a:r>
            <a:r>
              <a:rPr lang="en-US" sz="2400" dirty="0">
                <a:solidFill>
                  <a:schemeClr val="tx1">
                    <a:lumMod val="75000"/>
                    <a:lumOff val="25000"/>
                  </a:schemeClr>
                </a:solidFill>
              </a:rPr>
              <a:t>be solid, liquid or </a:t>
            </a:r>
            <a:r>
              <a:rPr lang="en-US" sz="2400" dirty="0" smtClean="0">
                <a:solidFill>
                  <a:schemeClr val="tx1">
                    <a:lumMod val="75000"/>
                    <a:lumOff val="25000"/>
                  </a:schemeClr>
                </a:solidFill>
              </a:rPr>
              <a:t>gaseous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Can </a:t>
            </a:r>
            <a:r>
              <a:rPr lang="en-US" sz="2400" dirty="0">
                <a:solidFill>
                  <a:schemeClr val="tx1">
                    <a:lumMod val="75000"/>
                    <a:lumOff val="25000"/>
                  </a:schemeClr>
                </a:solidFill>
              </a:rPr>
              <a:t>harm people, other living organisms, property or the </a:t>
            </a:r>
            <a:r>
              <a:rPr lang="en-US" sz="2400" dirty="0" smtClean="0">
                <a:solidFill>
                  <a:schemeClr val="tx1">
                    <a:lumMod val="75000"/>
                    <a:lumOff val="25000"/>
                  </a:schemeClr>
                </a:solidFill>
              </a:rPr>
              <a:t>environment</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89923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a:t>
            </a:r>
            <a:r>
              <a:rPr lang="en-US" dirty="0"/>
              <a:t>of Dangerous Goods</a:t>
            </a:r>
          </a:p>
        </p:txBody>
      </p:sp>
      <p:graphicFrame>
        <p:nvGraphicFramePr>
          <p:cNvPr id="4" name="Table 3"/>
          <p:cNvGraphicFramePr>
            <a:graphicFrameLocks noGrp="1"/>
          </p:cNvGraphicFramePr>
          <p:nvPr>
            <p:extLst>
              <p:ext uri="{D42A27DB-BD31-4B8C-83A1-F6EECF244321}">
                <p14:modId xmlns:p14="http://schemas.microsoft.com/office/powerpoint/2010/main" val="2636289116"/>
              </p:ext>
            </p:extLst>
          </p:nvPr>
        </p:nvGraphicFramePr>
        <p:xfrm>
          <a:off x="544671" y="1000662"/>
          <a:ext cx="7702182" cy="5090160"/>
        </p:xfrm>
        <a:graphic>
          <a:graphicData uri="http://schemas.openxmlformats.org/drawingml/2006/table">
            <a:tbl>
              <a:tblPr firstRow="1" firstCol="1" bandRow="1">
                <a:tableStyleId>{5C22544A-7EE6-4342-B048-85BDC9FD1C3A}</a:tableStyleId>
              </a:tblPr>
              <a:tblGrid>
                <a:gridCol w="984499"/>
                <a:gridCol w="6717683"/>
              </a:tblGrid>
              <a:tr h="149817">
                <a:tc gridSpan="2">
                  <a:txBody>
                    <a:bodyPr/>
                    <a:lstStyle/>
                    <a:p>
                      <a:pPr marL="0" marR="0" algn="ctr">
                        <a:spcBef>
                          <a:spcPts val="0"/>
                        </a:spcBef>
                        <a:spcAft>
                          <a:spcPts val="0"/>
                        </a:spcAft>
                      </a:pPr>
                      <a:endParaRPr lang="en-US" sz="1000" dirty="0">
                        <a:effectLst/>
                        <a:latin typeface="Calibri Light" panose="020F0302020204030204" pitchFamily="34" charset="0"/>
                      </a:endParaRPr>
                    </a:p>
                  </a:txBody>
                  <a:tcPr marL="84239" marR="84239" marT="0" marB="0"/>
                </a:tc>
                <a:tc hMerge="1">
                  <a:txBody>
                    <a:bodyPr/>
                    <a:lstStyle/>
                    <a:p>
                      <a:endParaRPr lang="en-US"/>
                    </a:p>
                  </a:txBody>
                  <a:tcPr/>
                </a:tc>
              </a:tr>
              <a:tr h="419488">
                <a:tc>
                  <a:txBody>
                    <a:bodyPr/>
                    <a:lstStyle/>
                    <a:p>
                      <a:pPr marL="0" marR="0" algn="ctr">
                        <a:spcBef>
                          <a:spcPts val="0"/>
                        </a:spcBef>
                        <a:spcAft>
                          <a:spcPts val="0"/>
                        </a:spcAft>
                      </a:pPr>
                      <a:r>
                        <a:rPr lang="en-CA" sz="2800" dirty="0">
                          <a:effectLst/>
                          <a:latin typeface="Calibri Light" panose="020F0302020204030204" pitchFamily="34" charset="0"/>
                        </a:rPr>
                        <a:t>Class</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800" b="1" dirty="0">
                          <a:solidFill>
                            <a:schemeClr val="bg1"/>
                          </a:solidFill>
                          <a:effectLst/>
                          <a:latin typeface="Calibri Light" panose="020F0302020204030204" pitchFamily="34" charset="0"/>
                        </a:rPr>
                        <a:t>Materials</a:t>
                      </a:r>
                      <a:endParaRPr lang="en-US" sz="28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solidFill>
                      <a:srgbClr val="5BC0CA"/>
                    </a:solidFill>
                  </a:tcPr>
                </a:tc>
              </a:tr>
              <a:tr h="419488">
                <a:tc>
                  <a:txBody>
                    <a:bodyPr/>
                    <a:lstStyle/>
                    <a:p>
                      <a:pPr marL="0" marR="0" algn="ctr">
                        <a:spcBef>
                          <a:spcPts val="0"/>
                        </a:spcBef>
                        <a:spcAft>
                          <a:spcPts val="0"/>
                        </a:spcAft>
                      </a:pPr>
                      <a:r>
                        <a:rPr lang="en-CA" sz="2800" dirty="0">
                          <a:effectLst/>
                          <a:latin typeface="Calibri Light" panose="020F0302020204030204" pitchFamily="34" charset="0"/>
                        </a:rPr>
                        <a:t>1</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Explosives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2</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Gases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3</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Flammable </a:t>
                      </a:r>
                      <a:r>
                        <a:rPr lang="en-CA" sz="2400" dirty="0" smtClean="0">
                          <a:solidFill>
                            <a:schemeClr val="tx1">
                              <a:lumMod val="75000"/>
                              <a:lumOff val="25000"/>
                            </a:schemeClr>
                          </a:solidFill>
                          <a:effectLst/>
                          <a:latin typeface="Calibri Light" panose="020F0302020204030204" pitchFamily="34" charset="0"/>
                        </a:rPr>
                        <a:t>liquids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1078684">
                <a:tc>
                  <a:txBody>
                    <a:bodyPr/>
                    <a:lstStyle/>
                    <a:p>
                      <a:pPr marL="0" marR="0" algn="ctr">
                        <a:spcBef>
                          <a:spcPts val="0"/>
                        </a:spcBef>
                        <a:spcAft>
                          <a:spcPts val="0"/>
                        </a:spcAft>
                      </a:pPr>
                      <a:r>
                        <a:rPr lang="en-CA" sz="2800" dirty="0">
                          <a:effectLst/>
                          <a:latin typeface="Calibri Light" panose="020F0302020204030204" pitchFamily="34" charset="0"/>
                        </a:rPr>
                        <a:t>4</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Flammable </a:t>
                      </a:r>
                      <a:r>
                        <a:rPr lang="en-CA" sz="2400" dirty="0" smtClean="0">
                          <a:solidFill>
                            <a:schemeClr val="tx1">
                              <a:lumMod val="75000"/>
                              <a:lumOff val="25000"/>
                            </a:schemeClr>
                          </a:solidFill>
                          <a:effectLst/>
                          <a:latin typeface="Calibri Light" panose="020F0302020204030204" pitchFamily="34" charset="0"/>
                        </a:rPr>
                        <a:t>solids</a:t>
                      </a:r>
                      <a:r>
                        <a:rPr lang="en-CA" sz="2400" dirty="0">
                          <a:solidFill>
                            <a:schemeClr val="tx1">
                              <a:lumMod val="75000"/>
                              <a:lumOff val="25000"/>
                            </a:schemeClr>
                          </a:solidFill>
                          <a:effectLst/>
                          <a:latin typeface="Calibri Light" panose="020F0302020204030204" pitchFamily="34" charset="0"/>
                        </a:rPr>
                        <a:t>, </a:t>
                      </a:r>
                      <a:r>
                        <a:rPr lang="en-CA" sz="2400" dirty="0" smtClean="0">
                          <a:solidFill>
                            <a:schemeClr val="tx1">
                              <a:lumMod val="75000"/>
                              <a:lumOff val="25000"/>
                            </a:schemeClr>
                          </a:solidFill>
                          <a:effectLst/>
                          <a:latin typeface="Calibri Light" panose="020F0302020204030204" pitchFamily="34" charset="0"/>
                        </a:rPr>
                        <a:t>substances liable </a:t>
                      </a:r>
                      <a:r>
                        <a:rPr lang="en-CA" sz="2400" dirty="0">
                          <a:solidFill>
                            <a:schemeClr val="tx1">
                              <a:lumMod val="75000"/>
                              <a:lumOff val="25000"/>
                            </a:schemeClr>
                          </a:solidFill>
                          <a:effectLst/>
                          <a:latin typeface="Calibri Light" panose="020F0302020204030204" pitchFamily="34" charset="0"/>
                        </a:rPr>
                        <a:t>to </a:t>
                      </a:r>
                      <a:r>
                        <a:rPr lang="en-CA" sz="2400" dirty="0" smtClean="0">
                          <a:solidFill>
                            <a:schemeClr val="tx1">
                              <a:lumMod val="75000"/>
                              <a:lumOff val="25000"/>
                            </a:schemeClr>
                          </a:solidFill>
                          <a:effectLst/>
                          <a:latin typeface="Calibri Light" panose="020F0302020204030204" pitchFamily="34" charset="0"/>
                        </a:rPr>
                        <a:t>spontaneous combustion</a:t>
                      </a:r>
                      <a:r>
                        <a:rPr lang="en-CA" sz="2400" dirty="0">
                          <a:solidFill>
                            <a:schemeClr val="tx1">
                              <a:lumMod val="75000"/>
                              <a:lumOff val="25000"/>
                            </a:schemeClr>
                          </a:solidFill>
                          <a:effectLst/>
                          <a:latin typeface="Calibri Light" panose="020F0302020204030204" pitchFamily="34" charset="0"/>
                        </a:rPr>
                        <a:t>, and </a:t>
                      </a:r>
                      <a:r>
                        <a:rPr lang="en-CA" sz="2400" dirty="0" smtClean="0">
                          <a:solidFill>
                            <a:schemeClr val="tx1">
                              <a:lumMod val="75000"/>
                              <a:lumOff val="25000"/>
                            </a:schemeClr>
                          </a:solidFill>
                          <a:effectLst/>
                          <a:latin typeface="Calibri Light" panose="020F0302020204030204" pitchFamily="34" charset="0"/>
                        </a:rPr>
                        <a:t>substances </a:t>
                      </a:r>
                      <a:r>
                        <a:rPr lang="en-CA" sz="2400" dirty="0">
                          <a:solidFill>
                            <a:schemeClr val="tx1">
                              <a:lumMod val="75000"/>
                              <a:lumOff val="25000"/>
                            </a:schemeClr>
                          </a:solidFill>
                          <a:effectLst/>
                          <a:latin typeface="Calibri Light" panose="020F0302020204030204" pitchFamily="34" charset="0"/>
                        </a:rPr>
                        <a:t>that </a:t>
                      </a:r>
                      <a:r>
                        <a:rPr lang="en-CA" sz="2400" dirty="0" smtClean="0">
                          <a:solidFill>
                            <a:schemeClr val="tx1">
                              <a:lumMod val="75000"/>
                              <a:lumOff val="25000"/>
                            </a:schemeClr>
                          </a:solidFill>
                          <a:effectLst/>
                          <a:latin typeface="Calibri Light" panose="020F0302020204030204" pitchFamily="34" charset="0"/>
                        </a:rPr>
                        <a:t>emit flammable gases </a:t>
                      </a:r>
                      <a:r>
                        <a:rPr lang="en-CA" sz="2400" dirty="0">
                          <a:solidFill>
                            <a:schemeClr val="tx1">
                              <a:lumMod val="75000"/>
                              <a:lumOff val="25000"/>
                            </a:schemeClr>
                          </a:solidFill>
                          <a:effectLst/>
                          <a:latin typeface="Calibri Light" panose="020F0302020204030204" pitchFamily="34" charset="0"/>
                        </a:rPr>
                        <a:t>on </a:t>
                      </a:r>
                      <a:r>
                        <a:rPr lang="en-CA" sz="2400" dirty="0" smtClean="0">
                          <a:solidFill>
                            <a:schemeClr val="tx1">
                              <a:lumMod val="75000"/>
                              <a:lumOff val="25000"/>
                            </a:schemeClr>
                          </a:solidFill>
                          <a:effectLst/>
                          <a:latin typeface="Calibri Light" panose="020F0302020204030204" pitchFamily="34" charset="0"/>
                        </a:rPr>
                        <a:t>contact </a:t>
                      </a:r>
                      <a:r>
                        <a:rPr lang="en-CA" sz="2400" dirty="0">
                          <a:solidFill>
                            <a:schemeClr val="tx1">
                              <a:lumMod val="75000"/>
                              <a:lumOff val="25000"/>
                            </a:schemeClr>
                          </a:solidFill>
                          <a:effectLst/>
                          <a:latin typeface="Calibri Light" panose="020F0302020204030204" pitchFamily="34" charset="0"/>
                        </a:rPr>
                        <a:t>with </a:t>
                      </a:r>
                      <a:r>
                        <a:rPr lang="en-CA" sz="2400" dirty="0" smtClean="0">
                          <a:solidFill>
                            <a:schemeClr val="tx1">
                              <a:lumMod val="75000"/>
                              <a:lumOff val="25000"/>
                            </a:schemeClr>
                          </a:solidFill>
                          <a:effectLst/>
                          <a:latin typeface="Calibri Light" panose="020F0302020204030204" pitchFamily="34" charset="0"/>
                        </a:rPr>
                        <a:t>water</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5</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Oxidizing </a:t>
                      </a:r>
                      <a:r>
                        <a:rPr lang="en-CA" sz="2400" dirty="0" smtClean="0">
                          <a:solidFill>
                            <a:schemeClr val="tx1">
                              <a:lumMod val="75000"/>
                              <a:lumOff val="25000"/>
                            </a:schemeClr>
                          </a:solidFill>
                          <a:effectLst/>
                          <a:latin typeface="Calibri Light" panose="020F0302020204030204" pitchFamily="34" charset="0"/>
                        </a:rPr>
                        <a:t>substances </a:t>
                      </a:r>
                      <a:r>
                        <a:rPr lang="en-CA" sz="2400" dirty="0">
                          <a:solidFill>
                            <a:schemeClr val="tx1">
                              <a:lumMod val="75000"/>
                              <a:lumOff val="25000"/>
                            </a:schemeClr>
                          </a:solidFill>
                          <a:effectLst/>
                          <a:latin typeface="Calibri Light" panose="020F0302020204030204" pitchFamily="34" charset="0"/>
                        </a:rPr>
                        <a:t>and </a:t>
                      </a:r>
                      <a:r>
                        <a:rPr lang="en-CA" sz="2400" dirty="0" smtClean="0">
                          <a:solidFill>
                            <a:schemeClr val="tx1">
                              <a:lumMod val="75000"/>
                              <a:lumOff val="25000"/>
                            </a:schemeClr>
                          </a:solidFill>
                          <a:effectLst/>
                          <a:latin typeface="Calibri Light" panose="020F0302020204030204" pitchFamily="34" charset="0"/>
                        </a:rPr>
                        <a:t>organic peroxides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6</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Toxic </a:t>
                      </a:r>
                      <a:r>
                        <a:rPr lang="en-CA" sz="2400" dirty="0" smtClean="0">
                          <a:solidFill>
                            <a:schemeClr val="tx1">
                              <a:lumMod val="75000"/>
                              <a:lumOff val="25000"/>
                            </a:schemeClr>
                          </a:solidFill>
                          <a:effectLst/>
                          <a:latin typeface="Calibri Light" panose="020F0302020204030204" pitchFamily="34" charset="0"/>
                        </a:rPr>
                        <a:t>substances </a:t>
                      </a:r>
                      <a:r>
                        <a:rPr lang="en-CA" sz="2400" dirty="0">
                          <a:solidFill>
                            <a:schemeClr val="tx1">
                              <a:lumMod val="75000"/>
                              <a:lumOff val="25000"/>
                            </a:schemeClr>
                          </a:solidFill>
                          <a:effectLst/>
                          <a:latin typeface="Calibri Light" panose="020F0302020204030204" pitchFamily="34" charset="0"/>
                        </a:rPr>
                        <a:t>and </a:t>
                      </a:r>
                      <a:r>
                        <a:rPr lang="en-CA" sz="2400" dirty="0" smtClean="0">
                          <a:solidFill>
                            <a:schemeClr val="tx1">
                              <a:lumMod val="75000"/>
                              <a:lumOff val="25000"/>
                            </a:schemeClr>
                          </a:solidFill>
                          <a:effectLst/>
                          <a:latin typeface="Calibri Light" panose="020F0302020204030204" pitchFamily="34" charset="0"/>
                        </a:rPr>
                        <a:t>infectious substances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7</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Radioactive </a:t>
                      </a:r>
                      <a:r>
                        <a:rPr lang="en-CA" sz="2400" dirty="0" smtClean="0">
                          <a:solidFill>
                            <a:schemeClr val="tx1">
                              <a:lumMod val="75000"/>
                              <a:lumOff val="25000"/>
                            </a:schemeClr>
                          </a:solidFill>
                          <a:effectLst/>
                          <a:latin typeface="Calibri Light" panose="020F0302020204030204" pitchFamily="34" charset="0"/>
                        </a:rPr>
                        <a:t>materials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8</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Corrosive </a:t>
                      </a:r>
                      <a:r>
                        <a:rPr lang="en-CA" sz="2400" dirty="0" smtClean="0">
                          <a:solidFill>
                            <a:schemeClr val="tx1">
                              <a:lumMod val="75000"/>
                              <a:lumOff val="25000"/>
                            </a:schemeClr>
                          </a:solidFill>
                          <a:effectLst/>
                          <a:latin typeface="Calibri Light" panose="020F0302020204030204" pitchFamily="34" charset="0"/>
                        </a:rPr>
                        <a:t>materials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r h="419488">
                <a:tc>
                  <a:txBody>
                    <a:bodyPr/>
                    <a:lstStyle/>
                    <a:p>
                      <a:pPr marL="0" marR="0" algn="ctr">
                        <a:spcBef>
                          <a:spcPts val="0"/>
                        </a:spcBef>
                        <a:spcAft>
                          <a:spcPts val="0"/>
                        </a:spcAft>
                      </a:pPr>
                      <a:r>
                        <a:rPr lang="en-CA" sz="2800" dirty="0">
                          <a:effectLst/>
                          <a:latin typeface="Calibri Light" panose="020F0302020204030204" pitchFamily="34" charset="0"/>
                        </a:rPr>
                        <a:t>9</a:t>
                      </a:r>
                      <a:endParaRPr lang="en-US" sz="28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c>
                  <a:txBody>
                    <a:bodyPr/>
                    <a:lstStyle/>
                    <a:p>
                      <a:pPr marL="0" marR="0">
                        <a:spcBef>
                          <a:spcPts val="0"/>
                        </a:spcBef>
                        <a:spcAft>
                          <a:spcPts val="0"/>
                        </a:spcAft>
                      </a:pPr>
                      <a:r>
                        <a:rPr lang="en-CA" sz="2400" dirty="0">
                          <a:solidFill>
                            <a:schemeClr val="tx1">
                              <a:lumMod val="75000"/>
                              <a:lumOff val="25000"/>
                            </a:schemeClr>
                          </a:solidFill>
                          <a:effectLst/>
                          <a:latin typeface="Calibri Light" panose="020F0302020204030204" pitchFamily="34" charset="0"/>
                        </a:rPr>
                        <a:t>Miscellaneous </a:t>
                      </a:r>
                      <a:r>
                        <a:rPr lang="en-CA" sz="2400" dirty="0" smtClean="0">
                          <a:solidFill>
                            <a:schemeClr val="tx1">
                              <a:lumMod val="75000"/>
                              <a:lumOff val="25000"/>
                            </a:schemeClr>
                          </a:solidFill>
                          <a:effectLst/>
                          <a:latin typeface="Calibri Light" panose="020F0302020204030204" pitchFamily="34" charset="0"/>
                        </a:rPr>
                        <a:t>products </a:t>
                      </a:r>
                      <a:r>
                        <a:rPr lang="en-CA" sz="2400" dirty="0">
                          <a:solidFill>
                            <a:schemeClr val="tx1">
                              <a:lumMod val="75000"/>
                              <a:lumOff val="25000"/>
                            </a:schemeClr>
                          </a:solidFill>
                          <a:effectLst/>
                          <a:latin typeface="Calibri Light" panose="020F0302020204030204" pitchFamily="34" charset="0"/>
                        </a:rPr>
                        <a:t>or </a:t>
                      </a:r>
                      <a:r>
                        <a:rPr lang="en-CA" sz="2400" dirty="0" smtClean="0">
                          <a:solidFill>
                            <a:schemeClr val="tx1">
                              <a:lumMod val="75000"/>
                              <a:lumOff val="25000"/>
                            </a:schemeClr>
                          </a:solidFill>
                          <a:effectLst/>
                          <a:latin typeface="Calibri Light" panose="020F0302020204030204" pitchFamily="34" charset="0"/>
                        </a:rPr>
                        <a:t>substances</a:t>
                      </a:r>
                      <a:endParaRPr lang="en-US"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84239" marR="84239" marT="0" marB="0" anchor="ctr"/>
                </a:tc>
              </a:tr>
            </a:tbl>
          </a:graphicData>
        </a:graphic>
      </p:graphicFrame>
    </p:spTree>
    <p:custDataLst>
      <p:tags r:id="rId1"/>
    </p:custDataLst>
    <p:extLst>
      <p:ext uri="{BB962C8B-B14F-4D97-AF65-F5344CB8AC3E}">
        <p14:creationId xmlns:p14="http://schemas.microsoft.com/office/powerpoint/2010/main" val="56446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Goods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US" dirty="0" smtClean="0">
                <a:solidFill>
                  <a:schemeClr val="tx1">
                    <a:lumMod val="75000"/>
                    <a:lumOff val="25000"/>
                  </a:schemeClr>
                </a:solidFill>
              </a:rPr>
              <a:t>When hauling dangerous goods, there is a variety of safety measures that must take place:</a:t>
            </a:r>
            <a:endParaRPr lang="en-CA" dirty="0" smtClean="0">
              <a:solidFill>
                <a:schemeClr val="tx1">
                  <a:lumMod val="75000"/>
                  <a:lumOff val="25000"/>
                </a:schemeClr>
              </a:solidFill>
            </a:endParaRPr>
          </a:p>
          <a:p>
            <a:pPr>
              <a:buClr>
                <a:schemeClr val="accent1"/>
              </a:buClr>
            </a:pPr>
            <a:r>
              <a:rPr lang="en-CA" sz="2400" dirty="0" smtClean="0">
                <a:solidFill>
                  <a:schemeClr val="tx1">
                    <a:lumMod val="75000"/>
                    <a:lumOff val="25000"/>
                  </a:schemeClr>
                </a:solidFill>
              </a:rPr>
              <a:t>Displaying placards (signs) to </a:t>
            </a:r>
            <a:r>
              <a:rPr lang="en-CA" sz="2400" dirty="0">
                <a:solidFill>
                  <a:schemeClr val="tx1">
                    <a:lumMod val="75000"/>
                    <a:lumOff val="25000"/>
                  </a:schemeClr>
                </a:solidFill>
              </a:rPr>
              <a:t>both ends and </a:t>
            </a:r>
            <a:r>
              <a:rPr lang="en-CA" sz="2400" dirty="0" smtClean="0">
                <a:solidFill>
                  <a:schemeClr val="tx1">
                    <a:lumMod val="75000"/>
                    <a:lumOff val="25000"/>
                  </a:schemeClr>
                </a:solidFill>
              </a:rPr>
              <a:t>sides of a tractor trailer before it is loaded</a:t>
            </a:r>
          </a:p>
          <a:p>
            <a:pPr lvl="1">
              <a:buClr>
                <a:schemeClr val="accent1"/>
              </a:buClr>
            </a:pPr>
            <a:r>
              <a:rPr lang="en-US" sz="2000" dirty="0" smtClean="0">
                <a:solidFill>
                  <a:schemeClr val="tx1">
                    <a:lumMod val="75000"/>
                    <a:lumOff val="25000"/>
                  </a:schemeClr>
                </a:solidFill>
              </a:rPr>
              <a:t>Shipper is responsible to provide the carrier with the placards</a:t>
            </a:r>
            <a:endParaRPr lang="en-CA" sz="2000" dirty="0" smtClean="0">
              <a:solidFill>
                <a:schemeClr val="tx1">
                  <a:lumMod val="75000"/>
                  <a:lumOff val="25000"/>
                </a:schemeClr>
              </a:solidFill>
            </a:endParaRPr>
          </a:p>
          <a:p>
            <a:pPr>
              <a:buClr>
                <a:schemeClr val="accent1"/>
              </a:buClr>
            </a:pPr>
            <a:r>
              <a:rPr lang="en-US" sz="2400" dirty="0" smtClean="0">
                <a:solidFill>
                  <a:schemeClr val="tx1">
                    <a:lumMod val="75000"/>
                    <a:lumOff val="25000"/>
                  </a:schemeClr>
                </a:solidFill>
              </a:rPr>
              <a:t>Permits for Equivalent Level of Safety</a:t>
            </a:r>
          </a:p>
          <a:p>
            <a:pPr>
              <a:buClr>
                <a:schemeClr val="accent1"/>
              </a:buClr>
            </a:pPr>
            <a:r>
              <a:rPr lang="en-CA" sz="2400" dirty="0">
                <a:solidFill>
                  <a:schemeClr val="tx1">
                    <a:lumMod val="75000"/>
                    <a:lumOff val="25000"/>
                  </a:schemeClr>
                </a:solidFill>
              </a:rPr>
              <a:t>Dangerous Goods Training Certificate </a:t>
            </a:r>
            <a:endParaRPr lang="en-CA" sz="2400" dirty="0" smtClean="0">
              <a:solidFill>
                <a:schemeClr val="tx1">
                  <a:lumMod val="75000"/>
                  <a:lumOff val="25000"/>
                </a:schemeClr>
              </a:solidFill>
            </a:endParaRPr>
          </a:p>
          <a:p>
            <a:pPr lvl="1">
              <a:buClr>
                <a:schemeClr val="accent1"/>
              </a:buClr>
            </a:pPr>
            <a:r>
              <a:rPr lang="en-CA" sz="2000" dirty="0" smtClean="0">
                <a:solidFill>
                  <a:schemeClr val="tx1">
                    <a:lumMod val="75000"/>
                    <a:lumOff val="25000"/>
                  </a:schemeClr>
                </a:solidFill>
              </a:rPr>
              <a:t>Valid for 3 years</a:t>
            </a:r>
          </a:p>
          <a:p>
            <a:pPr lvl="1">
              <a:buClr>
                <a:schemeClr val="accent1"/>
              </a:buClr>
            </a:pPr>
            <a:r>
              <a:rPr lang="en-CA" sz="2000" u="sng" dirty="0" smtClean="0">
                <a:solidFill>
                  <a:schemeClr val="tx1">
                    <a:lumMod val="75000"/>
                    <a:lumOff val="25000"/>
                  </a:schemeClr>
                </a:solidFill>
              </a:rPr>
              <a:t>Must be renewed </a:t>
            </a:r>
            <a:r>
              <a:rPr lang="en-CA" sz="2000" dirty="0" smtClean="0">
                <a:solidFill>
                  <a:schemeClr val="tx1">
                    <a:lumMod val="75000"/>
                    <a:lumOff val="25000"/>
                  </a:schemeClr>
                </a:solidFill>
              </a:rPr>
              <a:t>when you change employer</a:t>
            </a:r>
            <a:r>
              <a:rPr lang="en-US" sz="2000" dirty="0">
                <a:solidFill>
                  <a:schemeClr val="tx1">
                    <a:lumMod val="75000"/>
                    <a:lumOff val="25000"/>
                  </a:schemeClr>
                </a:solidFill>
              </a:rPr>
              <a:t> </a:t>
            </a:r>
            <a:r>
              <a:rPr lang="en-US" sz="2000" dirty="0" smtClean="0">
                <a:solidFill>
                  <a:schemeClr val="tx1">
                    <a:lumMod val="75000"/>
                    <a:lumOff val="25000"/>
                  </a:schemeClr>
                </a:solidFill>
              </a:rPr>
              <a:t>(carrier)</a:t>
            </a:r>
          </a:p>
          <a:p>
            <a:pPr lvl="1">
              <a:buClr>
                <a:schemeClr val="accent1"/>
              </a:buClr>
            </a:pPr>
            <a:r>
              <a:rPr lang="en-US" sz="2000" dirty="0" smtClean="0">
                <a:solidFill>
                  <a:schemeClr val="tx1">
                    <a:lumMod val="75000"/>
                    <a:lumOff val="25000"/>
                  </a:schemeClr>
                </a:solidFill>
              </a:rPr>
              <a:t>Signed by the Carrier</a:t>
            </a:r>
            <a:endParaRPr lang="en-CA" sz="2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3764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353961" y="1590548"/>
            <a:ext cx="7886700" cy="622300"/>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Emergency Equipment</a:t>
            </a:r>
            <a:endParaRPr lang="en-US" dirty="0">
              <a:solidFill>
                <a:schemeClr val="tx1">
                  <a:lumMod val="75000"/>
                  <a:lumOff val="25000"/>
                </a:schemeClr>
              </a:solidFill>
            </a:endParaRPr>
          </a:p>
        </p:txBody>
      </p:sp>
      <p:sp>
        <p:nvSpPr>
          <p:cNvPr id="5" name="Content Placeholder 2"/>
          <p:cNvSpPr txBox="1">
            <a:spLocks/>
          </p:cNvSpPr>
          <p:nvPr/>
        </p:nvSpPr>
        <p:spPr>
          <a:xfrm>
            <a:off x="544672" y="2212848"/>
            <a:ext cx="8599328" cy="1078992"/>
          </a:xfrm>
          <a:prstGeom prst="rect">
            <a:avLst/>
          </a:prstGeom>
        </p:spPr>
        <p:txBody>
          <a:bodyPr/>
          <a:lstStyle>
            <a:defPPr>
              <a:defRPr lang="en-US"/>
            </a:defPPr>
            <a:lvl1pPr marL="0" algn="l" defTabSz="457200" rtl="0" eaLnBrk="1" latinLnBrk="0" hangingPunct="1">
              <a:defRPr sz="1800" b="0" i="0" kern="1200">
                <a:solidFill>
                  <a:schemeClr val="tx1"/>
                </a:solidFill>
                <a:latin typeface="Lato Regular" panose="020F050202020403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marL="342900" indent="-342900">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Describe the  proper </a:t>
            </a:r>
            <a:r>
              <a:rPr lang="en-US" sz="2400" dirty="0">
                <a:solidFill>
                  <a:schemeClr val="tx1">
                    <a:lumMod val="75000"/>
                    <a:lumOff val="25000"/>
                  </a:schemeClr>
                </a:solidFill>
                <a:latin typeface="Calibri Light" panose="020F0302020204030204" pitchFamily="34" charset="0"/>
              </a:rPr>
              <a:t>use of warning devices and other emergency equipment in compliance with regulations</a:t>
            </a:r>
            <a:endParaRPr lang="en-US" sz="2400"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48731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28651" y="934821"/>
            <a:ext cx="7886700" cy="4000265"/>
          </a:xfrm>
        </p:spPr>
        <p:txBody>
          <a:bodyPr/>
          <a:lstStyle/>
          <a:p>
            <a:pPr marL="0" lvl="0" indent="0">
              <a:buClr>
                <a:srgbClr val="54C7DA"/>
              </a:buClr>
              <a:buNone/>
            </a:pPr>
            <a:r>
              <a:rPr lang="en-US" dirty="0" smtClean="0">
                <a:solidFill>
                  <a:srgbClr val="000000">
                    <a:lumMod val="75000"/>
                    <a:lumOff val="25000"/>
                  </a:srgbClr>
                </a:solidFill>
              </a:rPr>
              <a:t>You </a:t>
            </a:r>
            <a:r>
              <a:rPr lang="en-US" dirty="0">
                <a:solidFill>
                  <a:srgbClr val="000000">
                    <a:lumMod val="75000"/>
                    <a:lumOff val="25000"/>
                  </a:srgbClr>
                </a:solidFill>
              </a:rPr>
              <a:t>need to ensure the </a:t>
            </a:r>
            <a:r>
              <a:rPr lang="en-US" dirty="0" smtClean="0">
                <a:solidFill>
                  <a:srgbClr val="000000">
                    <a:lumMod val="75000"/>
                    <a:lumOff val="25000"/>
                  </a:srgbClr>
                </a:solidFill>
              </a:rPr>
              <a:t>following is </a:t>
            </a:r>
            <a:r>
              <a:rPr lang="en-US" dirty="0">
                <a:solidFill>
                  <a:srgbClr val="000000">
                    <a:lumMod val="75000"/>
                    <a:lumOff val="25000"/>
                  </a:srgbClr>
                </a:solidFill>
              </a:rPr>
              <a:t>in the truck, easily accessible and in good working condition</a:t>
            </a:r>
            <a:r>
              <a:rPr lang="en-US" dirty="0" smtClean="0">
                <a:solidFill>
                  <a:srgbClr val="000000">
                    <a:lumMod val="75000"/>
                    <a:lumOff val="25000"/>
                  </a:srgbClr>
                </a:solidFill>
              </a:rPr>
              <a:t>:</a:t>
            </a:r>
            <a:endParaRPr lang="en-CA" sz="2400" dirty="0" smtClean="0">
              <a:solidFill>
                <a:schemeClr val="tx1">
                  <a:lumMod val="75000"/>
                  <a:lumOff val="25000"/>
                </a:schemeClr>
              </a:solidFill>
            </a:endParaRPr>
          </a:p>
          <a:p>
            <a:pPr>
              <a:buClr>
                <a:schemeClr val="accent1"/>
              </a:buClr>
            </a:pPr>
            <a:r>
              <a:rPr lang="en-CA" sz="2400" dirty="0" smtClean="0">
                <a:solidFill>
                  <a:schemeClr val="tx1">
                    <a:lumMod val="75000"/>
                    <a:lumOff val="25000"/>
                  </a:schemeClr>
                </a:solidFill>
              </a:rPr>
              <a:t>Approved </a:t>
            </a:r>
            <a:r>
              <a:rPr lang="en-CA" sz="2400" dirty="0">
                <a:solidFill>
                  <a:schemeClr val="tx1">
                    <a:lumMod val="75000"/>
                    <a:lumOff val="25000"/>
                  </a:schemeClr>
                </a:solidFill>
              </a:rPr>
              <a:t>Warning </a:t>
            </a:r>
            <a:r>
              <a:rPr lang="en-CA" sz="2400" dirty="0" smtClean="0">
                <a:solidFill>
                  <a:schemeClr val="tx1">
                    <a:lumMod val="75000"/>
                    <a:lumOff val="25000"/>
                  </a:schemeClr>
                </a:solidFill>
              </a:rPr>
              <a:t>Devices</a:t>
            </a:r>
          </a:p>
          <a:p>
            <a:pPr lvl="1">
              <a:buClr>
                <a:schemeClr val="accent1"/>
              </a:buClr>
            </a:pPr>
            <a:r>
              <a:rPr lang="en-CA" dirty="0" smtClean="0">
                <a:solidFill>
                  <a:schemeClr val="tx1">
                    <a:lumMod val="75000"/>
                    <a:lumOff val="25000"/>
                  </a:schemeClr>
                </a:solidFill>
              </a:rPr>
              <a:t>Must carry </a:t>
            </a:r>
            <a:r>
              <a:rPr lang="en-CA" u="sng" dirty="0" smtClean="0">
                <a:solidFill>
                  <a:schemeClr val="tx1">
                    <a:lumMod val="75000"/>
                    <a:lumOff val="25000"/>
                  </a:schemeClr>
                </a:solidFill>
              </a:rPr>
              <a:t>three</a:t>
            </a:r>
            <a:r>
              <a:rPr lang="en-CA" dirty="0" smtClean="0">
                <a:solidFill>
                  <a:schemeClr val="tx1">
                    <a:lumMod val="75000"/>
                    <a:lumOff val="25000"/>
                  </a:schemeClr>
                </a:solidFill>
              </a:rPr>
              <a:t> of either:</a:t>
            </a:r>
          </a:p>
          <a:p>
            <a:pPr lvl="2">
              <a:buClr>
                <a:schemeClr val="accent1"/>
              </a:buClr>
            </a:pPr>
            <a:r>
              <a:rPr lang="en-CA" sz="2400" dirty="0" smtClean="0">
                <a:solidFill>
                  <a:schemeClr val="tx1">
                    <a:lumMod val="75000"/>
                    <a:lumOff val="25000"/>
                  </a:schemeClr>
                </a:solidFill>
              </a:rPr>
              <a:t>Triangles or flares</a:t>
            </a:r>
            <a:endParaRPr lang="en-CA" sz="2400" dirty="0">
              <a:solidFill>
                <a:schemeClr val="tx1">
                  <a:lumMod val="75000"/>
                  <a:lumOff val="25000"/>
                </a:schemeClr>
              </a:solidFill>
            </a:endParaRPr>
          </a:p>
          <a:p>
            <a:pPr>
              <a:buClr>
                <a:schemeClr val="accent1"/>
              </a:buClr>
            </a:pPr>
            <a:r>
              <a:rPr lang="en-CA" sz="2400" dirty="0" smtClean="0">
                <a:solidFill>
                  <a:schemeClr val="tx1">
                    <a:lumMod val="75000"/>
                    <a:lumOff val="25000"/>
                  </a:schemeClr>
                </a:solidFill>
              </a:rPr>
              <a:t>Hazard </a:t>
            </a:r>
            <a:r>
              <a:rPr lang="en-CA" sz="2400" dirty="0">
                <a:solidFill>
                  <a:schemeClr val="tx1">
                    <a:lumMod val="75000"/>
                    <a:lumOff val="25000"/>
                  </a:schemeClr>
                </a:solidFill>
              </a:rPr>
              <a:t>Warning </a:t>
            </a:r>
            <a:r>
              <a:rPr lang="en-CA" sz="2400" dirty="0" smtClean="0">
                <a:solidFill>
                  <a:schemeClr val="tx1">
                    <a:lumMod val="75000"/>
                    <a:lumOff val="25000"/>
                  </a:schemeClr>
                </a:solidFill>
              </a:rPr>
              <a:t>Lights </a:t>
            </a:r>
          </a:p>
          <a:p>
            <a:pPr>
              <a:buClr>
                <a:schemeClr val="accent1"/>
              </a:buClr>
            </a:pPr>
            <a:r>
              <a:rPr lang="en-CA" sz="2400" dirty="0">
                <a:solidFill>
                  <a:schemeClr val="tx1">
                    <a:lumMod val="75000"/>
                    <a:lumOff val="25000"/>
                  </a:schemeClr>
                </a:solidFill>
              </a:rPr>
              <a:t>Personal Protective Equipment (PPE</a:t>
            </a:r>
            <a:r>
              <a:rPr lang="en-CA" sz="2400" dirty="0" smtClean="0">
                <a:solidFill>
                  <a:schemeClr val="tx1">
                    <a:lumMod val="75000"/>
                    <a:lumOff val="25000"/>
                  </a:schemeClr>
                </a:solidFill>
              </a:rPr>
              <a:t>)</a:t>
            </a:r>
          </a:p>
          <a:p>
            <a:pPr>
              <a:buClr>
                <a:schemeClr val="accent1"/>
              </a:buClr>
            </a:pPr>
            <a:r>
              <a:rPr lang="en-CA" sz="2400" dirty="0">
                <a:solidFill>
                  <a:schemeClr val="tx1">
                    <a:lumMod val="75000"/>
                    <a:lumOff val="25000"/>
                  </a:schemeClr>
                </a:solidFill>
              </a:rPr>
              <a:t>First Aid </a:t>
            </a:r>
            <a:r>
              <a:rPr lang="en-CA" sz="2400" dirty="0" smtClean="0">
                <a:solidFill>
                  <a:schemeClr val="tx1">
                    <a:lumMod val="75000"/>
                    <a:lumOff val="25000"/>
                  </a:schemeClr>
                </a:solidFill>
              </a:rPr>
              <a:t>Kits </a:t>
            </a:r>
          </a:p>
          <a:p>
            <a:pPr>
              <a:buClr>
                <a:schemeClr val="accent1"/>
              </a:buClr>
            </a:pPr>
            <a:r>
              <a:rPr lang="en-CA" sz="2400" dirty="0" smtClean="0">
                <a:solidFill>
                  <a:schemeClr val="tx1">
                    <a:lumMod val="75000"/>
                    <a:lumOff val="25000"/>
                  </a:schemeClr>
                </a:solidFill>
              </a:rPr>
              <a:t>Fire Extinguishers </a:t>
            </a:r>
          </a:p>
          <a:p>
            <a:pPr>
              <a:buClr>
                <a:schemeClr val="accent1"/>
              </a:buClr>
            </a:pPr>
            <a:endParaRPr lang="en-US" sz="2400" dirty="0">
              <a:solidFill>
                <a:schemeClr val="tx1">
                  <a:lumMod val="75000"/>
                  <a:lumOff val="25000"/>
                </a:schemeClr>
              </a:solidFill>
            </a:endParaRPr>
          </a:p>
          <a:p>
            <a:pPr>
              <a:buClr>
                <a:schemeClr val="accent1"/>
              </a:buClr>
            </a:pPr>
            <a:endParaRPr lang="en-US" sz="2400" dirty="0" smtClean="0">
              <a:solidFill>
                <a:schemeClr val="tx1">
                  <a:lumMod val="75000"/>
                  <a:lumOff val="25000"/>
                </a:schemeClr>
              </a:solidFill>
            </a:endParaRPr>
          </a:p>
          <a:p>
            <a:pPr>
              <a:buClr>
                <a:schemeClr val="accent1"/>
              </a:buClr>
            </a:pPr>
            <a:endParaRPr lang="en-CA" sz="2400" dirty="0" smtClean="0">
              <a:solidFill>
                <a:schemeClr val="tx1">
                  <a:lumMod val="75000"/>
                  <a:lumOff val="25000"/>
                </a:schemeClr>
              </a:solidFill>
            </a:endParaRPr>
          </a:p>
          <a:p>
            <a:endParaRPr lang="en-CA" dirty="0"/>
          </a:p>
        </p:txBody>
      </p:sp>
      <p:sp>
        <p:nvSpPr>
          <p:cNvPr id="5" name="Rectangle 4"/>
          <p:cNvSpPr/>
          <p:nvPr/>
        </p:nvSpPr>
        <p:spPr>
          <a:xfrm>
            <a:off x="-277429" y="5248360"/>
            <a:ext cx="8395818" cy="1200329"/>
          </a:xfrm>
          <a:prstGeom prst="rect">
            <a:avLst/>
          </a:prstGeom>
        </p:spPr>
        <p:txBody>
          <a:bodyPr wrap="square">
            <a:spAutoFit/>
          </a:bodyPr>
          <a:lstStyle/>
          <a:p>
            <a:pPr lvl="3">
              <a:buClr>
                <a:schemeClr val="accent1"/>
              </a:buClr>
            </a:pPr>
            <a:r>
              <a:rPr lang="en-CA" sz="2400" dirty="0" smtClean="0">
                <a:solidFill>
                  <a:schemeClr val="tx1">
                    <a:lumMod val="75000"/>
                    <a:lumOff val="25000"/>
                  </a:schemeClr>
                </a:solidFill>
              </a:rPr>
              <a:t>If you breakdown or are involved in a collision, some of the first things you must do is turn on your hazard lights and place approved warning devices.</a:t>
            </a:r>
            <a:endParaRPr lang="en-CA" dirty="0">
              <a:solidFill>
                <a:schemeClr val="tx1">
                  <a:lumMod val="75000"/>
                  <a:lumOff val="25000"/>
                </a:schemeClr>
              </a:solidFill>
            </a:endParaRPr>
          </a:p>
        </p:txBody>
      </p:sp>
      <p:sp>
        <p:nvSpPr>
          <p:cNvPr id="2" name="Title 1"/>
          <p:cNvSpPr>
            <a:spLocks noGrp="1"/>
          </p:cNvSpPr>
          <p:nvPr>
            <p:ph type="title"/>
          </p:nvPr>
        </p:nvSpPr>
        <p:spPr/>
        <p:txBody>
          <a:bodyPr/>
          <a:lstStyle/>
          <a:p>
            <a:r>
              <a:rPr lang="en-US" dirty="0" smtClean="0"/>
              <a:t>Emergency Equipment</a:t>
            </a:r>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78" y="5841914"/>
            <a:ext cx="554038" cy="554038"/>
          </a:xfrm>
          <a:prstGeom prst="rect">
            <a:avLst/>
          </a:prstGeom>
        </p:spPr>
      </p:pic>
    </p:spTree>
    <p:custDataLst>
      <p:tags r:id="rId1"/>
    </p:custDataLst>
    <p:extLst>
      <p:ext uri="{BB962C8B-B14F-4D97-AF65-F5344CB8AC3E}">
        <p14:creationId xmlns:p14="http://schemas.microsoft.com/office/powerpoint/2010/main" val="336643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4_OFFICE THEME" val="0w5931Fj"/>
  <p:tag name="ARTICULATE_PROJECT_OPEN" val="0"/>
  <p:tag name="ARTICULATE_DESIGN_ID_2_OFFICE THEME" val="kOWOdIPK"/>
  <p:tag name="ARTICULATE_DESIGN_ID_7_OFFICE THEME" val="Vnmjxx2z"/>
  <p:tag name="ARTICULATE_DESIGN_ID_6_OFFICE THEME" val="cGYR8vBs"/>
  <p:tag name="ARTICULATE_DESIGN_ID_13_OFFICE THEME" val="TZNAx4TR"/>
  <p:tag name="ARTICULATE_DESIGN_ID_14_OFFICE THEME" val="HGVcTHx6"/>
  <p:tag name="ARTICULATE_DESIGN_ID_15_OFFICE THEME" val="sBA1jgnw"/>
  <p:tag name="ARTICULATE_DESIGN_ID_16_OFFICE THEME" val="0u937XXE"/>
  <p:tag name="ARTICULATE_DESIGN_ID_12_OFFICE THEME" val="XqIGzt4I"/>
  <p:tag name="ARTICULATE_DESIGN_ID_3_OFFICE THEME" val="xL5YiO2X"/>
  <p:tag name="ARTICULATE_DESIGN_ID_8_OFFICE THEME" val="L4jeoTIq"/>
  <p:tag name="ARTICULATE_DESIGN_ID_9_OFFICE THEME" val="auvQvR2E"/>
  <p:tag name="ARTICULATE_DESIGN_ID_10_OFFICE THEME" val="zKKjxtUt"/>
  <p:tag name="ARTICULATE_DESIGN_ID_11_OFFICE THEME" val="ruQGJTJI"/>
  <p:tag name="ARTICULATE_DESIGN_ID_5_OFFICE THEME" val="qYGzyUfS"/>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EEABD-1B17-4BE2-8F91-76669075ED6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416692e-dee5-4c2d-8a6a-155c1d899288"/>
    <ds:schemaRef ds:uri="http://www.w3.org/XML/1998/namespace"/>
  </ds:schemaRefs>
</ds:datastoreItem>
</file>

<file path=customXml/itemProps2.xml><?xml version="1.0" encoding="utf-8"?>
<ds:datastoreItem xmlns:ds="http://schemas.openxmlformats.org/officeDocument/2006/customXml" ds:itemID="{4113C870-892B-4682-B82B-49E756B5F3DD}"/>
</file>

<file path=customXml/itemProps3.xml><?xml version="1.0" encoding="utf-8"?>
<ds:datastoreItem xmlns:ds="http://schemas.openxmlformats.org/officeDocument/2006/customXml" ds:itemID="{BC5CAD0C-F95A-4DA8-AED6-5D89933EB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3588</Words>
  <Application>Microsoft Office PowerPoint</Application>
  <PresentationFormat>On-screen Show (4:3)</PresentationFormat>
  <Paragraphs>452</Paragraphs>
  <Slides>30</Slides>
  <Notes>30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30</vt:i4>
      </vt:variant>
    </vt:vector>
  </HeadingPairs>
  <TitlesOfParts>
    <vt:vector size="47" baseType="lpstr">
      <vt:lpstr>Arial</vt:lpstr>
      <vt:lpstr>Calibri</vt:lpstr>
      <vt:lpstr>Calibri Light</vt:lpstr>
      <vt:lpstr>Franklin Gothic Book</vt:lpstr>
      <vt:lpstr>Lato</vt:lpstr>
      <vt:lpstr>Lato Regular</vt:lpstr>
      <vt:lpstr>Symbol</vt:lpstr>
      <vt:lpstr>Times New Roman</vt:lpstr>
      <vt:lpstr>2_Office Theme</vt:lpstr>
      <vt:lpstr>4_Office Theme</vt:lpstr>
      <vt:lpstr>5_Office Theme</vt:lpstr>
      <vt:lpstr>6_Office Theme</vt:lpstr>
      <vt:lpstr>13_Office Theme</vt:lpstr>
      <vt:lpstr>14_Office Theme</vt:lpstr>
      <vt:lpstr>15_Office Theme</vt:lpstr>
      <vt:lpstr>16_Office Theme</vt:lpstr>
      <vt:lpstr>7_Office Theme</vt:lpstr>
      <vt:lpstr>Dangerous Goods and Emergency Situations</vt:lpstr>
      <vt:lpstr>Pre-Class Assignment</vt:lpstr>
      <vt:lpstr>Learning Objectives</vt:lpstr>
      <vt:lpstr>PowerPoint Presentation</vt:lpstr>
      <vt:lpstr>About Dangerous Goods</vt:lpstr>
      <vt:lpstr>Classes of Dangerous Goods</vt:lpstr>
      <vt:lpstr>Dangerous Goods</vt:lpstr>
      <vt:lpstr>PowerPoint Presentation</vt:lpstr>
      <vt:lpstr>Emergency Equipment</vt:lpstr>
      <vt:lpstr>Fire Extinguishers</vt:lpstr>
      <vt:lpstr>PASS</vt:lpstr>
      <vt:lpstr>PowerPoint Presentation</vt:lpstr>
      <vt:lpstr>Handling Breakdowns</vt:lpstr>
      <vt:lpstr>Handling Breakdowns</vt:lpstr>
      <vt:lpstr>Exercise 1:</vt:lpstr>
      <vt:lpstr>PowerPoint Presentation</vt:lpstr>
      <vt:lpstr>Collisions</vt:lpstr>
      <vt:lpstr>Handling High-Risk Collisions</vt:lpstr>
      <vt:lpstr>High-Risk Collision - Scene Management</vt:lpstr>
      <vt:lpstr>PowerPoint Presentation</vt:lpstr>
      <vt:lpstr>Reporting on Collisions</vt:lpstr>
      <vt:lpstr>How to Report a Collision</vt:lpstr>
      <vt:lpstr>Exercise 2:</vt:lpstr>
      <vt:lpstr>Review</vt:lpstr>
      <vt:lpstr>Review</vt:lpstr>
      <vt:lpstr>Summary</vt:lpstr>
      <vt:lpstr>Quiz</vt:lpstr>
      <vt:lpstr>Survey</vt:lpstr>
      <vt:lpstr>Practical In-Yard Training</vt:lpstr>
      <vt:lpstr>Practical In-Yard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PowerPoint</dc:title>
  <dc:creator/>
  <cp:lastModifiedBy/>
  <cp:revision>1</cp:revision>
  <dcterms:created xsi:type="dcterms:W3CDTF">2018-09-12T19:59:45Z</dcterms:created>
  <dcterms:modified xsi:type="dcterms:W3CDTF">2021-12-08T21:18:26Z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9E00B8DB-EF90-4BC8-A537-27AF67B2741B</vt:lpwstr>
  </property>
  <property fmtid="{D5CDD505-2E9C-101B-9397-08002B2CF9AE}" pid="4" name="ArticulatePath">
    <vt:lpwstr>MPI_MELT PPT Template</vt:lpwstr>
  </property>
  <property fmtid="{D5CDD505-2E9C-101B-9397-08002B2CF9AE}" pid="5" name="_MarkAsFinal">
    <vt:bool>true</vt:bool>
  </property>
</Properties>
</file>