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ags/tag23.xml" ContentType="application/vnd.openxmlformats-officedocument.presentationml.tags+xml"/>
  <Override PartName="/ppt/slideLayouts/slideLayout27.xml" ContentType="application/vnd.openxmlformats-officedocument.presentationml.slideLayout+xml"/>
  <Override PartName="/ppt/theme/theme5.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slideLayouts/slideLayout2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slideLayouts/slideLayout29.xml" ContentType="application/vnd.openxmlformats-officedocument.presentationml.slideLayout+xml"/>
  <Override PartName="/ppt/theme/theme7.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slideLayouts/slideLayout30.xml" ContentType="application/vnd.openxmlformats-officedocument.presentationml.slideLayout+xml"/>
  <Override PartName="/ppt/theme/theme8.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slideLayouts/slideLayout31.xml" ContentType="application/vnd.openxmlformats-officedocument.presentationml.slideLayout+xml"/>
  <Override PartName="/ppt/theme/theme9.xml" ContentType="application/vnd.openxmlformats-officedocument.theme+xml"/>
  <Override PartName="/ppt/tags/tag32.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16.xml" ContentType="application/vnd.openxmlformats-officedocument.presentationml.notesSlide+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notesSlides/notesSlide18.xml" ContentType="application/vnd.openxmlformats-officedocument.presentationml.notesSlide+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21.xml" ContentType="application/vnd.openxmlformats-officedocument.presentationml.notesSlide+xml"/>
  <Override PartName="/ppt/tags/tag54.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23.xml" ContentType="application/vnd.openxmlformats-officedocument.presentationml.notesSlide+xml"/>
  <Override PartName="/ppt/tags/tag56.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25.xml" ContentType="application/vnd.openxmlformats-officedocument.presentationml.notesSlide+xml"/>
  <Override PartName="/ppt/tags/tag58.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4"/>
    <p:sldMasterId id="2147483674" r:id="rId5"/>
    <p:sldMasterId id="2147483682" r:id="rId6"/>
    <p:sldMasterId id="2147483685" r:id="rId7"/>
    <p:sldMasterId id="2147483692" r:id="rId8"/>
    <p:sldMasterId id="2147483694" r:id="rId9"/>
    <p:sldMasterId id="2147483696" r:id="rId10"/>
    <p:sldMasterId id="2147483698" r:id="rId11"/>
    <p:sldMasterId id="2147483687" r:id="rId12"/>
  </p:sldMasterIdLst>
  <p:notesMasterIdLst>
    <p:notesMasterId r:id="rId39"/>
  </p:notesMasterIdLst>
  <p:handoutMasterIdLst>
    <p:handoutMasterId r:id="rId40"/>
  </p:handoutMasterIdLst>
  <p:sldIdLst>
    <p:sldId id="256" r:id="rId13"/>
    <p:sldId id="293" r:id="rId14"/>
    <p:sldId id="510" r:id="rId15"/>
    <p:sldId id="515" r:id="rId16"/>
    <p:sldId id="499" r:id="rId17"/>
    <p:sldId id="398" r:id="rId18"/>
    <p:sldId id="433" r:id="rId19"/>
    <p:sldId id="419" r:id="rId20"/>
    <p:sldId id="427" r:id="rId21"/>
    <p:sldId id="379" r:id="rId22"/>
    <p:sldId id="380" r:id="rId23"/>
    <p:sldId id="513" r:id="rId24"/>
    <p:sldId id="386" r:id="rId25"/>
    <p:sldId id="387" r:id="rId26"/>
    <p:sldId id="396" r:id="rId27"/>
    <p:sldId id="469" r:id="rId28"/>
    <p:sldId id="397" r:id="rId29"/>
    <p:sldId id="378" r:id="rId30"/>
    <p:sldId id="381" r:id="rId31"/>
    <p:sldId id="508" r:id="rId32"/>
    <p:sldId id="434" r:id="rId33"/>
    <p:sldId id="435" r:id="rId34"/>
    <p:sldId id="509" r:id="rId35"/>
    <p:sldId id="512" r:id="rId36"/>
    <p:sldId id="517" r:id="rId37"/>
    <p:sldId id="518" r:id="rId38"/>
  </p:sldIdLst>
  <p:sldSz cx="9144000" cy="6858000" type="screen4x3"/>
  <p:notesSz cx="7010400" cy="9236075"/>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8F54BA4-0035-4E16-873D-0DFCD6A4CD48}">
          <p14:sldIdLst>
            <p14:sldId id="256"/>
            <p14:sldId id="293"/>
          </p14:sldIdLst>
        </p14:section>
        <p14:section name="Systems and Components" id="{CEA4B191-8FC4-410A-B50B-D22CB8C8E664}">
          <p14:sldIdLst>
            <p14:sldId id="510"/>
            <p14:sldId id="515"/>
            <p14:sldId id="499"/>
            <p14:sldId id="398"/>
            <p14:sldId id="433"/>
            <p14:sldId id="419"/>
            <p14:sldId id="427"/>
            <p14:sldId id="379"/>
            <p14:sldId id="380"/>
            <p14:sldId id="513"/>
            <p14:sldId id="386"/>
            <p14:sldId id="387"/>
            <p14:sldId id="396"/>
            <p14:sldId id="469"/>
            <p14:sldId id="397"/>
            <p14:sldId id="378"/>
            <p14:sldId id="381"/>
          </p14:sldIdLst>
        </p14:section>
        <p14:section name="Stability Control System" id="{41B75D86-9385-4BD0-ABDB-3B85B1EF9BEB}">
          <p14:sldIdLst>
            <p14:sldId id="508"/>
            <p14:sldId id="434"/>
          </p14:sldIdLst>
        </p14:section>
        <p14:section name="Anti-Lock Brake System" id="{A779F407-01E6-4251-A7B2-92681D9EB0BF}">
          <p14:sldIdLst>
            <p14:sldId id="435"/>
          </p14:sldIdLst>
        </p14:section>
        <p14:section name="Wrap Up" id="{9B903F94-8ADB-401D-AAA0-81CCE07FB384}">
          <p14:sldIdLst>
            <p14:sldId id="509"/>
            <p14:sldId id="512"/>
          </p14:sldIdLst>
        </p14:section>
        <p14:section name="Practical In-Yard Training &amp; Assessment" id="{DF176FCB-B50C-4DA6-905B-70ABBE6B0804}">
          <p14:sldIdLst>
            <p14:sldId id="517"/>
            <p14:sldId id="51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3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2A0"/>
    <a:srgbClr val="5BC0CA"/>
    <a:srgbClr val="5FB743"/>
    <a:srgbClr val="63BB46"/>
    <a:srgbClr val="2D97E5"/>
    <a:srgbClr val="417E2E"/>
    <a:srgbClr val="FDD106"/>
    <a:srgbClr val="2591CB"/>
    <a:srgbClr val="AFBEC5"/>
    <a:srgbClr val="F57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50" autoAdjust="0"/>
    <p:restoredTop sz="64228" autoAdjust="0"/>
  </p:normalViewPr>
  <p:slideViewPr>
    <p:cSldViewPr snapToGrid="0">
      <p:cViewPr varScale="1">
        <p:scale>
          <a:sx n="54" d="100"/>
          <a:sy n="54" d="100"/>
        </p:scale>
        <p:origin x="1660" y="52"/>
      </p:cViewPr>
      <p:guideLst>
        <p:guide orient="horz" pos="2160"/>
        <p:guide pos="2880"/>
      </p:guideLst>
    </p:cSldViewPr>
  </p:slideViewPr>
  <p:outlineViewPr>
    <p:cViewPr>
      <p:scale>
        <a:sx n="33" d="100"/>
        <a:sy n="33" d="100"/>
      </p:scale>
      <p:origin x="0" y="-4190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190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t>12/2/2021</a:t>
            </a:fld>
            <a:endParaRPr lang="en-US"/>
          </a:p>
        </p:txBody>
      </p:sp>
      <p:sp>
        <p:nvSpPr>
          <p:cNvPr id="4" name="Footer Placeholder 3">
            <a:extLst>
              <a:ext uri="{FF2B5EF4-FFF2-40B4-BE49-F238E27FC236}">
                <a16:creationId xmlns="" xmlns:a16="http://schemas.microsoft.com/office/drawing/2014/main"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t>‹#›</a:t>
            </a:fld>
            <a:endParaRPr lang="en-US"/>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95A6671-F96F-4532-B4EE-20AEA24545AD}" type="datetimeFigureOut">
              <a:rPr lang="en-CA" smtClean="0"/>
              <a:t>2021-12-02</a:t>
            </a:fld>
            <a:endParaRPr lang="en-CA"/>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2AAB52B-0897-46EF-ACB7-C2A1E9716B33}" type="slidenum">
              <a:rPr lang="en-CA" smtClean="0"/>
              <a:t>‹#›</a:t>
            </a:fld>
            <a:endParaRPr lang="en-CA"/>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a:p>
        </p:txBody>
      </p:sp>
    </p:spTree>
    <p:extLst>
      <p:ext uri="{BB962C8B-B14F-4D97-AF65-F5344CB8AC3E}">
        <p14:creationId xmlns:p14="http://schemas.microsoft.com/office/powerpoint/2010/main" val="209726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effectLst/>
                <a:latin typeface="Calibri Light" panose="020F0302020204030204" pitchFamily="34" charset="0"/>
                <a:ea typeface="Calibri" panose="020F0502020204030204" pitchFamily="34" charset="0"/>
                <a:cs typeface="Times New Roman" panose="02020603050405020304" pitchFamily="18" charset="0"/>
              </a:rPr>
              <a:t>SAY: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The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axle is a shaft on which two or more wheels revolve. It connects the wheel to the rest of the vehicle and also supports the weight of the vehicle.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The tractor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axle, along with trailer axle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serve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as connection points for brakes.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Tractors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have front axle and one or more rear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axles.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smtClean="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effectLst/>
                <a:latin typeface="Calibri Light" panose="020F0302020204030204" pitchFamily="34" charset="0"/>
                <a:ea typeface="Calibri" panose="020F0502020204030204" pitchFamily="34" charset="0"/>
                <a:cs typeface="Times New Roman" panose="02020603050405020304" pitchFamily="18" charset="0"/>
              </a:rPr>
              <a:t>Front </a:t>
            </a:r>
            <a:r>
              <a:rPr lang="en-CA" sz="1200" b="1" dirty="0">
                <a:effectLst/>
                <a:latin typeface="Calibri Light" panose="020F0302020204030204" pitchFamily="34" charset="0"/>
                <a:ea typeface="Calibri" panose="020F0502020204030204" pitchFamily="34" charset="0"/>
                <a:cs typeface="Times New Roman" panose="02020603050405020304" pitchFamily="18" charset="0"/>
              </a:rPr>
              <a:t>tractor axle: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The front</a:t>
            </a:r>
            <a:r>
              <a:rPr lang="en-CA" sz="1200" baseline="0" dirty="0" smtClean="0">
                <a:effectLst/>
                <a:latin typeface="Calibri Light" panose="020F0302020204030204" pitchFamily="34" charset="0"/>
                <a:ea typeface="Calibri" panose="020F0502020204030204" pitchFamily="34" charset="0"/>
                <a:cs typeface="Times New Roman" panose="02020603050405020304" pitchFamily="18" charset="0"/>
              </a:rPr>
              <a:t> tractor axle</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is the steering axle on a truck. Steering axle means the </a:t>
            </a:r>
            <a:r>
              <a:rPr lang="en-CA" baseline="0" dirty="0">
                <a:solidFill>
                  <a:srgbClr val="FF0000"/>
                </a:solidFill>
              </a:rPr>
              <a:t>articulated</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 axle of a commercial vehicle that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you can control</a:t>
            </a:r>
            <a:r>
              <a:rPr lang="en-CA" sz="1200" baseline="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for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the purpose of steering the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vehicle.</a:t>
            </a:r>
            <a:endParaRPr lang="en-CA" sz="12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smtClean="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effectLst/>
                <a:latin typeface="Calibri Light" panose="020F0302020204030204" pitchFamily="34" charset="0"/>
                <a:ea typeface="Calibri" panose="020F0502020204030204" pitchFamily="34" charset="0"/>
                <a:cs typeface="Times New Roman" panose="02020603050405020304" pitchFamily="18" charset="0"/>
              </a:rPr>
              <a:t>Rear </a:t>
            </a:r>
            <a:r>
              <a:rPr lang="en-CA" sz="1200" b="1" dirty="0">
                <a:effectLst/>
                <a:latin typeface="Calibri Light" panose="020F0302020204030204" pitchFamily="34" charset="0"/>
                <a:ea typeface="Calibri" panose="020F0502020204030204" pitchFamily="34" charset="0"/>
                <a:cs typeface="Times New Roman" panose="02020603050405020304" pitchFamily="18" charset="0"/>
              </a:rPr>
              <a:t>tractor </a:t>
            </a:r>
            <a:r>
              <a:rPr lang="en-CA" sz="1200" b="1" dirty="0" smtClean="0">
                <a:effectLst/>
                <a:latin typeface="Calibri Light" panose="020F0302020204030204" pitchFamily="34" charset="0"/>
                <a:ea typeface="Calibri" panose="020F0502020204030204" pitchFamily="34" charset="0"/>
                <a:cs typeface="Times New Roman" panose="02020603050405020304" pitchFamily="18" charset="0"/>
              </a:rPr>
              <a:t>axle</a:t>
            </a:r>
            <a:r>
              <a:rPr lang="en-CA" sz="1200" b="1" dirty="0">
                <a:effectLst/>
                <a:latin typeface="Calibri Light" panose="020F0302020204030204" pitchFamily="34" charset="0"/>
                <a:ea typeface="Calibri" panose="020F0502020204030204" pitchFamily="34" charset="0"/>
                <a:cs typeface="Times New Roman" panose="02020603050405020304" pitchFamily="18" charset="0"/>
              </a:rPr>
              <a:t>: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This is also called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the power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or drive axle. Power is transferred from the engine and the powertrain to the wheels by the rear axle. </a:t>
            </a:r>
            <a:endParaRPr lang="en-CA" sz="12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a:p>
        </p:txBody>
      </p:sp>
    </p:spTree>
    <p:extLst>
      <p:ext uri="{BB962C8B-B14F-4D97-AF65-F5344CB8AC3E}">
        <p14:creationId xmlns:p14="http://schemas.microsoft.com/office/powerpoint/2010/main" val="915189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t>SAY: Single </a:t>
            </a:r>
            <a:r>
              <a:rPr lang="en-CA" sz="1200" b="1" dirty="0"/>
              <a:t>axle: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Two-axle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trucks have one rear axle.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The rear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axle is called the single drive axle.  This could also be</a:t>
            </a: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any combination of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two axles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whose centres are less than one metre apart.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Calibri Light" panose="020F0302020204030204" pitchFamily="34" charset="0"/>
                <a:ea typeface="Calibri" panose="020F0502020204030204" pitchFamily="34" charset="0"/>
                <a:cs typeface="Times New Roman" panose="02020603050405020304" pitchFamily="18" charset="0"/>
              </a:rPr>
              <a:t>Tandem: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Tandem trucks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have two consecutive rear axles (two drive axles) where the axles have an axle spread of not less than 1.2 metres and not greater than 1.85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metres. In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the case of a trailer manufactured before November 15, 1988, the axles have an axle spread of not less than 1.0 metre and not more than 2.4 metres. </a:t>
            </a:r>
            <a:endParaRPr lang="en-CA" sz="12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Calibri Light" panose="020F0302020204030204" pitchFamily="34" charset="0"/>
                <a:ea typeface="Calibri" panose="020F0502020204030204" pitchFamily="34" charset="0"/>
                <a:cs typeface="Times New Roman" panose="02020603050405020304" pitchFamily="18" charset="0"/>
              </a:rPr>
              <a:t>Tridem/tri-drive axles</a:t>
            </a:r>
            <a:r>
              <a:rPr lang="en-CA" sz="600" b="1" dirty="0">
                <a:effectLst/>
                <a:latin typeface="Calibri Light" panose="020F0302020204030204" pitchFamily="34" charset="0"/>
                <a:ea typeface="Calibri" panose="020F0502020204030204" pitchFamily="34" charset="0"/>
                <a:cs typeface="Times New Roman" panose="02020603050405020304" pitchFamily="18" charset="0"/>
              </a:rPr>
              <a:t>: </a:t>
            </a:r>
            <a:r>
              <a:rPr lang="en-CA" sz="800" dirty="0">
                <a:effectLst/>
                <a:latin typeface="Calibri Light" panose="020F0302020204030204" pitchFamily="34" charset="0"/>
                <a:ea typeface="Calibri" panose="020F0502020204030204" pitchFamily="34" charset="0"/>
                <a:cs typeface="Times New Roman" panose="02020603050405020304" pitchFamily="18" charset="0"/>
              </a:rPr>
              <a:t>This is an axle group, on a trailer or tractor, consisting of any </a:t>
            </a:r>
            <a:r>
              <a:rPr lang="en-CA" sz="800" dirty="0" smtClean="0">
                <a:effectLst/>
                <a:latin typeface="Calibri Light" panose="020F0302020204030204" pitchFamily="34" charset="0"/>
                <a:ea typeface="Calibri" panose="020F0502020204030204" pitchFamily="34" charset="0"/>
                <a:cs typeface="Times New Roman" panose="02020603050405020304" pitchFamily="18" charset="0"/>
              </a:rPr>
              <a:t>three consecutive </a:t>
            </a:r>
            <a:r>
              <a:rPr lang="en-CA" sz="800" dirty="0">
                <a:effectLst/>
                <a:latin typeface="Calibri Light" panose="020F0302020204030204" pitchFamily="34" charset="0"/>
                <a:ea typeface="Calibri" panose="020F0502020204030204" pitchFamily="34" charset="0"/>
                <a:cs typeface="Times New Roman" panose="02020603050405020304" pitchFamily="18" charset="0"/>
              </a:rPr>
              <a:t>axles </a:t>
            </a:r>
            <a:r>
              <a:rPr lang="en-CA" sz="800" dirty="0" smtClean="0">
                <a:effectLst/>
                <a:latin typeface="Calibri Light" panose="020F0302020204030204" pitchFamily="34" charset="0"/>
                <a:ea typeface="Calibri" panose="020F0502020204030204" pitchFamily="34" charset="0"/>
                <a:cs typeface="Times New Roman" panose="02020603050405020304" pitchFamily="18" charset="0"/>
              </a:rPr>
              <a:t>where </a:t>
            </a:r>
            <a:r>
              <a:rPr lang="en-CA" sz="800" dirty="0">
                <a:effectLst/>
                <a:latin typeface="Calibri Light" panose="020F0302020204030204" pitchFamily="34" charset="0"/>
                <a:ea typeface="Calibri" panose="020F0502020204030204" pitchFamily="34" charset="0"/>
                <a:cs typeface="Times New Roman" panose="02020603050405020304" pitchFamily="18" charset="0"/>
              </a:rPr>
              <a:t>the axles are evenly spaced over a distance of not less than 2.4 metres and not greater than 3.7 metres, but does not include a lift axle in the down position or a single </a:t>
            </a:r>
            <a:r>
              <a:rPr lang="en-CA" sz="800" dirty="0" smtClean="0">
                <a:effectLst/>
                <a:latin typeface="Calibri Light" panose="020F0302020204030204" pitchFamily="34" charset="0"/>
                <a:ea typeface="Calibri" panose="020F0502020204030204" pitchFamily="34" charset="0"/>
                <a:cs typeface="Times New Roman" panose="02020603050405020304" pitchFamily="18" charset="0"/>
              </a:rPr>
              <a:t>steer.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a:p>
        </p:txBody>
      </p:sp>
    </p:spTree>
    <p:extLst>
      <p:ext uri="{BB962C8B-B14F-4D97-AF65-F5344CB8AC3E}">
        <p14:creationId xmlns:p14="http://schemas.microsoft.com/office/powerpoint/2010/main" val="1430377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Calibri (Body)"/>
                <a:ea typeface="+mn-ea"/>
                <a:cs typeface="+mn-cs"/>
              </a:rPr>
              <a:t>Say:</a:t>
            </a:r>
            <a:r>
              <a:rPr lang="en-CA" sz="1200" b="1" kern="1200" baseline="0" dirty="0" smtClean="0">
                <a:solidFill>
                  <a:schemeClr val="tx1"/>
                </a:solidFill>
                <a:effectLst/>
                <a:latin typeface="Calibri (Body)"/>
                <a:ea typeface="+mn-ea"/>
                <a:cs typeface="+mn-cs"/>
              </a:rPr>
              <a:t>  </a:t>
            </a:r>
            <a:r>
              <a:rPr lang="en-CA" sz="1200" b="1" kern="1200" dirty="0" smtClean="0">
                <a:solidFill>
                  <a:schemeClr val="tx1"/>
                </a:solidFill>
                <a:effectLst/>
                <a:latin typeface="Calibri (Body)"/>
                <a:ea typeface="+mn-ea"/>
                <a:cs typeface="+mn-cs"/>
              </a:rPr>
              <a:t>Hydraulic Brake System</a:t>
            </a:r>
          </a:p>
          <a:p>
            <a:r>
              <a:rPr lang="en-CA" sz="1200" kern="1200" dirty="0" smtClean="0">
                <a:solidFill>
                  <a:schemeClr val="tx1"/>
                </a:solidFill>
                <a:effectLst/>
                <a:latin typeface="Calibri (Body)"/>
                <a:ea typeface="+mn-ea"/>
                <a:cs typeface="+mn-cs"/>
              </a:rPr>
              <a:t>Hydraulic Brakes</a:t>
            </a:r>
          </a:p>
          <a:p>
            <a:pPr marL="171450" indent="-171450">
              <a:buFont typeface="Arial" panose="020B0604020202020204" pitchFamily="34" charset="0"/>
              <a:buChar char="•"/>
            </a:pPr>
            <a:r>
              <a:rPr lang="en-CA" sz="1200" kern="1200" dirty="0" smtClean="0">
                <a:solidFill>
                  <a:schemeClr val="tx1"/>
                </a:solidFill>
                <a:effectLst/>
                <a:latin typeface="Calibri (Body)"/>
                <a:ea typeface="+mn-ea"/>
                <a:cs typeface="+mn-cs"/>
              </a:rPr>
              <a:t>Hydraulic brakes apply instantly</a:t>
            </a:r>
          </a:p>
          <a:p>
            <a:pPr marL="171450" indent="-171450">
              <a:buFont typeface="Arial" panose="020B0604020202020204" pitchFamily="34" charset="0"/>
              <a:buChar char="•"/>
            </a:pPr>
            <a:r>
              <a:rPr lang="en-CA" sz="1200" kern="1200" dirty="0" smtClean="0">
                <a:solidFill>
                  <a:schemeClr val="tx1"/>
                </a:solidFill>
                <a:effectLst/>
                <a:latin typeface="Calibri (Body)"/>
                <a:ea typeface="+mn-ea"/>
                <a:cs typeface="+mn-cs"/>
              </a:rPr>
              <a:t>Hydraulic fluid is held in reservoir and brake lines so the system is constantly full</a:t>
            </a:r>
          </a:p>
          <a:p>
            <a:pPr marL="171450" indent="-171450">
              <a:buFont typeface="Arial" panose="020B0604020202020204" pitchFamily="34" charset="0"/>
              <a:buChar char="•"/>
            </a:pPr>
            <a:r>
              <a:rPr lang="en-CA" sz="1200" kern="1200" dirty="0" smtClean="0">
                <a:solidFill>
                  <a:schemeClr val="tx1"/>
                </a:solidFill>
                <a:effectLst/>
                <a:latin typeface="Calibri (Body)"/>
                <a:ea typeface="+mn-ea"/>
                <a:cs typeface="+mn-cs"/>
              </a:rPr>
              <a:t>Brake fluid cannot be compressed as opposed to the air brake system</a:t>
            </a:r>
          </a:p>
          <a:p>
            <a:pPr marL="171450" indent="-171450">
              <a:buFont typeface="Arial" panose="020B0604020202020204" pitchFamily="34" charset="0"/>
              <a:buChar char="•"/>
            </a:pPr>
            <a:r>
              <a:rPr lang="en-CA" sz="1200" kern="1200" dirty="0" smtClean="0">
                <a:solidFill>
                  <a:schemeClr val="tx1"/>
                </a:solidFill>
                <a:effectLst/>
                <a:latin typeface="Calibri (Body)"/>
                <a:ea typeface="+mn-ea"/>
                <a:cs typeface="+mn-cs"/>
              </a:rPr>
              <a:t>Brake fluid transfers pressure rather than flows</a:t>
            </a:r>
          </a:p>
          <a:p>
            <a:pPr marL="171450" indent="-171450">
              <a:buFont typeface="Arial" panose="020B0604020202020204" pitchFamily="34" charset="0"/>
              <a:buChar char="•"/>
            </a:pPr>
            <a:r>
              <a:rPr lang="en-CA" sz="1200" kern="1200" dirty="0" smtClean="0">
                <a:solidFill>
                  <a:schemeClr val="tx1"/>
                </a:solidFill>
                <a:effectLst/>
                <a:latin typeface="Calibri (Body)"/>
                <a:ea typeface="+mn-ea"/>
                <a:cs typeface="+mn-cs"/>
              </a:rPr>
              <a:t>The force applied to the brake is immediate</a:t>
            </a:r>
          </a:p>
          <a:p>
            <a:r>
              <a:rPr lang="en-CA" sz="1200" b="1" kern="1200" dirty="0" smtClean="0">
                <a:solidFill>
                  <a:schemeClr val="tx1"/>
                </a:solidFill>
                <a:effectLst/>
                <a:latin typeface="Calibri (Body)"/>
                <a:ea typeface="+mn-ea"/>
                <a:cs typeface="+mn-cs"/>
              </a:rPr>
              <a:t>Disc Brake</a:t>
            </a:r>
          </a:p>
          <a:p>
            <a:r>
              <a:rPr lang="en-CA" sz="1200" kern="1200" dirty="0" smtClean="0">
                <a:solidFill>
                  <a:schemeClr val="tx1"/>
                </a:solidFill>
                <a:effectLst/>
                <a:latin typeface="Calibri (Body)"/>
                <a:ea typeface="+mn-ea"/>
                <a:cs typeface="+mn-cs"/>
              </a:rPr>
              <a:t>The components of a disc brake system consist of a disc and calliper.  When the brakes are applied, the calliper squeezes the disc creating friction and slowing the vehicle.</a:t>
            </a:r>
          </a:p>
          <a:p>
            <a:r>
              <a:rPr lang="en-CA" sz="1200" b="1" kern="1200" dirty="0" smtClean="0">
                <a:solidFill>
                  <a:schemeClr val="tx1"/>
                </a:solidFill>
                <a:effectLst/>
                <a:latin typeface="Calibri (Body)"/>
                <a:ea typeface="+mn-ea"/>
                <a:cs typeface="+mn-cs"/>
              </a:rPr>
              <a:t>Drum Brake</a:t>
            </a:r>
          </a:p>
          <a:p>
            <a:r>
              <a:rPr lang="en-CA" sz="1200" kern="1200" dirty="0" smtClean="0">
                <a:solidFill>
                  <a:schemeClr val="tx1"/>
                </a:solidFill>
                <a:effectLst/>
                <a:latin typeface="Calibri (Body)"/>
                <a:ea typeface="+mn-ea"/>
                <a:cs typeface="+mn-cs"/>
              </a:rPr>
              <a:t>This is a drum attached to each side of the axle by bolts, to stop or slow down tire rotation when you apply pressure on the brake pedal. When brake is applied, friction is created when the brake shoe linings are forced against the inside of the brake drum.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Reference</a:t>
            </a:r>
            <a:r>
              <a:rPr lang="en-US" sz="1200" dirty="0" smtClean="0"/>
              <a:t>: Disc and drum brakes are mentioned in Lesson 2 of the Textbook, under Other Truck Systems – Other Components.</a:t>
            </a:r>
            <a:endParaRPr lang="en-CA" sz="1200"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12</a:t>
            </a:fld>
            <a:endParaRPr lang="en-CA"/>
          </a:p>
        </p:txBody>
      </p:sp>
    </p:spTree>
    <p:extLst>
      <p:ext uri="{BB962C8B-B14F-4D97-AF65-F5344CB8AC3E}">
        <p14:creationId xmlns:p14="http://schemas.microsoft.com/office/powerpoint/2010/main" val="212380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effectLst/>
                <a:latin typeface="Calibri Light" panose="020F0302020204030204" pitchFamily="34" charset="0"/>
                <a:ea typeface="Times New Roman" panose="02020603050405020304" pitchFamily="18" charset="0"/>
                <a:cs typeface="Times New Roman" panose="02020603050405020304" pitchFamily="18" charset="0"/>
              </a:rPr>
              <a:t>SAY: Air </a:t>
            </a:r>
            <a:r>
              <a:rPr lang="en-CA" sz="1200" b="1" dirty="0">
                <a:effectLst/>
                <a:latin typeface="Calibri Light" panose="020F0302020204030204" pitchFamily="34" charset="0"/>
                <a:ea typeface="Times New Roman" panose="02020603050405020304" pitchFamily="18" charset="0"/>
                <a:cs typeface="Times New Roman" panose="02020603050405020304" pitchFamily="18" charset="0"/>
              </a:rPr>
              <a:t>Compressor:</a:t>
            </a:r>
            <a:r>
              <a:rPr lang="en-CA" sz="1200" b="1" baseline="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This pressurizes air and pumps it into storage tanks. It is directly driven from the internal gearing of the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engine and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can either be single or multiple piston pump. It takes in air from the atmosphere and compresses (pressurizes) it.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Calibri Light" panose="020F0302020204030204" pitchFamily="34" charset="0"/>
                <a:ea typeface="Times New Roman" panose="02020603050405020304" pitchFamily="18" charset="0"/>
                <a:cs typeface="Times New Roman" panose="02020603050405020304" pitchFamily="18" charset="0"/>
              </a:rPr>
              <a:t>Air Tanks: </a:t>
            </a:r>
            <a:r>
              <a:rPr lang="en-CA" sz="1200" dirty="0">
                <a:effectLst/>
                <a:latin typeface="Calibri Light" panose="020F0302020204030204" pitchFamily="34" charset="0"/>
                <a:ea typeface="Times New Roman" panose="02020603050405020304" pitchFamily="18" charset="0"/>
                <a:cs typeface="Times New Roman" panose="02020603050405020304" pitchFamily="18" charset="0"/>
              </a:rPr>
              <a:t>These store the air pressure.  The size of the</a:t>
            </a:r>
            <a:r>
              <a:rPr lang="en-CA" sz="1200" baseline="0" dirty="0">
                <a:effectLst/>
                <a:latin typeface="Calibri Light" panose="020F0302020204030204" pitchFamily="34" charset="0"/>
                <a:ea typeface="Times New Roman" panose="02020603050405020304" pitchFamily="18" charset="0"/>
                <a:cs typeface="Times New Roman" panose="02020603050405020304" pitchFamily="18" charset="0"/>
              </a:rPr>
              <a:t> air tanks depends on the air volume required for the brake lines and chambers.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a:p>
        </p:txBody>
      </p:sp>
    </p:spTree>
    <p:extLst>
      <p:ext uri="{BB962C8B-B14F-4D97-AF65-F5344CB8AC3E}">
        <p14:creationId xmlns:p14="http://schemas.microsoft.com/office/powerpoint/2010/main" val="2195753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effectLst/>
                <a:latin typeface="Calibri Light" panose="020F0302020204030204" pitchFamily="34" charset="0"/>
                <a:ea typeface="Times New Roman" panose="02020603050405020304" pitchFamily="18" charset="0"/>
                <a:cs typeface="Times New Roman" panose="02020603050405020304" pitchFamily="18" charset="0"/>
              </a:rPr>
              <a:t>SAY: Air </a:t>
            </a:r>
            <a:r>
              <a:rPr lang="en-CA" sz="1200" b="1" dirty="0">
                <a:effectLst/>
                <a:latin typeface="Calibri Light" panose="020F0302020204030204" pitchFamily="34" charset="0"/>
                <a:ea typeface="Times New Roman" panose="02020603050405020304" pitchFamily="18" charset="0"/>
                <a:cs typeface="Times New Roman" panose="02020603050405020304" pitchFamily="18" charset="0"/>
              </a:rPr>
              <a:t>Tank Check Valves: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Typically, these are one-way valves.  The one-way check valves are located at the entrance of the primary and secondary air tanks, and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are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a major fail-safe of the air brake system. They allow air flow from one side to the other, while blocking air flow in the opposite direction.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Reference</a:t>
            </a:r>
            <a:r>
              <a:rPr lang="en-US" sz="1200" dirty="0" smtClean="0"/>
              <a:t>: Air Brakes are mentioned in Lesson 2 of the Textbook, under Other Truck Systems – Air Brakes. However, Lesson</a:t>
            </a:r>
            <a:r>
              <a:rPr lang="en-US" sz="1200" baseline="0" dirty="0" smtClean="0"/>
              <a:t> 3 goes into more detail on Air Brakes.</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14</a:t>
            </a:fld>
            <a:endParaRPr lang="en-CA"/>
          </a:p>
        </p:txBody>
      </p:sp>
    </p:spTree>
    <p:extLst>
      <p:ext uri="{BB962C8B-B14F-4D97-AF65-F5344CB8AC3E}">
        <p14:creationId xmlns:p14="http://schemas.microsoft.com/office/powerpoint/2010/main" val="3576768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CA" sz="1200" b="1" kern="1200" dirty="0" smtClean="0">
                <a:solidFill>
                  <a:schemeClr val="tx1"/>
                </a:solidFill>
                <a:effectLst/>
                <a:latin typeface="+mn-lt"/>
                <a:ea typeface="Calibri" panose="020F0502020204030204" pitchFamily="34" charset="0"/>
                <a:cs typeface="Times New Roman" panose="02020603050405020304" pitchFamily="18" charset="0"/>
              </a:rPr>
              <a:t>SAY: Fifth </a:t>
            </a:r>
            <a:r>
              <a:rPr lang="en-CA" sz="1200" b="1" kern="1200" dirty="0">
                <a:solidFill>
                  <a:schemeClr val="tx1"/>
                </a:solidFill>
                <a:effectLst/>
                <a:latin typeface="+mn-lt"/>
                <a:ea typeface="Calibri" panose="020F0502020204030204" pitchFamily="34" charset="0"/>
                <a:cs typeface="Times New Roman" panose="02020603050405020304" pitchFamily="18" charset="0"/>
              </a:rPr>
              <a:t>wheel: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This is a coupling device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mounted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on the vehicle chassis and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consists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of a skid plate, associated mounting brackets and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a latching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mechanism that couples or connects to a kingpin located on the other vehicle or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component. It is used to support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and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tow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a semi-trailer. There are two types of fifth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wheels: a stationary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and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a sliding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fifth wheel. </a:t>
            </a:r>
            <a:endParaRPr lang="en-CA" sz="12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A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stationary fifth wheel is mounted on the frame rails of the tractor and is positioned in a way that the optimum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weight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distribution is achieved between the front and the rear axles of a properly loaded trailer. </a:t>
            </a:r>
            <a:endParaRPr lang="en-CA" sz="12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The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sliding or adjustable fifth wheel can be adjusted back and forth along the frame rail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to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ensure even weight distribution on each axle.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It can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adjust the overall length of the tractor-trailer and hence, the turning radius of the vehicle.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Calibri" panose="020F0502020204030204" pitchFamily="34" charset="0"/>
                <a:cs typeface="Times New Roman" panose="02020603050405020304" pitchFamily="18" charset="0"/>
              </a:rPr>
              <a:t>Trailer Kingpin:</a:t>
            </a:r>
            <a:r>
              <a:rPr lang="en-CA" sz="1200" b="1" kern="1200" baseline="0" dirty="0" smtClean="0">
                <a:solidFill>
                  <a:schemeClr val="tx1"/>
                </a:solidFill>
                <a:effectLst/>
                <a:latin typeface="+mn-lt"/>
                <a:ea typeface="Calibri" panose="020F0502020204030204" pitchFamily="34" charset="0"/>
                <a:cs typeface="Times New Roman" panose="02020603050405020304" pitchFamily="18" charset="0"/>
              </a:rPr>
              <a:t>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This is usually a 2 inch high-strengthen steel pin that fits and locks into the jaws of the fifth wheel to couple the tractor to the trailer.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Reference</a:t>
            </a:r>
            <a:r>
              <a:rPr lang="en-US" sz="1200" dirty="0" smtClean="0"/>
              <a:t>: Coupler Systems and hitches are mentioned in Lesson 2 of the Textbook, under Other Truck Systems – Coupling</a:t>
            </a:r>
            <a:r>
              <a:rPr lang="en-US" sz="1200" baseline="0" dirty="0" smtClean="0"/>
              <a:t> System</a:t>
            </a:r>
            <a:r>
              <a:rPr lang="en-US" sz="1200" dirty="0" smtClean="0"/>
              <a:t>. </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a:p>
        </p:txBody>
      </p:sp>
    </p:spTree>
    <p:extLst>
      <p:ext uri="{BB962C8B-B14F-4D97-AF65-F5344CB8AC3E}">
        <p14:creationId xmlns:p14="http://schemas.microsoft.com/office/powerpoint/2010/main" val="91265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Calibri" panose="020F0502020204030204" pitchFamily="34" charset="0"/>
                <a:cs typeface="Times New Roman" panose="02020603050405020304" pitchFamily="18" charset="0"/>
              </a:rPr>
              <a:t>SAY: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A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coupler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is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a mechanism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bolted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or welded onto the end of a trailer tongue. It fits securely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over,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and pivots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on,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the tow vehicle hitch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ball.</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Reference</a:t>
            </a:r>
            <a:r>
              <a:rPr lang="en-US" sz="1200" dirty="0" smtClean="0"/>
              <a:t>: Coupler Systems and hitches are mentioned in Lesson 2 of the Textbook, under Other Truck Systems – Coupling</a:t>
            </a:r>
            <a:r>
              <a:rPr lang="en-US" sz="1200" baseline="0" dirty="0" smtClean="0"/>
              <a:t> System</a:t>
            </a:r>
            <a:r>
              <a:rPr lang="en-US" sz="1200" dirty="0" smtClean="0"/>
              <a:t>. </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16</a:t>
            </a:fld>
            <a:endParaRPr lang="en-CA"/>
          </a:p>
        </p:txBody>
      </p:sp>
    </p:spTree>
    <p:extLst>
      <p:ext uri="{BB962C8B-B14F-4D97-AF65-F5344CB8AC3E}">
        <p14:creationId xmlns:p14="http://schemas.microsoft.com/office/powerpoint/2010/main" val="3933699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CA" sz="1200" b="1" kern="1200" dirty="0" smtClean="0">
                <a:solidFill>
                  <a:schemeClr val="tx1"/>
                </a:solidFill>
                <a:effectLst/>
                <a:latin typeface="+mn-lt"/>
                <a:ea typeface="Calibri" panose="020F0502020204030204" pitchFamily="34" charset="0"/>
                <a:cs typeface="Times New Roman" panose="02020603050405020304" pitchFamily="18" charset="0"/>
              </a:rPr>
              <a:t>SAY: Roll </a:t>
            </a:r>
            <a:r>
              <a:rPr lang="en-CA" sz="1200" b="1" kern="1200" dirty="0">
                <a:solidFill>
                  <a:schemeClr val="tx1"/>
                </a:solidFill>
                <a:effectLst/>
                <a:latin typeface="+mn-lt"/>
                <a:ea typeface="Calibri" panose="020F0502020204030204" pitchFamily="34" charset="0"/>
                <a:cs typeface="Times New Roman" panose="02020603050405020304" pitchFamily="18" charset="0"/>
              </a:rPr>
              <a:t>Coupling Hitch: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This is a low-lash coupling that provides the same function as a universal joint – it allows motion around the yaw axis (turning corners) and pitch axis (driving over bumps) and prevents twisting unless the hitch is equipped with optional selective roll-coupling.</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Calibri" panose="020F0502020204030204" pitchFamily="34" charset="0"/>
                <a:cs typeface="Times New Roman" panose="02020603050405020304" pitchFamily="18" charset="0"/>
              </a:rPr>
              <a:t>Landing gear: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This provides stationary support for the front of a trailer when it is not coupled to a tractor. </a:t>
            </a:r>
            <a:endParaRPr lang="en-CA" sz="12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effectLst/>
                <a:latin typeface="Calibri Light" panose="020F0302020204030204" pitchFamily="34" charset="0"/>
                <a:ea typeface="Calibri" panose="020F0502020204030204" pitchFamily="34" charset="0"/>
                <a:cs typeface="Times New Roman" panose="02020603050405020304" pitchFamily="18" charset="0"/>
              </a:rPr>
              <a:t>DO: </a:t>
            </a:r>
            <a:r>
              <a:rPr lang="en-CA" sz="1200" b="0" dirty="0" smtClean="0">
                <a:effectLst/>
                <a:latin typeface="Calibri Light" panose="020F0302020204030204" pitchFamily="34" charset="0"/>
                <a:ea typeface="Calibri" panose="020F0502020204030204" pitchFamily="34" charset="0"/>
                <a:cs typeface="Times New Roman" panose="02020603050405020304" pitchFamily="18" charset="0"/>
              </a:rPr>
              <a:t>Show</a:t>
            </a:r>
            <a:r>
              <a:rPr lang="en-CA" sz="1200" b="0" baseline="0" dirty="0" smtClean="0">
                <a:effectLst/>
                <a:latin typeface="Calibri Light" panose="020F0302020204030204" pitchFamily="34" charset="0"/>
                <a:ea typeface="Calibri" panose="020F0502020204030204" pitchFamily="34" charset="0"/>
                <a:cs typeface="Times New Roman" panose="02020603050405020304" pitchFamily="18" charset="0"/>
              </a:rPr>
              <a:t> class examples of roll coupling hitches.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a:p>
        </p:txBody>
      </p:sp>
    </p:spTree>
    <p:extLst>
      <p:ext uri="{BB962C8B-B14F-4D97-AF65-F5344CB8AC3E}">
        <p14:creationId xmlns:p14="http://schemas.microsoft.com/office/powerpoint/2010/main" val="197673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effectLst/>
                <a:latin typeface="Calibri Light" panose="020F0302020204030204" pitchFamily="34" charset="0"/>
                <a:ea typeface="Times New Roman" panose="02020603050405020304" pitchFamily="18" charset="0"/>
                <a:cs typeface="Times New Roman" panose="02020603050405020304" pitchFamily="18" charset="0"/>
              </a:rPr>
              <a:t>SAY: </a:t>
            </a:r>
            <a:r>
              <a:rPr lang="en-CA" sz="1200" b="0" dirty="0" smtClean="0">
                <a:effectLst/>
                <a:latin typeface="Calibri Light" panose="020F0302020204030204" pitchFamily="34" charset="0"/>
                <a:ea typeface="Times New Roman" panose="02020603050405020304" pitchFamily="18" charset="0"/>
                <a:cs typeface="Times New Roman" panose="02020603050405020304" pitchFamily="18" charset="0"/>
              </a:rPr>
              <a:t>Let’s go over some of</a:t>
            </a:r>
            <a:r>
              <a:rPr lang="en-CA" sz="1200" b="0" baseline="0" dirty="0" smtClean="0">
                <a:effectLst/>
                <a:latin typeface="Calibri Light" panose="020F0302020204030204" pitchFamily="34" charset="0"/>
                <a:ea typeface="Times New Roman" panose="02020603050405020304" pitchFamily="18" charset="0"/>
                <a:cs typeface="Times New Roman" panose="02020603050405020304" pitchFamily="18" charset="0"/>
              </a:rPr>
              <a:t> the controls and equipment that you need to know. We won’t go over all of the items now, but there is a complete list in your textbook. Become familiar with all of the items before the quiz. If you have any questions, don’t hesitate to 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smtClean="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effectLst/>
                <a:latin typeface="Calibri Light" panose="020F0302020204030204" pitchFamily="34" charset="0"/>
                <a:ea typeface="Times New Roman" panose="02020603050405020304" pitchFamily="18" charset="0"/>
                <a:cs typeface="Times New Roman" panose="02020603050405020304" pitchFamily="18" charset="0"/>
              </a:rPr>
              <a:t>Suspension </a:t>
            </a:r>
            <a:r>
              <a:rPr lang="en-CA" sz="1200" b="1" dirty="0">
                <a:effectLst/>
                <a:latin typeface="Calibri Light" panose="020F0302020204030204" pitchFamily="34" charset="0"/>
                <a:ea typeface="Times New Roman" panose="02020603050405020304" pitchFamily="18" charset="0"/>
                <a:cs typeface="Times New Roman" panose="02020603050405020304" pitchFamily="18" charset="0"/>
              </a:rPr>
              <a:t>&amp; Frame Attachments: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The body of the tractor-trailer is connected to and strengthened by the frame. The frame rests on the suspension system. The suspension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system carries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and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distributes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the weight of vehicle. The suspension system also supports the axles by enabling axle movement when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the surface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or ground changes. The system is divided into spring leaf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(or fixed) suspension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and air bag suspension. </a:t>
            </a:r>
            <a:endParaRPr lang="en-CA" sz="12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18</a:t>
            </a:fld>
            <a:endParaRPr lang="en-CA"/>
          </a:p>
        </p:txBody>
      </p:sp>
    </p:spTree>
    <p:extLst>
      <p:ext uri="{BB962C8B-B14F-4D97-AF65-F5344CB8AC3E}">
        <p14:creationId xmlns:p14="http://schemas.microsoft.com/office/powerpoint/2010/main" val="1624945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effectLst/>
                <a:latin typeface="Calibri Light" panose="020F0302020204030204" pitchFamily="34" charset="0"/>
                <a:ea typeface="Calibri" panose="020F0502020204030204" pitchFamily="34" charset="0"/>
                <a:cs typeface="Times New Roman" panose="02020603050405020304" pitchFamily="18" charset="0"/>
              </a:rPr>
              <a:t>SAY:</a:t>
            </a:r>
            <a:r>
              <a:rPr lang="en-CA" sz="1200" b="1" baseline="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en-CA" sz="1200" b="1" dirty="0" smtClean="0">
                <a:effectLst/>
                <a:latin typeface="Calibri Light" panose="020F0302020204030204" pitchFamily="34" charset="0"/>
                <a:ea typeface="Calibri" panose="020F0502020204030204" pitchFamily="34" charset="0"/>
                <a:cs typeface="Times New Roman" panose="02020603050405020304" pitchFamily="18" charset="0"/>
              </a:rPr>
              <a:t>Drive shaft</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 This is a shaft that runs between the front and the rear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axles.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Calibri Light" panose="020F0302020204030204" pitchFamily="34" charset="0"/>
                <a:ea typeface="Times New Roman" panose="02020603050405020304" pitchFamily="18" charset="0"/>
                <a:cs typeface="Times New Roman" panose="02020603050405020304" pitchFamily="18" charset="0"/>
              </a:rPr>
              <a:t>Air bag </a:t>
            </a:r>
            <a:r>
              <a:rPr lang="en-CA" sz="1200" b="1" dirty="0" smtClean="0">
                <a:effectLst/>
                <a:latin typeface="Calibri Light" panose="020F0302020204030204" pitchFamily="34" charset="0"/>
                <a:ea typeface="Times New Roman" panose="02020603050405020304" pitchFamily="18" charset="0"/>
                <a:cs typeface="Times New Roman" panose="02020603050405020304" pitchFamily="18" charset="0"/>
              </a:rPr>
              <a:t>suspension</a:t>
            </a:r>
            <a:r>
              <a:rPr lang="en-CA" sz="12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This is a type of vehicle suspension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that is powered </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by an electric or engine-driven air pump or </a:t>
            </a:r>
            <a:r>
              <a:rPr lang="en-CA" sz="1200" dirty="0" smtClean="0">
                <a:effectLst/>
                <a:latin typeface="Calibri Light" panose="020F0302020204030204" pitchFamily="34" charset="0"/>
                <a:ea typeface="Calibri" panose="020F0502020204030204" pitchFamily="34" charset="0"/>
                <a:cs typeface="Times New Roman" panose="02020603050405020304" pitchFamily="18" charset="0"/>
              </a:rPr>
              <a:t>compressor.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Reference</a:t>
            </a:r>
            <a:r>
              <a:rPr lang="en-US" sz="1200" dirty="0" smtClean="0"/>
              <a:t>: Suspension and Frame</a:t>
            </a:r>
            <a:r>
              <a:rPr lang="en-US" sz="1200" baseline="0" dirty="0" smtClean="0"/>
              <a:t> Attachments </a:t>
            </a:r>
            <a:r>
              <a:rPr lang="en-US" sz="1200" dirty="0" smtClean="0"/>
              <a:t>are listed in Lesson 2 of the Textbook, under Other Truck Systems - Suspension.</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19</a:t>
            </a:fld>
            <a:endParaRPr lang="en-CA"/>
          </a:p>
        </p:txBody>
      </p:sp>
    </p:spTree>
    <p:extLst>
      <p:ext uri="{BB962C8B-B14F-4D97-AF65-F5344CB8AC3E}">
        <p14:creationId xmlns:p14="http://schemas.microsoft.com/office/powerpoint/2010/main" val="4507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1"/>
              </a:buClr>
              <a:buFont typeface="Arial" panose="020B0604020202020204" pitchFamily="34" charset="0"/>
              <a:buNone/>
            </a:pPr>
            <a:r>
              <a:rPr lang="en-US" sz="1200" b="1" dirty="0" smtClean="0">
                <a:latin typeface="Calibri Light" panose="020F0302020204030204" pitchFamily="34" charset="0"/>
              </a:rPr>
              <a:t>SAY: </a:t>
            </a:r>
            <a:r>
              <a:rPr lang="en-US" sz="1200" b="0" dirty="0" smtClean="0">
                <a:latin typeface="Calibri Light" panose="020F0302020204030204" pitchFamily="34" charset="0"/>
              </a:rPr>
              <a:t>This</a:t>
            </a:r>
            <a:r>
              <a:rPr lang="en-US" sz="1200" b="0" baseline="0" dirty="0" smtClean="0">
                <a:latin typeface="Calibri Light" panose="020F0302020204030204" pitchFamily="34" charset="0"/>
              </a:rPr>
              <a:t> lesson is intended to provide you with a basic understanding of the components and systems of trucks.  You should be able to i</a:t>
            </a:r>
            <a:r>
              <a:rPr lang="en-US" sz="1200" dirty="0" smtClean="0">
                <a:solidFill>
                  <a:schemeClr val="tx1">
                    <a:lumMod val="75000"/>
                    <a:lumOff val="25000"/>
                  </a:schemeClr>
                </a:solidFill>
              </a:rPr>
              <a:t>dentify and describe commercial vehicle systems and controls, and have the basic knowledge required to safely</a:t>
            </a:r>
            <a:r>
              <a:rPr lang="en-US" sz="1200" baseline="0" dirty="0" smtClean="0">
                <a:solidFill>
                  <a:schemeClr val="tx1">
                    <a:lumMod val="75000"/>
                    <a:lumOff val="25000"/>
                  </a:schemeClr>
                </a:solidFill>
              </a:rPr>
              <a:t> </a:t>
            </a:r>
            <a:r>
              <a:rPr lang="en-US" sz="1200" dirty="0" smtClean="0">
                <a:solidFill>
                  <a:schemeClr val="tx1">
                    <a:lumMod val="75000"/>
                    <a:lumOff val="25000"/>
                  </a:schemeClr>
                </a:solidFill>
              </a:rPr>
              <a:t>operate a commercial vehicle.</a:t>
            </a:r>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a:p>
        </p:txBody>
      </p:sp>
    </p:spTree>
    <p:extLst>
      <p:ext uri="{BB962C8B-B14F-4D97-AF65-F5344CB8AC3E}">
        <p14:creationId xmlns:p14="http://schemas.microsoft.com/office/powerpoint/2010/main" val="2440433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r>
              <a:rPr lang="en-US" b="1" baseline="0" dirty="0" smtClean="0"/>
              <a:t> </a:t>
            </a:r>
            <a:r>
              <a:rPr lang="en-US" b="0" baseline="0" dirty="0" smtClean="0"/>
              <a:t>read slide</a:t>
            </a:r>
            <a:endParaRPr lang="en-US" b="1"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20</a:t>
            </a:fld>
            <a:endParaRPr lang="en-CA"/>
          </a:p>
        </p:txBody>
      </p:sp>
    </p:spTree>
    <p:extLst>
      <p:ext uri="{BB962C8B-B14F-4D97-AF65-F5344CB8AC3E}">
        <p14:creationId xmlns:p14="http://schemas.microsoft.com/office/powerpoint/2010/main" val="1148982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CA" sz="1200" b="1" u="none" kern="1200" dirty="0" smtClean="0">
                <a:solidFill>
                  <a:schemeClr val="tx1"/>
                </a:solidFill>
                <a:latin typeface="+mn-lt"/>
                <a:ea typeface="Calibri" panose="020F0502020204030204" pitchFamily="34" charset="0"/>
                <a:cs typeface="Times New Roman" panose="02020603050405020304" pitchFamily="18" charset="0"/>
              </a:rPr>
              <a:t>SAY: Electronic Stability </a:t>
            </a:r>
            <a:r>
              <a:rPr lang="en-CA" sz="1200" b="1" u="none" kern="1200" dirty="0">
                <a:solidFill>
                  <a:schemeClr val="tx1"/>
                </a:solidFill>
                <a:latin typeface="+mn-lt"/>
                <a:ea typeface="Calibri" panose="020F0502020204030204" pitchFamily="34" charset="0"/>
                <a:cs typeface="Times New Roman" panose="02020603050405020304" pitchFamily="18" charset="0"/>
              </a:rPr>
              <a:t>Control </a:t>
            </a:r>
            <a:r>
              <a:rPr lang="en-CA" sz="1200" b="1" u="none" kern="1200" dirty="0" smtClean="0">
                <a:solidFill>
                  <a:schemeClr val="tx1"/>
                </a:solidFill>
                <a:latin typeface="+mn-lt"/>
                <a:ea typeface="Calibri" panose="020F0502020204030204" pitchFamily="34" charset="0"/>
                <a:cs typeface="Times New Roman" panose="02020603050405020304" pitchFamily="18" charset="0"/>
              </a:rPr>
              <a:t>: </a:t>
            </a:r>
            <a:r>
              <a:rPr lang="en-CA" sz="1200" kern="1200" dirty="0" smtClean="0">
                <a:solidFill>
                  <a:schemeClr val="tx1"/>
                </a:solidFill>
                <a:latin typeface="+mn-lt"/>
                <a:ea typeface="Calibri" panose="020F0502020204030204" pitchFamily="34" charset="0"/>
                <a:cs typeface="Times New Roman" panose="02020603050405020304" pitchFamily="18" charset="0"/>
              </a:rPr>
              <a:t>New </a:t>
            </a:r>
            <a:r>
              <a:rPr lang="en-CA" sz="1200" kern="1200" dirty="0">
                <a:solidFill>
                  <a:schemeClr val="tx1"/>
                </a:solidFill>
                <a:latin typeface="+mn-lt"/>
                <a:ea typeface="Calibri" panose="020F0502020204030204" pitchFamily="34" charset="0"/>
                <a:cs typeface="Times New Roman" panose="02020603050405020304" pitchFamily="18" charset="0"/>
              </a:rPr>
              <a:t>tractor trailers are equipped with </a:t>
            </a:r>
            <a:r>
              <a:rPr lang="en-CA" sz="1200" kern="1200" dirty="0" smtClean="0">
                <a:solidFill>
                  <a:schemeClr val="tx1"/>
                </a:solidFill>
                <a:latin typeface="+mn-lt"/>
                <a:ea typeface="Calibri" panose="020F0502020204030204" pitchFamily="34" charset="0"/>
                <a:cs typeface="Times New Roman" panose="02020603050405020304" pitchFamily="18" charset="0"/>
              </a:rPr>
              <a:t>Electronic </a:t>
            </a:r>
            <a:r>
              <a:rPr lang="en-CA" sz="1200" kern="1200" dirty="0">
                <a:solidFill>
                  <a:schemeClr val="tx1"/>
                </a:solidFill>
                <a:latin typeface="+mn-lt"/>
                <a:ea typeface="Calibri" panose="020F0502020204030204" pitchFamily="34" charset="0"/>
                <a:cs typeface="Times New Roman" panose="02020603050405020304" pitchFamily="18" charset="0"/>
              </a:rPr>
              <a:t>Stability Control (</a:t>
            </a:r>
            <a:r>
              <a:rPr lang="en-CA" sz="1200" kern="1200" dirty="0" smtClean="0">
                <a:solidFill>
                  <a:schemeClr val="tx1"/>
                </a:solidFill>
                <a:latin typeface="+mn-lt"/>
                <a:ea typeface="Calibri" panose="020F0502020204030204" pitchFamily="34" charset="0"/>
                <a:cs typeface="Times New Roman" panose="02020603050405020304" pitchFamily="18" charset="0"/>
              </a:rPr>
              <a:t>ESC), a crash avoidance system. </a:t>
            </a:r>
            <a:endParaRPr lang="en-CA" sz="1200" kern="1200" dirty="0">
              <a:solidFill>
                <a:schemeClr val="tx1"/>
              </a:solidFill>
              <a:latin typeface="+mn-lt"/>
              <a:ea typeface="Calibri" panose="020F0502020204030204" pitchFamily="34" charset="0"/>
              <a:cs typeface="Times New Roman" panose="02020603050405020304" pitchFamily="18" charset="0"/>
            </a:endParaRPr>
          </a:p>
          <a:p>
            <a:pPr>
              <a:lnSpc>
                <a:spcPct val="115000"/>
              </a:lnSpc>
              <a:spcAft>
                <a:spcPts val="600"/>
              </a:spcAft>
            </a:pPr>
            <a:r>
              <a:rPr lang="en-CA" sz="1200" kern="1200" dirty="0">
                <a:solidFill>
                  <a:schemeClr val="tx1"/>
                </a:solidFill>
                <a:latin typeface="+mn-lt"/>
                <a:ea typeface="Calibri" panose="020F0502020204030204" pitchFamily="34" charset="0"/>
                <a:cs typeface="Times New Roman" panose="02020603050405020304" pitchFamily="18" charset="0"/>
              </a:rPr>
              <a:t>This system </a:t>
            </a:r>
            <a:r>
              <a:rPr lang="en-CA" sz="1200" kern="1200" dirty="0" smtClean="0">
                <a:solidFill>
                  <a:schemeClr val="tx1"/>
                </a:solidFill>
                <a:latin typeface="+mn-lt"/>
                <a:ea typeface="Calibri" panose="020F0502020204030204" pitchFamily="34" charset="0"/>
                <a:cs typeface="Times New Roman" panose="02020603050405020304" pitchFamily="18" charset="0"/>
              </a:rPr>
              <a:t>helps you remain </a:t>
            </a:r>
            <a:r>
              <a:rPr lang="en-CA" sz="1200" kern="1200" dirty="0">
                <a:solidFill>
                  <a:schemeClr val="tx1"/>
                </a:solidFill>
                <a:latin typeface="+mn-lt"/>
                <a:ea typeface="Calibri" panose="020F0502020204030204" pitchFamily="34" charset="0"/>
                <a:cs typeface="Times New Roman" panose="02020603050405020304" pitchFamily="18" charset="0"/>
              </a:rPr>
              <a:t>in control </a:t>
            </a:r>
            <a:r>
              <a:rPr lang="en-CA" sz="1200" kern="1200">
                <a:solidFill>
                  <a:schemeClr val="tx1"/>
                </a:solidFill>
                <a:latin typeface="+mn-lt"/>
                <a:ea typeface="Calibri" panose="020F0502020204030204" pitchFamily="34" charset="0"/>
                <a:cs typeface="Times New Roman" panose="02020603050405020304" pitchFamily="18" charset="0"/>
              </a:rPr>
              <a:t>of </a:t>
            </a:r>
            <a:r>
              <a:rPr lang="en-CA" sz="1200" kern="1200" smtClean="0">
                <a:solidFill>
                  <a:schemeClr val="tx1"/>
                </a:solidFill>
                <a:latin typeface="+mn-lt"/>
                <a:ea typeface="Calibri" panose="020F0502020204030204" pitchFamily="34" charset="0"/>
                <a:cs typeface="Times New Roman" panose="02020603050405020304" pitchFamily="18" charset="0"/>
              </a:rPr>
              <a:t>your vehicle </a:t>
            </a:r>
            <a:r>
              <a:rPr lang="en-CA" sz="1200" kern="1200" dirty="0">
                <a:solidFill>
                  <a:schemeClr val="tx1"/>
                </a:solidFill>
                <a:latin typeface="+mn-lt"/>
                <a:ea typeface="Calibri" panose="020F0502020204030204" pitchFamily="34" charset="0"/>
                <a:cs typeface="Times New Roman" panose="02020603050405020304" pitchFamily="18" charset="0"/>
              </a:rPr>
              <a:t>by detecting loss of steering control. </a:t>
            </a:r>
            <a:r>
              <a:rPr lang="en-CA" sz="1200" kern="1200" dirty="0" smtClean="0">
                <a:solidFill>
                  <a:schemeClr val="tx1"/>
                </a:solidFill>
                <a:latin typeface="+mn-lt"/>
                <a:ea typeface="Calibri" panose="020F0502020204030204" pitchFamily="34" charset="0"/>
                <a:cs typeface="Times New Roman" panose="02020603050405020304" pitchFamily="18" charset="0"/>
              </a:rPr>
              <a:t>It automatically </a:t>
            </a:r>
            <a:r>
              <a:rPr lang="en-CA" sz="1200" kern="1200" dirty="0">
                <a:solidFill>
                  <a:schemeClr val="tx1"/>
                </a:solidFill>
                <a:latin typeface="+mn-lt"/>
                <a:ea typeface="Calibri" panose="020F0502020204030204" pitchFamily="34" charset="0"/>
                <a:cs typeface="Times New Roman" panose="02020603050405020304" pitchFamily="18" charset="0"/>
              </a:rPr>
              <a:t>applies the </a:t>
            </a:r>
            <a:r>
              <a:rPr lang="en-CA" sz="1200" kern="1200" dirty="0" smtClean="0">
                <a:solidFill>
                  <a:schemeClr val="tx1"/>
                </a:solidFill>
                <a:latin typeface="+mn-lt"/>
                <a:ea typeface="Calibri" panose="020F0502020204030204" pitchFamily="34" charset="0"/>
                <a:cs typeface="Times New Roman" panose="02020603050405020304" pitchFamily="18" charset="0"/>
              </a:rPr>
              <a:t>brakes </a:t>
            </a:r>
            <a:r>
              <a:rPr lang="en-CA" sz="1200" kern="1200" dirty="0">
                <a:solidFill>
                  <a:schemeClr val="tx1"/>
                </a:solidFill>
                <a:latin typeface="+mn-lt"/>
                <a:ea typeface="Calibri" panose="020F0502020204030204" pitchFamily="34" charset="0"/>
                <a:cs typeface="Times New Roman" panose="02020603050405020304" pitchFamily="18" charset="0"/>
              </a:rPr>
              <a:t>to offset oversteering or understeering. </a:t>
            </a:r>
          </a:p>
          <a:p>
            <a:pPr>
              <a:lnSpc>
                <a:spcPct val="115000"/>
              </a:lnSpc>
              <a:spcAft>
                <a:spcPts val="600"/>
              </a:spcAft>
            </a:pPr>
            <a:r>
              <a:rPr lang="en-CA" sz="1200" kern="1200" dirty="0">
                <a:solidFill>
                  <a:schemeClr val="tx1"/>
                </a:solidFill>
                <a:latin typeface="+mn-lt"/>
                <a:ea typeface="Calibri" panose="020F0502020204030204" pitchFamily="34" charset="0"/>
                <a:cs typeface="Times New Roman" panose="02020603050405020304" pitchFamily="18" charset="0"/>
              </a:rPr>
              <a:t>Through application of brakes, ESC can help </a:t>
            </a:r>
            <a:r>
              <a:rPr lang="en-CA" sz="1200" kern="1200" dirty="0" smtClean="0">
                <a:solidFill>
                  <a:schemeClr val="tx1"/>
                </a:solidFill>
                <a:latin typeface="+mn-lt"/>
                <a:ea typeface="Calibri" panose="020F0502020204030204" pitchFamily="34" charset="0"/>
                <a:cs typeface="Times New Roman" panose="02020603050405020304" pitchFamily="18" charset="0"/>
              </a:rPr>
              <a:t>you </a:t>
            </a:r>
            <a:r>
              <a:rPr lang="en-CA" sz="1200" kern="1200" dirty="0">
                <a:solidFill>
                  <a:schemeClr val="tx1"/>
                </a:solidFill>
                <a:latin typeface="+mn-lt"/>
                <a:ea typeface="Calibri" panose="020F0502020204030204" pitchFamily="34" charset="0"/>
                <a:cs typeface="Times New Roman" panose="02020603050405020304" pitchFamily="18" charset="0"/>
              </a:rPr>
              <a:t>reduce the risk of vehicle instability while in a slippery curve, or </a:t>
            </a:r>
            <a:r>
              <a:rPr lang="en-CA" sz="1200" kern="1200" dirty="0" smtClean="0">
                <a:solidFill>
                  <a:schemeClr val="tx1"/>
                </a:solidFill>
                <a:latin typeface="+mn-lt"/>
                <a:ea typeface="Calibri" panose="020F0502020204030204" pitchFamily="34" charset="0"/>
                <a:cs typeface="Times New Roman" panose="02020603050405020304" pitchFamily="18" charset="0"/>
              </a:rPr>
              <a:t>with a sudden application of brakes to </a:t>
            </a:r>
            <a:r>
              <a:rPr lang="en-CA" sz="1200" kern="1200" dirty="0">
                <a:solidFill>
                  <a:schemeClr val="tx1"/>
                </a:solidFill>
                <a:latin typeface="+mn-lt"/>
                <a:ea typeface="Calibri" panose="020F0502020204030204" pitchFamily="34" charset="0"/>
                <a:cs typeface="Times New Roman" panose="02020603050405020304" pitchFamily="18" charset="0"/>
              </a:rPr>
              <a:t>avoid obstacles.</a:t>
            </a:r>
          </a:p>
          <a:p>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Reference</a:t>
            </a:r>
            <a:r>
              <a:rPr lang="en-US" dirty="0" smtClean="0"/>
              <a:t>: ESC</a:t>
            </a:r>
            <a:r>
              <a:rPr lang="en-US" baseline="0" dirty="0" smtClean="0"/>
              <a:t> is mentioned </a:t>
            </a:r>
            <a:r>
              <a:rPr lang="en-US" dirty="0" smtClean="0"/>
              <a:t>in Lesson 6 of the Textbook,</a:t>
            </a:r>
            <a:r>
              <a:rPr lang="en-US" baseline="0" dirty="0" smtClean="0"/>
              <a:t> under High-Risk Driving Situations/Techniques – Skid Control.</a:t>
            </a:r>
            <a:endParaRPr lang="en-CA" dirty="0" smtClean="0"/>
          </a:p>
          <a:p>
            <a:endParaRPr lang="en-CA" sz="1200" kern="1200" dirty="0">
              <a:solidFill>
                <a:schemeClr val="tx1"/>
              </a:solidFill>
              <a:latin typeface="+mn-lt"/>
              <a:ea typeface="+mn-ea"/>
              <a:cs typeface="+mn-cs"/>
            </a:endParaRPr>
          </a:p>
          <a:p>
            <a:endParaRPr lang="en-CA" b="1" dirty="0"/>
          </a:p>
        </p:txBody>
      </p:sp>
      <p:sp>
        <p:nvSpPr>
          <p:cNvPr id="4" name="Slide Number Placeholder 3"/>
          <p:cNvSpPr>
            <a:spLocks noGrp="1"/>
          </p:cNvSpPr>
          <p:nvPr>
            <p:ph type="sldNum" sz="quarter" idx="10"/>
          </p:nvPr>
        </p:nvSpPr>
        <p:spPr/>
        <p:txBody>
          <a:bodyPr/>
          <a:lstStyle/>
          <a:p>
            <a:fld id="{D2AAB52B-0897-46EF-ACB7-C2A1E9716B33}" type="slidenum">
              <a:rPr lang="en-CA" smtClean="0"/>
              <a:t>21</a:t>
            </a:fld>
            <a:endParaRPr lang="en-CA"/>
          </a:p>
        </p:txBody>
      </p:sp>
    </p:spTree>
    <p:extLst>
      <p:ext uri="{BB962C8B-B14F-4D97-AF65-F5344CB8AC3E}">
        <p14:creationId xmlns:p14="http://schemas.microsoft.com/office/powerpoint/2010/main" val="4147605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CA" sz="1200" b="1" u="none" kern="1200" dirty="0" smtClean="0">
                <a:solidFill>
                  <a:schemeClr val="tx1"/>
                </a:solidFill>
                <a:latin typeface="+mn-lt"/>
                <a:ea typeface="Times New Roman" panose="02020603050405020304" pitchFamily="18" charset="0"/>
                <a:cs typeface="Times New Roman" panose="02020603050405020304" pitchFamily="18" charset="0"/>
              </a:rPr>
              <a:t>SAY: Anti-Lock </a:t>
            </a:r>
            <a:r>
              <a:rPr lang="en-CA" sz="1200" b="1" u="none" kern="1200" dirty="0">
                <a:solidFill>
                  <a:schemeClr val="tx1"/>
                </a:solidFill>
                <a:latin typeface="+mn-lt"/>
                <a:ea typeface="Times New Roman" panose="02020603050405020304" pitchFamily="18" charset="0"/>
                <a:cs typeface="Times New Roman" panose="02020603050405020304" pitchFamily="18" charset="0"/>
              </a:rPr>
              <a:t>Brake System (ABS</a:t>
            </a:r>
            <a:r>
              <a:rPr lang="en-CA" sz="1200" b="1" u="none" kern="1200" dirty="0" smtClean="0">
                <a:solidFill>
                  <a:schemeClr val="tx1"/>
                </a:solidFill>
                <a:latin typeface="+mn-lt"/>
                <a:ea typeface="Times New Roman" panose="02020603050405020304" pitchFamily="18" charset="0"/>
                <a:cs typeface="Times New Roman" panose="02020603050405020304" pitchFamily="18" charset="0"/>
              </a:rPr>
              <a:t>): </a:t>
            </a:r>
            <a:r>
              <a:rPr lang="en-CA" sz="1200" kern="1200" dirty="0" smtClean="0">
                <a:solidFill>
                  <a:schemeClr val="tx1"/>
                </a:solidFill>
                <a:latin typeface="+mn-lt"/>
                <a:ea typeface="Calibri" panose="020F0502020204030204" pitchFamily="34" charset="0"/>
                <a:cs typeface="Times New Roman" panose="02020603050405020304" pitchFamily="18" charset="0"/>
              </a:rPr>
              <a:t>This </a:t>
            </a:r>
            <a:r>
              <a:rPr lang="en-CA" sz="1200" kern="1200" dirty="0">
                <a:solidFill>
                  <a:schemeClr val="tx1"/>
                </a:solidFill>
                <a:latin typeface="+mn-lt"/>
                <a:ea typeface="Calibri" panose="020F0502020204030204" pitchFamily="34" charset="0"/>
                <a:cs typeface="Times New Roman" panose="02020603050405020304" pitchFamily="18" charset="0"/>
              </a:rPr>
              <a:t>is an electronic system that monitors and controls wheel slip during vehicle braking by minimizing lockup. The wheel sensors detect wheel lock-up and automatically release and reapply the brakes repeatedly </a:t>
            </a:r>
            <a:r>
              <a:rPr lang="en-CA" sz="1200" kern="1200" dirty="0" smtClean="0">
                <a:solidFill>
                  <a:schemeClr val="tx1"/>
                </a:solidFill>
                <a:latin typeface="+mn-lt"/>
                <a:ea typeface="Calibri" panose="020F0502020204030204" pitchFamily="34" charset="0"/>
                <a:cs typeface="Times New Roman" panose="02020603050405020304" pitchFamily="18" charset="0"/>
              </a:rPr>
              <a:t>through a </a:t>
            </a:r>
            <a:r>
              <a:rPr lang="en-CA" sz="1200" kern="1200" dirty="0">
                <a:solidFill>
                  <a:schemeClr val="tx1"/>
                </a:solidFill>
                <a:latin typeface="+mn-lt"/>
                <a:ea typeface="Calibri" panose="020F0502020204030204" pitchFamily="34" charset="0"/>
                <a:cs typeface="Times New Roman" panose="02020603050405020304" pitchFamily="18" charset="0"/>
              </a:rPr>
              <a:t>pulsing application.  ABS enables the driver to maintain steering control and to stop the vehicle in the shortest possible </a:t>
            </a:r>
            <a:r>
              <a:rPr lang="en-CA" sz="1200" kern="1200" dirty="0" smtClean="0">
                <a:solidFill>
                  <a:schemeClr val="tx1"/>
                </a:solidFill>
                <a:latin typeface="+mn-lt"/>
                <a:ea typeface="Calibri" panose="020F0502020204030204" pitchFamily="34" charset="0"/>
                <a:cs typeface="Times New Roman" panose="02020603050405020304" pitchFamily="18" charset="0"/>
              </a:rPr>
              <a:t>distance, </a:t>
            </a:r>
            <a:r>
              <a:rPr lang="en-CA" sz="1200" kern="1200" dirty="0">
                <a:solidFill>
                  <a:schemeClr val="tx1"/>
                </a:solidFill>
                <a:latin typeface="+mn-lt"/>
                <a:ea typeface="Calibri" panose="020F0502020204030204" pitchFamily="34" charset="0"/>
                <a:cs typeface="Times New Roman" panose="02020603050405020304" pitchFamily="18" charset="0"/>
              </a:rPr>
              <a:t>under most conditions.</a:t>
            </a:r>
          </a:p>
          <a:p>
            <a:endParaRPr lang="en-CA"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Reference</a:t>
            </a:r>
            <a:r>
              <a:rPr lang="en-US" dirty="0" smtClean="0"/>
              <a:t>: ABS </a:t>
            </a:r>
            <a:r>
              <a:rPr lang="en-US" baseline="0" dirty="0" smtClean="0"/>
              <a:t>is mentioned </a:t>
            </a:r>
            <a:r>
              <a:rPr lang="en-US" dirty="0" smtClean="0"/>
              <a:t>in Lesson 6 of the Textbook,</a:t>
            </a:r>
            <a:r>
              <a:rPr lang="en-US" baseline="0" dirty="0" smtClean="0"/>
              <a:t> under High-Risk Driving Situations/Techniques – Emergency Braking.</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22</a:t>
            </a:fld>
            <a:endParaRPr lang="en-CA"/>
          </a:p>
        </p:txBody>
      </p:sp>
    </p:spTree>
    <p:extLst>
      <p:ext uri="{BB962C8B-B14F-4D97-AF65-F5344CB8AC3E}">
        <p14:creationId xmlns:p14="http://schemas.microsoft.com/office/powerpoint/2010/main" val="4289024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US" b="0" baseline="0" dirty="0" smtClean="0"/>
              <a:t>We have now reviewed some of the systems and components of a truck. Next, we will go into the yard, see them on an actual truck, and practice identifying and describing them.</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23</a:t>
            </a:fld>
            <a:endParaRPr lang="en-CA"/>
          </a:p>
        </p:txBody>
      </p:sp>
    </p:spTree>
    <p:extLst>
      <p:ext uri="{BB962C8B-B14F-4D97-AF65-F5344CB8AC3E}">
        <p14:creationId xmlns:p14="http://schemas.microsoft.com/office/powerpoint/2010/main" val="1014807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dirty="0" smtClean="0"/>
              <a:t> Provide</a:t>
            </a:r>
            <a:r>
              <a:rPr lang="en-US" baseline="0" dirty="0" smtClean="0"/>
              <a:t> students with a printed copy of Lesson 2 Quiz.  Time provided for this quiz is 30 minutes.  Tell students how the quiz will be scored and weighted.  Explain what is required for a passing grade.</a:t>
            </a:r>
          </a:p>
          <a:p>
            <a:r>
              <a:rPr lang="en-US" baseline="0" dirty="0" smtClean="0"/>
              <a:t>When complete, fill out the assessment tracker for each student and the classroom assessment tracker.</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24</a:t>
            </a:fld>
            <a:endParaRPr lang="en-CA"/>
          </a:p>
        </p:txBody>
      </p:sp>
    </p:spTree>
    <p:extLst>
      <p:ext uri="{BB962C8B-B14F-4D97-AF65-F5344CB8AC3E}">
        <p14:creationId xmlns:p14="http://schemas.microsoft.com/office/powerpoint/2010/main" val="1885244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600"/>
              </a:spcAft>
            </a:pPr>
            <a:r>
              <a:rPr lang="en-CA" sz="1200" b="1" kern="1200" dirty="0" smtClean="0">
                <a:solidFill>
                  <a:schemeClr val="tx1"/>
                </a:solidFill>
                <a:latin typeface="+mn-lt"/>
                <a:ea typeface="Calibri" panose="020F0502020204030204" pitchFamily="34" charset="0"/>
                <a:cs typeface="Times New Roman" panose="02020603050405020304" pitchFamily="18" charset="0"/>
              </a:rPr>
              <a:t>Practical - In-yard training </a:t>
            </a:r>
            <a:endParaRPr lang="en-CA" sz="1200" kern="1200" dirty="0" smtClean="0">
              <a:solidFill>
                <a:schemeClr val="tx1"/>
              </a:solidFill>
              <a:latin typeface="+mn-lt"/>
              <a:ea typeface="Calibri" panose="020F0502020204030204" pitchFamily="34" charset="0"/>
              <a:cs typeface="Times New Roman" panose="02020603050405020304" pitchFamily="18" charset="0"/>
            </a:endParaRPr>
          </a:p>
          <a:p>
            <a:endParaRPr lang="en-CA" sz="1200" b="1" kern="1200" dirty="0" smtClean="0">
              <a:solidFill>
                <a:schemeClr val="tx1"/>
              </a:solidFill>
              <a:latin typeface="+mn-lt"/>
              <a:ea typeface="+mn-ea"/>
              <a:cs typeface="+mn-cs"/>
            </a:endParaRPr>
          </a:p>
          <a:p>
            <a:pPr>
              <a:lnSpc>
                <a:spcPct val="115000"/>
              </a:lnSpc>
              <a:spcBef>
                <a:spcPts val="1200"/>
              </a:spcBef>
              <a:spcAft>
                <a:spcPts val="600"/>
              </a:spcAft>
            </a:pPr>
            <a:r>
              <a:rPr lang="en-CA" sz="1200" b="1" kern="1200" dirty="0" smtClean="0">
                <a:solidFill>
                  <a:schemeClr val="tx1"/>
                </a:solidFill>
                <a:latin typeface="+mn-lt"/>
                <a:ea typeface="Calibri" panose="020F0502020204030204" pitchFamily="34" charset="0"/>
                <a:cs typeface="Times New Roman" panose="02020603050405020304" pitchFamily="18" charset="0"/>
              </a:rPr>
              <a:t>SAY:</a:t>
            </a:r>
            <a:endParaRPr lang="en-CA" sz="1200" kern="1200" dirty="0" smtClean="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mn-lt"/>
                <a:ea typeface="Calibri" panose="020F0502020204030204" pitchFamily="34" charset="0"/>
                <a:cs typeface="Times New Roman" panose="02020603050405020304" pitchFamily="18" charset="0"/>
              </a:rPr>
              <a:t>You will now head out to the yard where an instructor will spend time demonstrating how to perform the vehicle component and system identification. Then you will demonstrate</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a:t>
            </a:r>
            <a:r>
              <a:rPr lang="en-US" sz="1200" b="0" kern="1200" dirty="0" smtClean="0">
                <a:solidFill>
                  <a:schemeClr val="tx1"/>
                </a:solidFill>
                <a:latin typeface="+mn-lt"/>
                <a:ea typeface="Calibri" panose="020F0502020204030204" pitchFamily="34" charset="0"/>
                <a:cs typeface="Times New Roman" panose="02020603050405020304" pitchFamily="18" charset="0"/>
              </a:rPr>
              <a:t>the same thing by also identifying</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vehicle components and systems</a:t>
            </a:r>
            <a:r>
              <a:rPr lang="en-US" sz="1200" b="0" kern="1200" dirty="0" smtClean="0">
                <a:solidFill>
                  <a:schemeClr val="tx1"/>
                </a:solidFill>
                <a:latin typeface="+mn-lt"/>
                <a:ea typeface="Calibri" panose="020F0502020204030204" pitchFamily="34" charset="0"/>
                <a:cs typeface="Times New Roman" panose="02020603050405020304" pitchFamily="18" charset="0"/>
              </a:rPr>
              <a:t>. You may wish to take your exercise book with the procedure job aid.  Each</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time you attempt the activities, your instructor will provide you with a copy of your in-yard assessment which you should review to improve your skills in this area.</a:t>
            </a:r>
            <a:endParaRPr lang="en-US" sz="1200" b="0" kern="1200" dirty="0" smtClean="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endParaRPr lang="en-US" sz="1200" b="1" kern="1200" dirty="0" smtClean="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1" kern="1200" dirty="0" smtClean="0">
                <a:solidFill>
                  <a:schemeClr val="tx1"/>
                </a:solidFill>
                <a:latin typeface="+mn-lt"/>
                <a:ea typeface="Calibri" panose="020F0502020204030204" pitchFamily="34" charset="0"/>
                <a:cs typeface="Times New Roman" panose="02020603050405020304" pitchFamily="18" charset="0"/>
              </a:rPr>
              <a:t>DO:</a:t>
            </a:r>
          </a:p>
          <a:p>
            <a:pPr lvl="0"/>
            <a:r>
              <a:rPr lang="en-US" sz="1200" kern="1200" dirty="0" smtClean="0">
                <a:solidFill>
                  <a:schemeClr val="tx1"/>
                </a:solidFill>
                <a:effectLst/>
                <a:latin typeface="+mn-lt"/>
                <a:ea typeface="+mn-ea"/>
                <a:cs typeface="+mn-cs"/>
              </a:rPr>
              <a:t>This In-yard training session is split into 30 minutes of instructor demonstration and 30 minutes of student practice.  </a:t>
            </a:r>
          </a:p>
          <a:p>
            <a:pPr lvl="0"/>
            <a:r>
              <a:rPr lang="en-US" sz="1200" kern="1200" dirty="0" smtClean="0">
                <a:solidFill>
                  <a:schemeClr val="tx1"/>
                </a:solidFill>
                <a:effectLst/>
                <a:latin typeface="+mn-lt"/>
                <a:ea typeface="+mn-ea"/>
                <a:cs typeface="+mn-cs"/>
              </a:rPr>
              <a:t>Decisions about how to organize yard time will need to flex with each class based on numbers of students, available instructors for proper yard ratio, and physical training space.</a:t>
            </a:r>
          </a:p>
          <a:p>
            <a:pPr lvl="0"/>
            <a:r>
              <a:rPr lang="en-US" sz="1200" kern="1200" dirty="0" smtClean="0">
                <a:solidFill>
                  <a:schemeClr val="tx1"/>
                </a:solidFill>
                <a:effectLst/>
                <a:latin typeface="+mn-lt"/>
                <a:ea typeface="+mn-ea"/>
                <a:cs typeface="+mn-cs"/>
              </a:rPr>
              <a:t>Use one practical assessment sheet each time the student performs the activities. Students are encouraged to bring their textbook and/or exercise book with the lists of procedures and checklists to in-yard training. </a:t>
            </a:r>
          </a:p>
        </p:txBody>
      </p:sp>
      <p:sp>
        <p:nvSpPr>
          <p:cNvPr id="4" name="Slide Number Placeholder 3"/>
          <p:cNvSpPr>
            <a:spLocks noGrp="1"/>
          </p:cNvSpPr>
          <p:nvPr>
            <p:ph type="sldNum" sz="quarter" idx="10"/>
          </p:nvPr>
        </p:nvSpPr>
        <p:spPr/>
        <p:txBody>
          <a:bodyPr/>
          <a:lstStyle/>
          <a:p>
            <a:fld id="{D2AAB52B-0897-46EF-ACB7-C2A1E9716B33}" type="slidenum">
              <a:rPr lang="en-CA" smtClean="0"/>
              <a:t>25</a:t>
            </a:fld>
            <a:endParaRPr lang="en-CA" dirty="0"/>
          </a:p>
        </p:txBody>
      </p:sp>
    </p:spTree>
    <p:extLst>
      <p:ext uri="{BB962C8B-B14F-4D97-AF65-F5344CB8AC3E}">
        <p14:creationId xmlns:p14="http://schemas.microsoft.com/office/powerpoint/2010/main" val="1671358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a typeface="+mn-ea"/>
                <a:cs typeface="+mn-cs"/>
              </a:rPr>
              <a:t>DO:</a:t>
            </a:r>
          </a:p>
          <a:p>
            <a:r>
              <a:rPr lang="en-CA" sz="1200" b="1" kern="1200" baseline="0" dirty="0" smtClean="0">
                <a:solidFill>
                  <a:schemeClr val="tx1"/>
                </a:solidFill>
                <a:ea typeface="+mn-ea"/>
                <a:cs typeface="Arial" panose="020B0604020202020204" pitchFamily="34" charset="0"/>
              </a:rPr>
              <a:t>30 mins for instructor to assess</a:t>
            </a:r>
            <a:endParaRPr lang="en-CA" sz="1200" b="1" kern="1200" dirty="0" smtClean="0">
              <a:solidFill>
                <a:schemeClr val="tx1"/>
              </a:solidFill>
              <a:ea typeface="+mn-ea"/>
              <a:cs typeface="Arial" panose="020B0604020202020204" pitchFamily="34" charset="0"/>
            </a:endParaRPr>
          </a:p>
          <a:p>
            <a:pPr>
              <a:lnSpc>
                <a:spcPct val="115000"/>
              </a:lnSpc>
              <a:spcBef>
                <a:spcPts val="1200"/>
              </a:spcBef>
              <a:spcAft>
                <a:spcPts val="600"/>
              </a:spcAft>
            </a:pPr>
            <a:r>
              <a:rPr lang="en-CA" sz="1200" b="1"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SAY:</a:t>
            </a:r>
            <a:endParaRPr lang="en-CA" sz="120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You will now</a:t>
            </a:r>
            <a:r>
              <a:rPr lang="en-US" sz="1200" b="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have a practical assessment where y</a:t>
            </a: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our instructor will assess your understanding</a:t>
            </a:r>
            <a:r>
              <a:rPr lang="en-US" sz="1200" b="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and skill competency in identifying vehicle components and systems.</a:t>
            </a: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This assessment will count towards your final course mark.</a:t>
            </a:r>
          </a:p>
          <a:p>
            <a:pPr marL="0" lvl="0" indent="0">
              <a:lnSpc>
                <a:spcPct val="115000"/>
              </a:lnSpc>
              <a:spcBef>
                <a:spcPts val="1200"/>
              </a:spcBef>
              <a:spcAft>
                <a:spcPts val="600"/>
              </a:spcAft>
              <a:buFont typeface="Symbol" panose="05050102010706020507" pitchFamily="18" charset="2"/>
              <a:buNone/>
            </a:pPr>
            <a:endParaRPr lang="en-US" sz="1200" b="1"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1"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DO:</a:t>
            </a: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Using the in-yard assessment</a:t>
            </a:r>
            <a:r>
              <a:rPr lang="en-US" sz="1200" b="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the instructor wil</a:t>
            </a: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l grade students on the skill competency for this lesson.  A minimum of one hour will be used for in-yard assessment.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26</a:t>
            </a:fld>
            <a:endParaRPr lang="en-CA" dirty="0"/>
          </a:p>
        </p:txBody>
      </p:sp>
    </p:spTree>
    <p:extLst>
      <p:ext uri="{BB962C8B-B14F-4D97-AF65-F5344CB8AC3E}">
        <p14:creationId xmlns:p14="http://schemas.microsoft.com/office/powerpoint/2010/main" val="268629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b="1" baseline="0" dirty="0" smtClean="0"/>
              <a:t> </a:t>
            </a:r>
            <a:r>
              <a:rPr lang="en-US" b="0" baseline="0" dirty="0" smtClean="0"/>
              <a:t>read slide</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a:p>
        </p:txBody>
      </p:sp>
    </p:spTree>
    <p:extLst>
      <p:ext uri="{BB962C8B-B14F-4D97-AF65-F5344CB8AC3E}">
        <p14:creationId xmlns:p14="http://schemas.microsoft.com/office/powerpoint/2010/main" val="407774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b="0" baseline="0" dirty="0" smtClean="0"/>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Your homework was to review the textbook and answer the questions in your exercise book.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Are there any questions that came up with your after-class assignment?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b="1" dirty="0" smtClean="0"/>
              <a:t>DO:</a:t>
            </a:r>
            <a:r>
              <a:rPr lang="en-US" b="0" dirty="0" smtClean="0"/>
              <a:t> Go</a:t>
            </a:r>
            <a:r>
              <a:rPr lang="en-US" b="0" baseline="0" dirty="0" smtClean="0"/>
              <a:t> over any questions about the exercise book questions in Lesson 1.</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4</a:t>
            </a:fld>
            <a:endParaRPr lang="en-CA"/>
          </a:p>
        </p:txBody>
      </p:sp>
    </p:spTree>
    <p:extLst>
      <p:ext uri="{BB962C8B-B14F-4D97-AF65-F5344CB8AC3E}">
        <p14:creationId xmlns:p14="http://schemas.microsoft.com/office/powerpoint/2010/main" val="171870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200">
              <a:lnSpc>
                <a:spcPct val="107000"/>
              </a:lnSpc>
              <a:spcAft>
                <a:spcPts val="800"/>
              </a:spcAft>
              <a:buNone/>
            </a:pPr>
            <a:r>
              <a:rPr lang="en-CA" sz="1200" b="1" kern="1200" dirty="0" smtClean="0">
                <a:solidFill>
                  <a:schemeClr val="tx1"/>
                </a:solidFill>
                <a:latin typeface="+mn-lt"/>
                <a:ea typeface="+mn-ea"/>
                <a:cs typeface="+mn-cs"/>
              </a:rPr>
              <a:t>SAY:</a:t>
            </a:r>
            <a:r>
              <a:rPr lang="en-CA" sz="1200" b="1" kern="1200" baseline="0" dirty="0" smtClean="0">
                <a:solidFill>
                  <a:schemeClr val="tx1"/>
                </a:solidFill>
                <a:latin typeface="+mn-lt"/>
                <a:ea typeface="+mn-ea"/>
                <a:cs typeface="+mn-cs"/>
              </a:rPr>
              <a:t> </a:t>
            </a:r>
            <a:r>
              <a:rPr lang="en-CA" sz="1200" kern="1200" dirty="0" smtClean="0">
                <a:solidFill>
                  <a:schemeClr val="tx1"/>
                </a:solidFill>
                <a:latin typeface="+mn-lt"/>
                <a:ea typeface="+mn-ea"/>
                <a:cs typeface="+mn-cs"/>
              </a:rPr>
              <a:t>As </a:t>
            </a:r>
            <a:r>
              <a:rPr lang="en-CA" sz="1200" kern="1200" dirty="0">
                <a:solidFill>
                  <a:schemeClr val="tx1"/>
                </a:solidFill>
                <a:latin typeface="+mn-lt"/>
                <a:ea typeface="+mn-ea"/>
                <a:cs typeface="+mn-cs"/>
              </a:rPr>
              <a:t>you develop </a:t>
            </a:r>
            <a:r>
              <a:rPr lang="en-CA" sz="1200" kern="1200" dirty="0" smtClean="0">
                <a:solidFill>
                  <a:schemeClr val="tx1"/>
                </a:solidFill>
                <a:latin typeface="+mn-lt"/>
                <a:ea typeface="+mn-ea"/>
                <a:cs typeface="+mn-cs"/>
              </a:rPr>
              <a:t>driving </a:t>
            </a:r>
            <a:r>
              <a:rPr lang="en-CA" sz="1200" kern="1200" dirty="0">
                <a:solidFill>
                  <a:schemeClr val="tx1"/>
                </a:solidFill>
                <a:latin typeface="+mn-lt"/>
                <a:ea typeface="+mn-ea"/>
                <a:cs typeface="+mn-cs"/>
              </a:rPr>
              <a:t>skills, you will understand the importance </a:t>
            </a:r>
            <a:r>
              <a:rPr lang="en-CA" sz="1200" kern="1200" dirty="0" smtClean="0">
                <a:solidFill>
                  <a:schemeClr val="tx1"/>
                </a:solidFill>
                <a:latin typeface="+mn-lt"/>
                <a:ea typeface="+mn-ea"/>
                <a:cs typeface="+mn-cs"/>
              </a:rPr>
              <a:t>of knowing </a:t>
            </a:r>
            <a:r>
              <a:rPr lang="en-CA" sz="1200" kern="1200" dirty="0">
                <a:solidFill>
                  <a:schemeClr val="tx1"/>
                </a:solidFill>
                <a:latin typeface="+mn-lt"/>
                <a:ea typeface="+mn-ea"/>
                <a:cs typeface="+mn-cs"/>
              </a:rPr>
              <a:t>the functions of all controls, systems and instruments found in a vehicle. </a:t>
            </a:r>
          </a:p>
          <a:p>
            <a:pPr marL="0" indent="0" defTabSz="457200">
              <a:lnSpc>
                <a:spcPct val="107000"/>
              </a:lnSpc>
              <a:spcAft>
                <a:spcPts val="800"/>
              </a:spcAft>
              <a:buNone/>
            </a:pPr>
            <a:r>
              <a:rPr lang="en-CA" sz="1200" kern="1200" dirty="0">
                <a:solidFill>
                  <a:schemeClr val="tx1"/>
                </a:solidFill>
                <a:latin typeface="+mn-lt"/>
                <a:ea typeface="+mn-ea"/>
                <a:cs typeface="+mn-cs"/>
              </a:rPr>
              <a:t>Some controls, systems and instruments are unique to a </a:t>
            </a:r>
            <a:r>
              <a:rPr lang="en-CA" sz="1200" kern="1200" dirty="0" smtClean="0">
                <a:solidFill>
                  <a:schemeClr val="tx1"/>
                </a:solidFill>
                <a:latin typeface="+mn-lt"/>
                <a:ea typeface="+mn-ea"/>
                <a:cs typeface="+mn-cs"/>
              </a:rPr>
              <a:t>specific truck/tractor </a:t>
            </a:r>
            <a:r>
              <a:rPr lang="en-CA" sz="1200" kern="1200" dirty="0">
                <a:solidFill>
                  <a:schemeClr val="tx1"/>
                </a:solidFill>
                <a:latin typeface="+mn-lt"/>
                <a:ea typeface="+mn-ea"/>
                <a:cs typeface="+mn-cs"/>
              </a:rPr>
              <a:t>trailer and may not be found in other types of vehicles. </a:t>
            </a:r>
            <a:endParaRPr lang="en-CA" sz="1200" kern="1200" dirty="0" smtClean="0">
              <a:solidFill>
                <a:schemeClr val="tx1"/>
              </a:solidFill>
              <a:latin typeface="+mn-lt"/>
              <a:ea typeface="+mn-ea"/>
              <a:cs typeface="+mn-cs"/>
            </a:endParaRPr>
          </a:p>
          <a:p>
            <a:pPr marL="0" indent="0" defTabSz="457200">
              <a:lnSpc>
                <a:spcPct val="107000"/>
              </a:lnSpc>
              <a:spcAft>
                <a:spcPts val="800"/>
              </a:spcAft>
              <a:buNone/>
            </a:pPr>
            <a:endParaRPr lang="en-CA" sz="1200" kern="1200" dirty="0" smtClean="0">
              <a:solidFill>
                <a:schemeClr val="tx1"/>
              </a:solidFill>
              <a:latin typeface="+mn-lt"/>
              <a:ea typeface="+mn-ea"/>
              <a:cs typeface="+mn-cs"/>
            </a:endParaRPr>
          </a:p>
          <a:p>
            <a:pPr lvl="0">
              <a:spcAft>
                <a:spcPts val="1500"/>
              </a:spcAft>
              <a:buClr>
                <a:schemeClr val="accent1"/>
              </a:buClr>
              <a:tabLst>
                <a:tab pos="457200" algn="l"/>
              </a:tabLst>
            </a:pPr>
            <a:r>
              <a:rPr lang="en-US" sz="1200" dirty="0" smtClean="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You are expected to know the components of the trailer you haul. </a:t>
            </a:r>
          </a:p>
          <a:p>
            <a:pPr marL="171450" lvl="0" indent="-171450">
              <a:spcAft>
                <a:spcPts val="1500"/>
              </a:spcAft>
              <a:buClr>
                <a:schemeClr val="accent1"/>
              </a:buClr>
              <a:buFont typeface="Arial" panose="020B0604020202020204" pitchFamily="34" charset="0"/>
              <a:buChar char="•"/>
              <a:tabLst>
                <a:tab pos="457200" algn="l"/>
              </a:tabLst>
            </a:pPr>
            <a:r>
              <a:rPr lang="en-US" sz="1200" dirty="0" smtClean="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Gauges, switches, warning lights, air brakes, auxiliary safety equipment, coupling and suspension system, trailer</a:t>
            </a:r>
          </a:p>
          <a:p>
            <a:pPr lvl="0">
              <a:spcAft>
                <a:spcPts val="1500"/>
              </a:spcAft>
              <a:buClr>
                <a:schemeClr val="accent1"/>
              </a:buClr>
              <a:tabLst>
                <a:tab pos="457200" algn="l"/>
              </a:tabLst>
            </a:pPr>
            <a:endParaRPr lang="en-US" sz="1200" dirty="0" smtClean="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endParaRPr>
          </a:p>
          <a:p>
            <a:pPr lvl="0">
              <a:spcAft>
                <a:spcPts val="1500"/>
              </a:spcAft>
              <a:buClr>
                <a:schemeClr val="accent1"/>
              </a:buClr>
              <a:tabLst>
                <a:tab pos="457200" algn="l"/>
              </a:tabLst>
            </a:pPr>
            <a:endParaRPr lang="en-US" sz="1200" dirty="0" smtClean="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endParaRPr>
          </a:p>
          <a:p>
            <a:pPr lvl="0">
              <a:spcAft>
                <a:spcPts val="1500"/>
              </a:spcAft>
              <a:buClr>
                <a:schemeClr val="accent1"/>
              </a:buClr>
              <a:tabLst>
                <a:tab pos="457200" algn="l"/>
              </a:tabLst>
            </a:pPr>
            <a:r>
              <a:rPr lang="en-US" sz="1200" dirty="0" smtClean="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Since trailer types vary, take time to review the various trailer types and check with your operator for specific details about your trailer. </a:t>
            </a:r>
            <a:endParaRPr lang="en-CA" sz="1200" dirty="0" smtClean="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endParaRPr>
          </a:p>
          <a:p>
            <a:pPr marL="0" indent="0" defTabSz="457200">
              <a:lnSpc>
                <a:spcPct val="107000"/>
              </a:lnSpc>
              <a:spcAft>
                <a:spcPts val="800"/>
              </a:spcAft>
              <a:buNone/>
            </a:pPr>
            <a:endParaRPr lang="en-CA" sz="1200" kern="1200" dirty="0" smtClean="0">
              <a:solidFill>
                <a:schemeClr val="tx1"/>
              </a:solidFill>
              <a:latin typeface="+mn-lt"/>
              <a:ea typeface="+mn-ea"/>
              <a:cs typeface="+mn-cs"/>
            </a:endParaRPr>
          </a:p>
          <a:p>
            <a:pPr marL="0" indent="0" defTabSz="457200">
              <a:lnSpc>
                <a:spcPct val="107000"/>
              </a:lnSpc>
              <a:spcAft>
                <a:spcPts val="800"/>
              </a:spcAft>
              <a:buNone/>
            </a:pPr>
            <a:endParaRPr lang="en-CA" sz="1200" kern="1200" dirty="0">
              <a:solidFill>
                <a:schemeClr val="tx1"/>
              </a:solidFill>
              <a:latin typeface="+mn-lt"/>
              <a:ea typeface="+mn-ea"/>
              <a:cs typeface="+mn-cs"/>
            </a:endParaRPr>
          </a:p>
          <a:p>
            <a:pPr marL="0" indent="0" defTabSz="457200">
              <a:lnSpc>
                <a:spcPct val="107000"/>
              </a:lnSpc>
              <a:spcAft>
                <a:spcPts val="800"/>
              </a:spcAft>
              <a:buNone/>
            </a:pPr>
            <a:r>
              <a:rPr lang="en-CA" sz="1200" kern="1200" dirty="0" smtClean="0">
                <a:solidFill>
                  <a:schemeClr val="tx1"/>
                </a:solidFill>
                <a:latin typeface="+mn-lt"/>
                <a:ea typeface="+mn-ea"/>
                <a:cs typeface="+mn-cs"/>
              </a:rPr>
              <a:t>You must consult </a:t>
            </a:r>
            <a:r>
              <a:rPr lang="en-CA" sz="1200" kern="1200" dirty="0">
                <a:solidFill>
                  <a:schemeClr val="tx1"/>
                </a:solidFill>
                <a:latin typeface="+mn-lt"/>
                <a:ea typeface="+mn-ea"/>
                <a:cs typeface="+mn-cs"/>
              </a:rPr>
              <a:t>the manufacturer’s manual of the vehicle you are driving to </a:t>
            </a:r>
            <a:r>
              <a:rPr lang="en-CA" sz="1200" kern="1200" dirty="0" smtClean="0">
                <a:solidFill>
                  <a:schemeClr val="tx1"/>
                </a:solidFill>
                <a:latin typeface="+mn-lt"/>
                <a:ea typeface="+mn-ea"/>
                <a:cs typeface="+mn-cs"/>
              </a:rPr>
              <a:t>determine </a:t>
            </a:r>
            <a:r>
              <a:rPr lang="en-CA" sz="1200" kern="1200" dirty="0">
                <a:solidFill>
                  <a:schemeClr val="tx1"/>
                </a:solidFill>
                <a:latin typeface="+mn-lt"/>
                <a:ea typeface="+mn-ea"/>
                <a:cs typeface="+mn-cs"/>
              </a:rPr>
              <a:t>if the components </a:t>
            </a:r>
            <a:r>
              <a:rPr lang="en-CA" sz="1200" kern="1200" dirty="0" smtClean="0">
                <a:solidFill>
                  <a:schemeClr val="tx1"/>
                </a:solidFill>
                <a:latin typeface="+mn-lt"/>
                <a:ea typeface="+mn-ea"/>
                <a:cs typeface="+mn-cs"/>
              </a:rPr>
              <a:t>and/or </a:t>
            </a:r>
            <a:r>
              <a:rPr lang="en-CA" sz="1200" kern="1200" dirty="0">
                <a:solidFill>
                  <a:schemeClr val="tx1"/>
                </a:solidFill>
                <a:latin typeface="+mn-lt"/>
                <a:ea typeface="+mn-ea"/>
                <a:cs typeface="+mn-cs"/>
              </a:rPr>
              <a:t>systems are functioning </a:t>
            </a:r>
            <a:r>
              <a:rPr lang="en-CA" sz="1200" kern="1200" dirty="0" smtClean="0">
                <a:solidFill>
                  <a:schemeClr val="tx1"/>
                </a:solidFill>
                <a:latin typeface="+mn-lt"/>
                <a:ea typeface="+mn-ea"/>
                <a:cs typeface="+mn-cs"/>
              </a:rPr>
              <a:t>optimally.</a:t>
            </a:r>
          </a:p>
          <a:p>
            <a:pPr marL="0" indent="0" defTabSz="457200">
              <a:lnSpc>
                <a:spcPct val="107000"/>
              </a:lnSpc>
              <a:spcAft>
                <a:spcPts val="800"/>
              </a:spcAft>
              <a:buNone/>
            </a:pPr>
            <a:endParaRPr lang="en-CA" sz="1200" b="1" kern="1200" dirty="0" smtClean="0">
              <a:solidFill>
                <a:schemeClr val="tx1"/>
              </a:solidFill>
              <a:latin typeface="+mn-lt"/>
              <a:ea typeface="+mn-ea"/>
              <a:cs typeface="+mn-cs"/>
            </a:endParaRPr>
          </a:p>
          <a:p>
            <a:pPr marL="0" indent="0" defTabSz="457200">
              <a:lnSpc>
                <a:spcPct val="107000"/>
              </a:lnSpc>
              <a:spcAft>
                <a:spcPts val="800"/>
              </a:spcAft>
              <a:buNone/>
            </a:pPr>
            <a:r>
              <a:rPr lang="en-CA" sz="1200" b="1" kern="1200" dirty="0" smtClean="0">
                <a:solidFill>
                  <a:schemeClr val="tx1"/>
                </a:solidFill>
                <a:latin typeface="+mn-lt"/>
                <a:ea typeface="+mn-ea"/>
                <a:cs typeface="+mn-cs"/>
              </a:rPr>
              <a:t>Reference: </a:t>
            </a:r>
            <a:r>
              <a:rPr lang="en-CA" sz="1200" kern="1200" dirty="0" smtClean="0">
                <a:solidFill>
                  <a:schemeClr val="tx1"/>
                </a:solidFill>
                <a:effectLst/>
                <a:latin typeface="+mn-lt"/>
                <a:ea typeface="+mn-ea"/>
                <a:cs typeface="+mn-cs"/>
              </a:rPr>
              <a:t>https://www.tptrucking.ca/2016/08/understanding-trailer-types/</a:t>
            </a:r>
          </a:p>
          <a:p>
            <a:pPr marL="0" indent="0" defTabSz="457200">
              <a:lnSpc>
                <a:spcPct val="107000"/>
              </a:lnSpc>
              <a:spcAft>
                <a:spcPts val="800"/>
              </a:spcAft>
              <a:buNone/>
            </a:pPr>
            <a:endParaRPr lang="en-CA" sz="1200" b="1" kern="1200" dirty="0" smtClean="0">
              <a:solidFill>
                <a:schemeClr val="tx1"/>
              </a:solidFill>
              <a:effectLst/>
              <a:latin typeface="+mn-lt"/>
              <a:ea typeface="+mn-ea"/>
              <a:cs typeface="+mn-cs"/>
            </a:endParaRPr>
          </a:p>
          <a:p>
            <a:pPr marL="0" indent="0" defTabSz="457200">
              <a:lnSpc>
                <a:spcPct val="107000"/>
              </a:lnSpc>
              <a:spcAft>
                <a:spcPts val="800"/>
              </a:spcAft>
              <a:buNone/>
            </a:pPr>
            <a:r>
              <a:rPr lang="en-CA" sz="1200" b="1" kern="1200" dirty="0" smtClean="0">
                <a:solidFill>
                  <a:schemeClr val="tx1"/>
                </a:solidFill>
                <a:effectLst/>
                <a:latin typeface="+mn-lt"/>
                <a:ea typeface="+mn-ea"/>
                <a:cs typeface="+mn-cs"/>
              </a:rPr>
              <a:t>Reference: </a:t>
            </a:r>
            <a:r>
              <a:rPr lang="en-CA" sz="1200" kern="1200" dirty="0" smtClean="0">
                <a:solidFill>
                  <a:schemeClr val="tx1"/>
                </a:solidFill>
                <a:effectLst/>
                <a:latin typeface="+mn-lt"/>
                <a:ea typeface="+mn-ea"/>
                <a:cs typeface="+mn-cs"/>
              </a:rPr>
              <a:t>https://www.mpi.mb.ca/documents/ProfDriverHBookComp.pdf</a:t>
            </a:r>
            <a:endParaRPr lang="en-CA"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a:p>
        </p:txBody>
      </p:sp>
    </p:spTree>
    <p:extLst>
      <p:ext uri="{BB962C8B-B14F-4D97-AF65-F5344CB8AC3E}">
        <p14:creationId xmlns:p14="http://schemas.microsoft.com/office/powerpoint/2010/main" val="196031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latin typeface="+mn-lt"/>
                <a:ea typeface="+mn-ea"/>
                <a:cs typeface="+mn-cs"/>
              </a:rPr>
              <a:t>SAY: Gauges </a:t>
            </a:r>
            <a:r>
              <a:rPr lang="en-CA" sz="1200" kern="1200" dirty="0" smtClean="0">
                <a:solidFill>
                  <a:schemeClr val="tx1"/>
                </a:solidFill>
                <a:latin typeface="+mn-lt"/>
                <a:ea typeface="+mn-ea"/>
                <a:cs typeface="+mn-cs"/>
              </a:rPr>
              <a:t>are devices</a:t>
            </a:r>
            <a:r>
              <a:rPr lang="en-CA" sz="1200" kern="1200" baseline="0" dirty="0" smtClean="0">
                <a:solidFill>
                  <a:schemeClr val="tx1"/>
                </a:solidFill>
                <a:latin typeface="+mn-lt"/>
                <a:ea typeface="+mn-ea"/>
                <a:cs typeface="+mn-cs"/>
              </a:rPr>
              <a:t> </a:t>
            </a:r>
            <a:r>
              <a:rPr lang="en-CA" sz="1200" kern="1200" dirty="0" smtClean="0">
                <a:solidFill>
                  <a:schemeClr val="tx1"/>
                </a:solidFill>
                <a:latin typeface="+mn-lt"/>
                <a:ea typeface="+mn-ea"/>
                <a:cs typeface="+mn-cs"/>
              </a:rPr>
              <a:t>that display measurements </a:t>
            </a:r>
            <a:r>
              <a:rPr lang="en-CA" sz="1200" kern="1200" dirty="0">
                <a:solidFill>
                  <a:schemeClr val="tx1"/>
                </a:solidFill>
                <a:latin typeface="+mn-lt"/>
                <a:ea typeface="+mn-ea"/>
                <a:cs typeface="+mn-cs"/>
              </a:rPr>
              <a:t>of </a:t>
            </a:r>
            <a:r>
              <a:rPr lang="en-CA" sz="1200" kern="1200" dirty="0" smtClean="0">
                <a:solidFill>
                  <a:schemeClr val="tx1"/>
                </a:solidFill>
                <a:latin typeface="+mn-lt"/>
                <a:ea typeface="+mn-ea"/>
                <a:cs typeface="+mn-cs"/>
              </a:rPr>
              <a:t>monitored systems through needles </a:t>
            </a:r>
            <a:r>
              <a:rPr lang="en-CA" sz="1200" kern="1200" dirty="0">
                <a:solidFill>
                  <a:schemeClr val="tx1"/>
                </a:solidFill>
                <a:latin typeface="+mn-lt"/>
                <a:ea typeface="+mn-ea"/>
                <a:cs typeface="+mn-cs"/>
              </a:rPr>
              <a:t>or </a:t>
            </a:r>
            <a:r>
              <a:rPr lang="en-CA" sz="1200" kern="1200" dirty="0" smtClean="0">
                <a:solidFill>
                  <a:schemeClr val="tx1"/>
                </a:solidFill>
                <a:latin typeface="+mn-lt"/>
                <a:ea typeface="+mn-ea"/>
                <a:cs typeface="+mn-cs"/>
              </a:rPr>
              <a:t>pointers </a:t>
            </a:r>
            <a:r>
              <a:rPr lang="en-CA" sz="1200" kern="1200" dirty="0">
                <a:solidFill>
                  <a:schemeClr val="tx1"/>
                </a:solidFill>
                <a:latin typeface="+mn-lt"/>
                <a:ea typeface="+mn-ea"/>
                <a:cs typeface="+mn-cs"/>
              </a:rPr>
              <a:t>that </a:t>
            </a:r>
            <a:r>
              <a:rPr lang="en-CA" sz="1200" kern="1200" dirty="0" smtClean="0">
                <a:solidFill>
                  <a:schemeClr val="tx1"/>
                </a:solidFill>
                <a:latin typeface="+mn-lt"/>
                <a:ea typeface="+mn-ea"/>
                <a:cs typeface="+mn-cs"/>
              </a:rPr>
              <a:t>move </a:t>
            </a:r>
            <a:r>
              <a:rPr lang="en-CA" sz="1200" kern="1200" dirty="0">
                <a:solidFill>
                  <a:schemeClr val="tx1"/>
                </a:solidFill>
                <a:latin typeface="+mn-lt"/>
                <a:ea typeface="+mn-ea"/>
                <a:cs typeface="+mn-cs"/>
              </a:rPr>
              <a:t>along a calibrated scale. </a:t>
            </a:r>
            <a:endParaRPr lang="en-CA"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The instrument panel in large trucks vary in style and number of gauges. For each instrument or gauge, there is a correct and incorrect operating range. </a:t>
            </a:r>
          </a:p>
          <a:p>
            <a:r>
              <a:rPr lang="en-US" sz="1200" kern="1200" dirty="0" smtClean="0">
                <a:solidFill>
                  <a:schemeClr val="tx1"/>
                </a:solidFill>
                <a:effectLst/>
                <a:latin typeface="+mn-lt"/>
                <a:ea typeface="+mn-ea"/>
                <a:cs typeface="+mn-cs"/>
              </a:rPr>
              <a:t>You should know just by looking at their oil pressure, oil temperature, and water temperature gauges whether they are in the correct operating range or not. You must become familiar with the normal ranges as recommended by the manufacturer’s manual. You will need to continuously monitor the gauges for any deviations from the safe operating ranges.</a:t>
            </a:r>
          </a:p>
          <a:p>
            <a:endParaRPr lang="en-US" dirty="0" smtClean="0"/>
          </a:p>
          <a:p>
            <a:r>
              <a:rPr lang="en-US" b="1" dirty="0" smtClean="0"/>
              <a:t>Reference</a:t>
            </a:r>
            <a:r>
              <a:rPr lang="en-US" dirty="0" smtClean="0"/>
              <a:t>: A list of gauges are listed in Lesson 2 of the Textbook, in alphabetical order.</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a:p>
        </p:txBody>
      </p:sp>
    </p:spTree>
    <p:extLst>
      <p:ext uri="{BB962C8B-B14F-4D97-AF65-F5344CB8AC3E}">
        <p14:creationId xmlns:p14="http://schemas.microsoft.com/office/powerpoint/2010/main" val="138223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sz="1200" b="1" u="none" kern="1200" dirty="0" smtClean="0">
                <a:solidFill>
                  <a:schemeClr val="tx1"/>
                </a:solidFill>
                <a:latin typeface="+mn-lt"/>
                <a:ea typeface="Calibri" panose="020F0502020204030204" pitchFamily="34" charset="0"/>
                <a:cs typeface="Times New Roman" panose="02020603050405020304" pitchFamily="18" charset="0"/>
              </a:rPr>
              <a:t>SAY: Warning </a:t>
            </a:r>
            <a:r>
              <a:rPr lang="en-US" sz="1200" b="1" u="none" kern="1200" dirty="0">
                <a:solidFill>
                  <a:schemeClr val="tx1"/>
                </a:solidFill>
                <a:latin typeface="+mn-lt"/>
                <a:ea typeface="Calibri" panose="020F0502020204030204" pitchFamily="34" charset="0"/>
                <a:cs typeface="Times New Roman" panose="02020603050405020304" pitchFamily="18" charset="0"/>
              </a:rPr>
              <a:t>lights and indicator symbols</a:t>
            </a:r>
            <a:endParaRPr lang="en-CA" sz="1200" u="none" kern="1200" dirty="0">
              <a:solidFill>
                <a:schemeClr val="tx1"/>
              </a:solidFill>
              <a:latin typeface="+mn-lt"/>
              <a:ea typeface="Calibri" panose="020F0502020204030204" pitchFamily="34" charset="0"/>
              <a:cs typeface="Times New Roman" panose="02020603050405020304" pitchFamily="18" charset="0"/>
            </a:endParaRPr>
          </a:p>
          <a:p>
            <a:pPr>
              <a:lnSpc>
                <a:spcPct val="115000"/>
              </a:lnSpc>
              <a:spcAft>
                <a:spcPts val="1000"/>
              </a:spcAft>
            </a:pPr>
            <a:r>
              <a:rPr lang="en-US" sz="1200" kern="1200" dirty="0" smtClean="0">
                <a:solidFill>
                  <a:schemeClr val="tx1"/>
                </a:solidFill>
                <a:latin typeface="+mn-lt"/>
                <a:ea typeface="Calibri" panose="020F0502020204030204" pitchFamily="34" charset="0"/>
                <a:cs typeface="Times New Roman" panose="02020603050405020304" pitchFamily="18" charset="0"/>
              </a:rPr>
              <a:t>Commercial </a:t>
            </a:r>
            <a:r>
              <a:rPr lang="en-US" sz="1200" kern="1200" dirty="0">
                <a:solidFill>
                  <a:schemeClr val="tx1"/>
                </a:solidFill>
                <a:latin typeface="+mn-lt"/>
                <a:ea typeface="Calibri" panose="020F0502020204030204" pitchFamily="34" charset="0"/>
                <a:cs typeface="Times New Roman" panose="02020603050405020304" pitchFamily="18" charset="0"/>
              </a:rPr>
              <a:t>vehicles are equipped with warning lights and symbols to inform </a:t>
            </a:r>
            <a:r>
              <a:rPr lang="en-US" sz="1200" kern="1200" dirty="0" smtClean="0">
                <a:solidFill>
                  <a:schemeClr val="tx1"/>
                </a:solidFill>
                <a:latin typeface="+mn-lt"/>
                <a:ea typeface="Calibri" panose="020F0502020204030204" pitchFamily="34" charset="0"/>
                <a:cs typeface="Times New Roman" panose="02020603050405020304" pitchFamily="18" charset="0"/>
              </a:rPr>
              <a:t>you </a:t>
            </a:r>
            <a:r>
              <a:rPr lang="en-US" sz="1200" kern="1200" dirty="0">
                <a:solidFill>
                  <a:schemeClr val="tx1"/>
                </a:solidFill>
                <a:latin typeface="+mn-lt"/>
                <a:ea typeface="Calibri" panose="020F0502020204030204" pitchFamily="34" charset="0"/>
                <a:cs typeface="Times New Roman" panose="02020603050405020304" pitchFamily="18" charset="0"/>
              </a:rPr>
              <a:t>that a system or component needs </a:t>
            </a:r>
            <a:r>
              <a:rPr lang="en-US" sz="1200" kern="1200" dirty="0" smtClean="0">
                <a:solidFill>
                  <a:schemeClr val="tx1"/>
                </a:solidFill>
                <a:latin typeface="+mn-lt"/>
                <a:ea typeface="Calibri" panose="020F0502020204030204" pitchFamily="34" charset="0"/>
                <a:cs typeface="Times New Roman" panose="02020603050405020304" pitchFamily="18" charset="0"/>
              </a:rPr>
              <a:t>attention, </a:t>
            </a:r>
            <a:r>
              <a:rPr lang="en-US" sz="1200" kern="1200" dirty="0">
                <a:solidFill>
                  <a:schemeClr val="tx1"/>
                </a:solidFill>
                <a:latin typeface="+mn-lt"/>
                <a:ea typeface="Calibri" panose="020F0502020204030204" pitchFamily="34" charset="0"/>
                <a:cs typeface="Times New Roman" panose="02020603050405020304" pitchFamily="18" charset="0"/>
              </a:rPr>
              <a:t>or is outside the safe operating range. </a:t>
            </a:r>
            <a:r>
              <a:rPr lang="en-CA" sz="1200" kern="1200" dirty="0" smtClean="0">
                <a:solidFill>
                  <a:schemeClr val="tx1"/>
                </a:solidFill>
                <a:latin typeface="+mn-lt"/>
                <a:ea typeface="Calibri" panose="020F0502020204030204" pitchFamily="34" charset="0"/>
                <a:cs typeface="Times New Roman" panose="02020603050405020304" pitchFamily="18" charset="0"/>
              </a:rPr>
              <a:t>When a </a:t>
            </a:r>
            <a:r>
              <a:rPr lang="en-CA" sz="1200" kern="1200" dirty="0">
                <a:solidFill>
                  <a:schemeClr val="tx1"/>
                </a:solidFill>
                <a:latin typeface="+mn-lt"/>
                <a:ea typeface="Calibri" panose="020F0502020204030204" pitchFamily="34" charset="0"/>
                <a:cs typeface="Times New Roman" panose="02020603050405020304" pitchFamily="18" charset="0"/>
              </a:rPr>
              <a:t>warning light is illuminated, it typically indicates a problem with the system. </a:t>
            </a:r>
            <a:r>
              <a:rPr lang="en-CA" sz="1200" kern="1200" dirty="0" smtClean="0">
                <a:solidFill>
                  <a:schemeClr val="tx1"/>
                </a:solidFill>
                <a:latin typeface="+mn-lt"/>
                <a:ea typeface="Calibri" panose="020F0502020204030204" pitchFamily="34" charset="0"/>
                <a:cs typeface="Times New Roman" panose="02020603050405020304" pitchFamily="18" charset="0"/>
              </a:rPr>
              <a:t>You must pull </a:t>
            </a:r>
            <a:r>
              <a:rPr lang="en-CA" sz="1200" kern="1200" dirty="0">
                <a:solidFill>
                  <a:schemeClr val="tx1"/>
                </a:solidFill>
                <a:latin typeface="+mn-lt"/>
                <a:ea typeface="Calibri" panose="020F0502020204030204" pitchFamily="34" charset="0"/>
                <a:cs typeface="Times New Roman" panose="02020603050405020304" pitchFamily="18" charset="0"/>
              </a:rPr>
              <a:t>off the road as soon as possible to determine the problem, and in some cases, shut off the engine to avoid further damage. </a:t>
            </a:r>
          </a:p>
          <a:p>
            <a:pPr>
              <a:lnSpc>
                <a:spcPct val="115000"/>
              </a:lnSpc>
              <a:spcAft>
                <a:spcPts val="0"/>
              </a:spcAft>
            </a:pPr>
            <a:r>
              <a:rPr lang="en-CA" sz="1200" kern="1200" dirty="0">
                <a:solidFill>
                  <a:schemeClr val="tx1"/>
                </a:solidFill>
                <a:latin typeface="+mn-lt"/>
                <a:ea typeface="Calibri" panose="020F0502020204030204" pitchFamily="34" charset="0"/>
                <a:cs typeface="Times New Roman" panose="02020603050405020304" pitchFamily="18" charset="0"/>
              </a:rPr>
              <a:t>Symbols, lights, and colors may differ slightly between manufacturers. Refer to the </a:t>
            </a:r>
            <a:r>
              <a:rPr lang="en-CA" sz="1200" kern="1200" dirty="0" smtClean="0">
                <a:solidFill>
                  <a:schemeClr val="tx1"/>
                </a:solidFill>
                <a:latin typeface="+mn-lt"/>
                <a:ea typeface="Calibri" panose="020F0502020204030204" pitchFamily="34" charset="0"/>
                <a:cs typeface="Times New Roman" panose="02020603050405020304" pitchFamily="18" charset="0"/>
              </a:rPr>
              <a:t>manufacturer’s </a:t>
            </a:r>
            <a:r>
              <a:rPr lang="en-CA" sz="1200" kern="1200" dirty="0">
                <a:solidFill>
                  <a:schemeClr val="tx1"/>
                </a:solidFill>
                <a:latin typeface="+mn-lt"/>
                <a:ea typeface="Calibri" panose="020F0502020204030204" pitchFamily="34" charset="0"/>
                <a:cs typeface="Times New Roman" panose="02020603050405020304" pitchFamily="18" charset="0"/>
              </a:rPr>
              <a:t>manual before driving</a:t>
            </a:r>
            <a:r>
              <a:rPr lang="en-CA" sz="1200" kern="1200" dirty="0" smtClean="0">
                <a:solidFill>
                  <a:schemeClr val="tx1"/>
                </a:solidFill>
                <a:latin typeface="+mn-lt"/>
                <a:ea typeface="Calibri" panose="020F0502020204030204" pitchFamily="34" charset="0"/>
                <a:cs typeface="Times New Roman" panose="02020603050405020304" pitchFamily="18" charset="0"/>
              </a:rPr>
              <a:t>.</a:t>
            </a:r>
          </a:p>
          <a:p>
            <a:pPr>
              <a:lnSpc>
                <a:spcPct val="115000"/>
              </a:lnSpc>
              <a:spcAft>
                <a:spcPts val="0"/>
              </a:spcAft>
            </a:pPr>
            <a:endParaRPr lang="en-US" sz="1200" kern="1200" dirty="0" smtClean="0">
              <a:solidFill>
                <a:schemeClr val="tx1"/>
              </a:solidFill>
              <a:latin typeface="+mn-lt"/>
              <a:ea typeface="Calibri" panose="020F0502020204030204" pitchFamily="34" charset="0"/>
              <a:cs typeface="Times New Roman" panose="02020603050405020304" pitchFamily="18" charset="0"/>
            </a:endParaRPr>
          </a:p>
          <a:p>
            <a:pPr>
              <a:lnSpc>
                <a:spcPct val="115000"/>
              </a:lnSpc>
              <a:spcAft>
                <a:spcPts val="0"/>
              </a:spcAft>
            </a:pPr>
            <a:endParaRPr lang="en-CA" sz="1200" kern="1200" dirty="0">
              <a:solidFill>
                <a:schemeClr val="tx1"/>
              </a:solidFill>
              <a:latin typeface="+mn-lt"/>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a:p>
        </p:txBody>
      </p:sp>
    </p:spTree>
    <p:extLst>
      <p:ext uri="{BB962C8B-B14F-4D97-AF65-F5344CB8AC3E}">
        <p14:creationId xmlns:p14="http://schemas.microsoft.com/office/powerpoint/2010/main" val="501526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US" sz="1200" b="1" i="0" kern="1200" dirty="0" smtClean="0">
                <a:solidFill>
                  <a:schemeClr val="tx1"/>
                </a:solidFill>
                <a:latin typeface="+mn-lt"/>
                <a:ea typeface="Calibri" panose="020F0502020204030204" pitchFamily="34" charset="0"/>
                <a:cs typeface="Times New Roman" panose="02020603050405020304" pitchFamily="18" charset="0"/>
              </a:rPr>
              <a:t>SAY</a:t>
            </a:r>
            <a:r>
              <a:rPr lang="en-US" sz="1200" b="1" i="1" kern="1200" dirty="0" smtClean="0">
                <a:solidFill>
                  <a:schemeClr val="tx1"/>
                </a:solidFill>
                <a:latin typeface="+mn-lt"/>
                <a:ea typeface="Calibri" panose="020F0502020204030204" pitchFamily="34" charset="0"/>
                <a:cs typeface="Times New Roman" panose="02020603050405020304" pitchFamily="18" charset="0"/>
              </a:rPr>
              <a:t>: </a:t>
            </a:r>
            <a:r>
              <a:rPr lang="en-US" sz="1200" i="0" kern="1200" dirty="0" smtClean="0">
                <a:solidFill>
                  <a:schemeClr val="tx1"/>
                </a:solidFill>
                <a:latin typeface="+mn-lt"/>
                <a:ea typeface="Calibri" panose="020F0502020204030204" pitchFamily="34" charset="0"/>
                <a:cs typeface="Times New Roman" panose="02020603050405020304" pitchFamily="18" charset="0"/>
              </a:rPr>
              <a:t>A switch is a device </a:t>
            </a:r>
            <a:r>
              <a:rPr lang="en-US" sz="1200" i="0" kern="1200" dirty="0">
                <a:solidFill>
                  <a:schemeClr val="tx1"/>
                </a:solidFill>
                <a:latin typeface="+mn-lt"/>
                <a:ea typeface="Calibri" panose="020F0502020204030204" pitchFamily="34" charset="0"/>
                <a:cs typeface="Times New Roman" panose="02020603050405020304" pitchFamily="18" charset="0"/>
              </a:rPr>
              <a:t>for making and breaking the connection in an electrical circuit.</a:t>
            </a:r>
            <a:endParaRPr lang="en-CA" sz="1200" i="0" kern="1200" dirty="0">
              <a:solidFill>
                <a:schemeClr val="tx1"/>
              </a:solidFill>
              <a:latin typeface="+mn-lt"/>
              <a:ea typeface="Calibri" panose="020F0502020204030204" pitchFamily="34" charset="0"/>
              <a:cs typeface="Times New Roman" panose="02020603050405020304" pitchFamily="18" charset="0"/>
            </a:endParaRPr>
          </a:p>
          <a:p>
            <a:pPr>
              <a:lnSpc>
                <a:spcPct val="115000"/>
              </a:lnSpc>
              <a:spcAft>
                <a:spcPts val="600"/>
              </a:spcAft>
            </a:pPr>
            <a:r>
              <a:rPr lang="en-US" sz="1200" kern="1200" dirty="0">
                <a:solidFill>
                  <a:schemeClr val="tx1"/>
                </a:solidFill>
                <a:latin typeface="+mn-lt"/>
                <a:ea typeface="Calibri" panose="020F0502020204030204" pitchFamily="34" charset="0"/>
                <a:cs typeface="Times New Roman" panose="02020603050405020304" pitchFamily="18" charset="0"/>
              </a:rPr>
              <a:t>Switches are binary controls – they are either </a:t>
            </a:r>
            <a:r>
              <a:rPr lang="en-US" sz="1200" kern="1200" dirty="0" smtClean="0">
                <a:solidFill>
                  <a:schemeClr val="tx1"/>
                </a:solidFill>
                <a:latin typeface="+mn-lt"/>
                <a:ea typeface="Calibri" panose="020F0502020204030204" pitchFamily="34" charset="0"/>
                <a:cs typeface="Times New Roman" panose="02020603050405020304" pitchFamily="18" charset="0"/>
              </a:rPr>
              <a:t>on or off, </a:t>
            </a:r>
            <a:r>
              <a:rPr lang="en-US" sz="1200" kern="1200" dirty="0">
                <a:solidFill>
                  <a:schemeClr val="tx1"/>
                </a:solidFill>
                <a:latin typeface="+mn-lt"/>
                <a:ea typeface="Calibri" panose="020F0502020204030204" pitchFamily="34" charset="0"/>
                <a:cs typeface="Times New Roman" panose="02020603050405020304" pitchFamily="18" charset="0"/>
              </a:rPr>
              <a:t>engaged or not engaged. </a:t>
            </a:r>
            <a:r>
              <a:rPr lang="en-US" sz="1200" kern="1200" dirty="0" smtClean="0">
                <a:solidFill>
                  <a:schemeClr val="tx1"/>
                </a:solidFill>
                <a:latin typeface="+mn-lt"/>
                <a:ea typeface="Calibri" panose="020F0502020204030204" pitchFamily="34" charset="0"/>
                <a:cs typeface="Times New Roman" panose="02020603050405020304" pitchFamily="18" charset="0"/>
              </a:rPr>
              <a:t>Some are operated </a:t>
            </a:r>
            <a:r>
              <a:rPr lang="en-US" sz="1200" kern="1200" dirty="0">
                <a:solidFill>
                  <a:schemeClr val="tx1"/>
                </a:solidFill>
                <a:latin typeface="+mn-lt"/>
                <a:ea typeface="Calibri" panose="020F0502020204030204" pitchFamily="34" charset="0"/>
                <a:cs typeface="Times New Roman" panose="02020603050405020304" pitchFamily="18" charset="0"/>
              </a:rPr>
              <a:t>electrically; </a:t>
            </a:r>
            <a:r>
              <a:rPr lang="en-US" sz="1200" kern="1200" dirty="0" smtClean="0">
                <a:solidFill>
                  <a:schemeClr val="tx1"/>
                </a:solidFill>
                <a:latin typeface="+mn-lt"/>
                <a:ea typeface="Calibri" panose="020F0502020204030204" pitchFamily="34" charset="0"/>
                <a:cs typeface="Times New Roman" panose="02020603050405020304" pitchFamily="18" charset="0"/>
              </a:rPr>
              <a:t>other by </a:t>
            </a:r>
            <a:r>
              <a:rPr lang="en-US" sz="1200" kern="1200" dirty="0">
                <a:solidFill>
                  <a:schemeClr val="tx1"/>
                </a:solidFill>
                <a:latin typeface="+mn-lt"/>
                <a:ea typeface="Calibri" panose="020F0502020204030204" pitchFamily="34" charset="0"/>
                <a:cs typeface="Times New Roman" panose="02020603050405020304" pitchFamily="18" charset="0"/>
              </a:rPr>
              <a:t>air. Switches control important functions, so it is essential to know where they are, when to use them, and if they are in the correct operating position. </a:t>
            </a:r>
            <a:endParaRPr lang="en-CA" sz="1200" kern="1200" dirty="0">
              <a:solidFill>
                <a:schemeClr val="tx1"/>
              </a:solidFill>
              <a:latin typeface="+mn-lt"/>
              <a:ea typeface="Calibri" panose="020F0502020204030204" pitchFamily="34" charset="0"/>
              <a:cs typeface="Times New Roman" panose="02020603050405020304" pitchFamily="18" charset="0"/>
            </a:endParaRPr>
          </a:p>
          <a:p>
            <a:pPr>
              <a:lnSpc>
                <a:spcPct val="115000"/>
              </a:lnSpc>
              <a:spcAft>
                <a:spcPts val="600"/>
              </a:spcAft>
            </a:pPr>
            <a:r>
              <a:rPr lang="en-US" sz="1200" kern="1200" dirty="0" smtClean="0">
                <a:solidFill>
                  <a:schemeClr val="tx1"/>
                </a:solidFill>
                <a:latin typeface="+mn-lt"/>
                <a:ea typeface="Calibri" panose="020F0502020204030204" pitchFamily="34" charset="0"/>
                <a:cs typeface="Times New Roman" panose="02020603050405020304" pitchFamily="18" charset="0"/>
              </a:rPr>
              <a:t>Depending on the manufacturer, different trucks </a:t>
            </a:r>
            <a:r>
              <a:rPr lang="en-US" sz="1200" kern="1200" dirty="0">
                <a:solidFill>
                  <a:schemeClr val="tx1"/>
                </a:solidFill>
                <a:latin typeface="+mn-lt"/>
                <a:ea typeface="Calibri" panose="020F0502020204030204" pitchFamily="34" charset="0"/>
                <a:cs typeface="Times New Roman" panose="02020603050405020304" pitchFamily="18" charset="0"/>
              </a:rPr>
              <a:t>will have different types, styles, and configurations of switches. </a:t>
            </a:r>
            <a:r>
              <a:rPr lang="en-US" sz="1200" kern="1200" dirty="0" smtClean="0">
                <a:solidFill>
                  <a:schemeClr val="tx1"/>
                </a:solidFill>
                <a:latin typeface="+mn-lt"/>
                <a:ea typeface="Calibri" panose="020F0502020204030204" pitchFamily="34" charset="0"/>
                <a:cs typeface="Times New Roman" panose="02020603050405020304" pitchFamily="18" charset="0"/>
              </a:rPr>
              <a:t>They could be rocker, toggle, button, or some other style</a:t>
            </a:r>
            <a:r>
              <a:rPr lang="en-US" sz="1200" kern="1200" baseline="0" dirty="0" smtClean="0">
                <a:solidFill>
                  <a:schemeClr val="tx1"/>
                </a:solidFill>
                <a:latin typeface="+mn-lt"/>
                <a:ea typeface="Calibri" panose="020F0502020204030204" pitchFamily="34" charset="0"/>
                <a:cs typeface="Times New Roman" panose="02020603050405020304" pitchFamily="18" charset="0"/>
              </a:rPr>
              <a:t> and </a:t>
            </a:r>
            <a:r>
              <a:rPr lang="en-US" sz="1200" kern="1200" dirty="0" smtClean="0">
                <a:solidFill>
                  <a:schemeClr val="tx1"/>
                </a:solidFill>
                <a:latin typeface="+mn-lt"/>
                <a:ea typeface="Calibri" panose="020F0502020204030204" pitchFamily="34" charset="0"/>
                <a:cs typeface="Times New Roman" panose="02020603050405020304" pitchFamily="18" charset="0"/>
              </a:rPr>
              <a:t>will </a:t>
            </a:r>
            <a:r>
              <a:rPr lang="en-US" sz="1200" kern="1200" dirty="0">
                <a:solidFill>
                  <a:schemeClr val="tx1"/>
                </a:solidFill>
                <a:latin typeface="+mn-lt"/>
                <a:ea typeface="Calibri" panose="020F0502020204030204" pitchFamily="34" charset="0"/>
                <a:cs typeface="Times New Roman" panose="02020603050405020304" pitchFamily="18" charset="0"/>
              </a:rPr>
              <a:t>be identified by either names or symbols. </a:t>
            </a:r>
            <a:r>
              <a:rPr lang="en-US" sz="1200" kern="1200" dirty="0" smtClean="0">
                <a:solidFill>
                  <a:schemeClr val="tx1"/>
                </a:solidFill>
                <a:latin typeface="+mn-lt"/>
                <a:ea typeface="Calibri" panose="020F0502020204030204" pitchFamily="34" charset="0"/>
                <a:cs typeface="Times New Roman" panose="02020603050405020304" pitchFamily="18" charset="0"/>
              </a:rPr>
              <a:t>You must become </a:t>
            </a:r>
            <a:r>
              <a:rPr lang="en-US" sz="1200" kern="1200" dirty="0">
                <a:solidFill>
                  <a:schemeClr val="tx1"/>
                </a:solidFill>
                <a:latin typeface="+mn-lt"/>
                <a:ea typeface="Calibri" panose="020F0502020204030204" pitchFamily="34" charset="0"/>
                <a:cs typeface="Times New Roman" panose="02020603050405020304" pitchFamily="18" charset="0"/>
              </a:rPr>
              <a:t>familiar with all of the controls of the vehicle you are driving, </a:t>
            </a:r>
            <a:r>
              <a:rPr lang="en-US" sz="1200" kern="1200" dirty="0" smtClean="0">
                <a:solidFill>
                  <a:schemeClr val="tx1"/>
                </a:solidFill>
                <a:latin typeface="+mn-lt"/>
                <a:ea typeface="Calibri" panose="020F0502020204030204" pitchFamily="34" charset="0"/>
                <a:cs typeface="Times New Roman" panose="02020603050405020304" pitchFamily="18" charset="0"/>
              </a:rPr>
              <a:t>referring to </a:t>
            </a:r>
            <a:r>
              <a:rPr lang="en-US" sz="1200" kern="1200" dirty="0">
                <a:solidFill>
                  <a:schemeClr val="tx1"/>
                </a:solidFill>
                <a:latin typeface="+mn-lt"/>
                <a:ea typeface="Calibri" panose="020F0502020204030204" pitchFamily="34" charset="0"/>
                <a:cs typeface="Times New Roman" panose="02020603050405020304" pitchFamily="18" charset="0"/>
              </a:rPr>
              <a:t>the </a:t>
            </a:r>
            <a:r>
              <a:rPr lang="en-US" sz="1200" kern="1200" dirty="0" smtClean="0">
                <a:solidFill>
                  <a:schemeClr val="tx1"/>
                </a:solidFill>
                <a:latin typeface="+mn-lt"/>
                <a:ea typeface="Calibri" panose="020F0502020204030204" pitchFamily="34" charset="0"/>
                <a:cs typeface="Times New Roman" panose="02020603050405020304" pitchFamily="18" charset="0"/>
              </a:rPr>
              <a:t>manufacturer’s manual when necessary.</a:t>
            </a:r>
          </a:p>
          <a:p>
            <a:pPr>
              <a:lnSpc>
                <a:spcPct val="115000"/>
              </a:lnSpc>
              <a:spcAft>
                <a:spcPts val="600"/>
              </a:spcAft>
            </a:pPr>
            <a:endParaRPr lang="en-US" sz="1200" b="1" kern="1200" dirty="0" smtClean="0">
              <a:solidFill>
                <a:schemeClr val="tx1"/>
              </a:solidFill>
              <a:latin typeface="+mn-lt"/>
              <a:ea typeface="Calibri" panose="020F0502020204030204" pitchFamily="34" charset="0"/>
              <a:cs typeface="Times New Roman" panose="02020603050405020304" pitchFamily="18" charset="0"/>
            </a:endParaRPr>
          </a:p>
          <a:p>
            <a:r>
              <a:rPr lang="en-CA" sz="1200" kern="1200" dirty="0" smtClean="0">
                <a:solidFill>
                  <a:schemeClr val="tx1"/>
                </a:solidFill>
                <a:effectLst/>
                <a:latin typeface="+mn-lt"/>
                <a:ea typeface="+mn-ea"/>
                <a:cs typeface="+mn-cs"/>
              </a:rPr>
              <a:t> </a:t>
            </a:r>
          </a:p>
          <a:p>
            <a:pPr>
              <a:lnSpc>
                <a:spcPct val="115000"/>
              </a:lnSpc>
              <a:spcAft>
                <a:spcPts val="600"/>
              </a:spcAft>
            </a:pPr>
            <a:endParaRPr lang="en-CA" sz="1200" b="1" kern="1200" dirty="0">
              <a:solidFill>
                <a:schemeClr val="tx1"/>
              </a:solidFill>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8</a:t>
            </a:fld>
            <a:endParaRPr lang="en-CA"/>
          </a:p>
        </p:txBody>
      </p:sp>
    </p:spTree>
    <p:extLst>
      <p:ext uri="{BB962C8B-B14F-4D97-AF65-F5344CB8AC3E}">
        <p14:creationId xmlns:p14="http://schemas.microsoft.com/office/powerpoint/2010/main" val="316792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US" sz="1600" b="1" dirty="0" smtClean="0">
                <a:effectLst/>
                <a:latin typeface="Calibri Light" panose="020F0302020204030204" pitchFamily="34" charset="0"/>
                <a:ea typeface="Calibri" panose="020F0502020204030204" pitchFamily="34" charset="0"/>
                <a:cs typeface="Times New Roman" panose="02020603050405020304" pitchFamily="18" charset="0"/>
              </a:rPr>
              <a:t>SAY:</a:t>
            </a:r>
            <a:r>
              <a:rPr lang="en-US" sz="1600" b="1" baseline="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en-US" sz="1600" b="1" dirty="0" smtClean="0">
                <a:effectLst/>
                <a:latin typeface="Calibri Light" panose="020F0302020204030204" pitchFamily="34" charset="0"/>
                <a:ea typeface="Calibri" panose="020F0502020204030204" pitchFamily="34" charset="0"/>
                <a:cs typeface="Times New Roman" panose="02020603050405020304" pitchFamily="18" charset="0"/>
              </a:rPr>
              <a:t>Engine </a:t>
            </a:r>
            <a:r>
              <a:rPr lang="en-US" sz="1600" b="1" dirty="0">
                <a:effectLst/>
                <a:latin typeface="Calibri Light" panose="020F0302020204030204" pitchFamily="34" charset="0"/>
                <a:ea typeface="Calibri" panose="020F0502020204030204" pitchFamily="34" charset="0"/>
                <a:cs typeface="Times New Roman" panose="02020603050405020304" pitchFamily="18" charset="0"/>
              </a:rPr>
              <a:t>Brake </a:t>
            </a:r>
            <a:r>
              <a:rPr lang="en-US" sz="1600" b="1" dirty="0" smtClean="0">
                <a:effectLst/>
                <a:latin typeface="Calibri Light" panose="020F0302020204030204" pitchFamily="34" charset="0"/>
                <a:ea typeface="Calibri" panose="020F0502020204030204" pitchFamily="34" charset="0"/>
                <a:cs typeface="Times New Roman" panose="02020603050405020304" pitchFamily="18" charset="0"/>
              </a:rPr>
              <a:t>On/Off</a:t>
            </a:r>
            <a:r>
              <a:rPr lang="en-CA" sz="16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n-CA"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Light" panose="020F0302020204030204" pitchFamily="34" charset="0"/>
                <a:ea typeface="Calibri" panose="020F0502020204030204" pitchFamily="34" charset="0"/>
                <a:cs typeface="Times New Roman" panose="02020603050405020304" pitchFamily="18" charset="0"/>
              </a:rPr>
              <a:t>This</a:t>
            </a:r>
            <a:r>
              <a:rPr lang="en-US" sz="1200" baseline="0" dirty="0" smtClean="0">
                <a:effectLst/>
                <a:latin typeface="Calibri Light" panose="020F0302020204030204" pitchFamily="34" charset="0"/>
                <a:ea typeface="Calibri" panose="020F0502020204030204" pitchFamily="34" charset="0"/>
                <a:cs typeface="Times New Roman" panose="02020603050405020304" pitchFamily="18" charset="0"/>
              </a:rPr>
              <a:t> is u</a:t>
            </a:r>
            <a:r>
              <a:rPr lang="en-US" sz="1200" dirty="0" smtClean="0">
                <a:effectLst/>
                <a:latin typeface="Calibri Light" panose="020F0302020204030204" pitchFamily="34" charset="0"/>
                <a:ea typeface="Calibri" panose="020F0502020204030204" pitchFamily="34" charset="0"/>
                <a:cs typeface="Times New Roman" panose="02020603050405020304" pitchFamily="18" charset="0"/>
              </a:rPr>
              <a:t>sed to </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turn the engine brake ON or </a:t>
            </a:r>
            <a:r>
              <a:rPr lang="en-US" sz="1200" dirty="0" smtClean="0">
                <a:effectLst/>
                <a:latin typeface="Calibri Light" panose="020F0302020204030204" pitchFamily="34" charset="0"/>
                <a:ea typeface="Calibri" panose="020F0502020204030204" pitchFamily="34" charset="0"/>
                <a:cs typeface="Times New Roman" panose="02020603050405020304" pitchFamily="18" charset="0"/>
              </a:rPr>
              <a:t>OFF.</a:t>
            </a:r>
            <a:r>
              <a:rPr lang="en-CA" sz="1200" baseline="0" dirty="0" smtClean="0">
                <a:effectLst/>
                <a:latin typeface="Calibri" panose="020F0502020204030204" pitchFamily="34" charset="0"/>
                <a:ea typeface="Calibri" panose="020F0502020204030204" pitchFamily="34" charset="0"/>
                <a:cs typeface="Times New Roman" panose="02020603050405020304" pitchFamily="18" charset="0"/>
              </a:rPr>
              <a:t> It is </a:t>
            </a:r>
            <a:r>
              <a:rPr lang="en-US" sz="1200" dirty="0" smtClean="0">
                <a:effectLst/>
                <a:latin typeface="Calibri Light" panose="020F0302020204030204" pitchFamily="34" charset="0"/>
                <a:ea typeface="Calibri" panose="020F0502020204030204" pitchFamily="34" charset="0"/>
                <a:cs typeface="Times New Roman" panose="02020603050405020304" pitchFamily="18" charset="0"/>
              </a:rPr>
              <a:t>also </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referred to as “</a:t>
            </a:r>
            <a:r>
              <a:rPr lang="en-US" sz="1200" dirty="0" err="1">
                <a:effectLst/>
                <a:latin typeface="Calibri Light" panose="020F0302020204030204" pitchFamily="34" charset="0"/>
                <a:ea typeface="Calibri" panose="020F0502020204030204" pitchFamily="34" charset="0"/>
                <a:cs typeface="Times New Roman" panose="02020603050405020304" pitchFamily="18" charset="0"/>
              </a:rPr>
              <a:t>jake</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 brake” or “engine retarder.”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600"/>
              </a:spcAft>
              <a:buFont typeface="Symbol" panose="05050102010706020507" pitchFamily="18" charset="2"/>
              <a:buNone/>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The engine brake slows the truck down by slowing the engine </a:t>
            </a:r>
            <a:r>
              <a:rPr lang="en-US" sz="1200" dirty="0" smtClean="0">
                <a:effectLst/>
                <a:latin typeface="Calibri Light" panose="020F0302020204030204" pitchFamily="34" charset="0"/>
                <a:ea typeface="Calibri" panose="020F0502020204030204" pitchFamily="34" charset="0"/>
                <a:cs typeface="Times New Roman" panose="02020603050405020304" pitchFamily="18" charset="0"/>
              </a:rPr>
              <a:t>and </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is useful when descending steep grades, or slowing down to come to a stop. It helps to limit the amount of actual braking required, which keeps your brakes from heating up</a:t>
            </a:r>
            <a:r>
              <a:rPr lang="en-US" sz="1200" dirty="0" smtClean="0">
                <a:effectLst/>
                <a:latin typeface="Calibri Light" panose="020F0302020204030204" pitchFamily="34" charset="0"/>
                <a:ea typeface="Calibri" panose="020F0502020204030204" pitchFamily="34" charset="0"/>
                <a:cs typeface="Times New Roman" panose="02020603050405020304" pitchFamily="18" charset="0"/>
              </a:rPr>
              <a:t>. It is used together with the service  brakes.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600"/>
              </a:spcAft>
              <a:buFont typeface="Symbol" panose="05050102010706020507" pitchFamily="18" charset="2"/>
              <a:buNone/>
            </a:pPr>
            <a:r>
              <a:rPr lang="en-US" sz="1200" dirty="0">
                <a:effectLst/>
                <a:latin typeface="Calibri Light" panose="020F0302020204030204" pitchFamily="34" charset="0"/>
                <a:ea typeface="Calibri" panose="020F0502020204030204" pitchFamily="34" charset="0"/>
                <a:cs typeface="Times New Roman" panose="02020603050405020304" pitchFamily="18" charset="0"/>
              </a:rPr>
              <a:t>It is illegal to use engine brakes within city/town limits due to the </a:t>
            </a:r>
            <a:r>
              <a:rPr lang="en-US" sz="1200" dirty="0" smtClean="0">
                <a:effectLst/>
                <a:latin typeface="Calibri Light" panose="020F0302020204030204" pitchFamily="34" charset="0"/>
                <a:ea typeface="Calibri" panose="020F0502020204030204" pitchFamily="34" charset="0"/>
                <a:cs typeface="Times New Roman" panose="02020603050405020304" pitchFamily="18" charset="0"/>
              </a:rPr>
              <a:t>noise they </a:t>
            </a:r>
            <a:r>
              <a:rPr lang="en-US" sz="1200" dirty="0">
                <a:effectLst/>
                <a:latin typeface="Calibri Light" panose="020F0302020204030204" pitchFamily="34" charset="0"/>
                <a:ea typeface="Calibri" panose="020F0502020204030204" pitchFamily="34" charset="0"/>
                <a:cs typeface="Times New Roman" panose="02020603050405020304" pitchFamily="18" charset="0"/>
              </a:rPr>
              <a:t>create when in use. Watch for signs </a:t>
            </a:r>
            <a:r>
              <a:rPr lang="en-US" sz="1200" dirty="0" smtClean="0">
                <a:effectLst/>
                <a:latin typeface="Calibri Light" panose="020F0302020204030204" pitchFamily="34" charset="0"/>
                <a:ea typeface="Calibri" panose="020F0502020204030204" pitchFamily="34" charset="0"/>
                <a:cs typeface="Times New Roman" panose="02020603050405020304" pitchFamily="18" charset="0"/>
              </a:rPr>
              <a:t>indicating this.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a:p>
        </p:txBody>
      </p:sp>
    </p:spTree>
    <p:extLst>
      <p:ext uri="{BB962C8B-B14F-4D97-AF65-F5344CB8AC3E}">
        <p14:creationId xmlns:p14="http://schemas.microsoft.com/office/powerpoint/2010/main" val="1754096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3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 xmlns:a16="http://schemas.microsoft.com/office/drawing/2014/main" id="{59E0CCE2-0C99-7742-91F4-35E589F7C72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custDataLst>
      <p:tags r:id="rId1"/>
    </p:custDataLst>
    <p:extLst>
      <p:ext uri="{BB962C8B-B14F-4D97-AF65-F5344CB8AC3E}">
        <p14:creationId xmlns:p14="http://schemas.microsoft.com/office/powerpoint/2010/main" val="218179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endar - Bulleted List">
    <p:spTree>
      <p:nvGrpSpPr>
        <p:cNvPr id="1" name=""/>
        <p:cNvGrpSpPr/>
        <p:nvPr/>
      </p:nvGrpSpPr>
      <p:grpSpPr>
        <a:xfrm>
          <a:off x="0" y="0"/>
          <a:ext cx="0" cy="0"/>
          <a:chOff x="0" y="0"/>
          <a:chExt cx="0" cy="0"/>
        </a:xfrm>
      </p:grpSpPr>
      <p:pic>
        <p:nvPicPr>
          <p:cNvPr id="13" name="Picture 12" descr="calendar-blank-date-small-blue.png"/>
          <p:cNvPicPr>
            <a:picLocks noChangeAspect="1"/>
          </p:cNvPicPr>
          <p:nvPr userDrawn="1"/>
        </p:nvPicPr>
        <p:blipFill>
          <a:blip r:embed="rId3" cstate="print"/>
          <a:stretch>
            <a:fillRect/>
          </a:stretch>
        </p:blipFill>
        <p:spPr>
          <a:xfrm>
            <a:off x="914400" y="1929384"/>
            <a:ext cx="2569464" cy="2569464"/>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19"/>
          <p:cNvSpPr>
            <a:spLocks noGrp="1"/>
          </p:cNvSpPr>
          <p:nvPr>
            <p:ph type="body" sz="quarter" idx="22" hasCustomPrompt="1"/>
          </p:nvPr>
        </p:nvSpPr>
        <p:spPr>
          <a:xfrm>
            <a:off x="1161288" y="2697480"/>
            <a:ext cx="1636776" cy="1066800"/>
          </a:xfrm>
          <a:prstGeom prst="rect">
            <a:avLst/>
          </a:prstGeom>
        </p:spPr>
        <p:txBody>
          <a:bodyPr anchor="ctr" anchorCtr="0">
            <a:noAutofit/>
          </a:bodyPr>
          <a:lstStyle>
            <a:lvl1pPr marL="0" indent="0" algn="ctr">
              <a:lnSpc>
                <a:spcPts val="2200"/>
              </a:lnSpc>
              <a:spcBef>
                <a:spcPts val="0"/>
              </a:spcBef>
              <a:buNone/>
              <a:defRPr lang="en-US" sz="2200" b="1" kern="1200" dirty="0" smtClean="0">
                <a:solidFill>
                  <a:srgbClr val="00C8E1"/>
                </a:solidFill>
                <a:latin typeface="+mn-lt"/>
                <a:ea typeface="+mn-ea"/>
                <a:cs typeface="+mn-cs"/>
              </a:defRPr>
            </a:lvl1pPr>
            <a:lvl2pPr>
              <a:buNone/>
              <a:defRPr/>
            </a:lvl2pPr>
          </a:lstStyle>
          <a:p>
            <a:pPr lvl="0"/>
            <a:r>
              <a:rPr lang="en-US" dirty="0" smtClean="0"/>
              <a:t>Enter month Enter year</a:t>
            </a:r>
          </a:p>
        </p:txBody>
      </p:sp>
      <p:sp>
        <p:nvSpPr>
          <p:cNvPr id="8" name="Content Placeholder 3"/>
          <p:cNvSpPr>
            <a:spLocks noGrp="1"/>
          </p:cNvSpPr>
          <p:nvPr>
            <p:ph sz="half" idx="2"/>
          </p:nvPr>
        </p:nvSpPr>
        <p:spPr>
          <a:xfrm>
            <a:off x="3886200" y="1773936"/>
            <a:ext cx="4736592"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8" hasCustomPrompt="1"/>
          </p:nvPr>
        </p:nvSpPr>
        <p:spPr>
          <a:xfrm>
            <a:off x="3886200" y="1389888"/>
            <a:ext cx="4736592"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0" name="Date Placeholder 9"/>
          <p:cNvSpPr>
            <a:spLocks noGrp="1"/>
          </p:cNvSpPr>
          <p:nvPr>
            <p:ph type="dt" sz="half" idx="23"/>
          </p:nvPr>
        </p:nvSpPr>
        <p:spPr>
          <a:xfrm>
            <a:off x="457200" y="6356350"/>
            <a:ext cx="2133600" cy="365125"/>
          </a:xfrm>
          <a:prstGeom prst="rect">
            <a:avLst/>
          </a:prstGeom>
        </p:spPr>
        <p:txBody>
          <a:bodyPr/>
          <a:lstStyle/>
          <a:p>
            <a:fld id="{FEAA4D4A-80E9-4493-9D39-F40D6AA3ECD1}" type="datetimeFigureOut">
              <a:rPr lang="en-US" smtClean="0"/>
              <a:pPr/>
              <a:t>12/2/2021</a:t>
            </a:fld>
            <a:endParaRPr lang="en-US"/>
          </a:p>
        </p:txBody>
      </p:sp>
      <p:sp>
        <p:nvSpPr>
          <p:cNvPr id="11" name="Slide Number Placeholder 10"/>
          <p:cNvSpPr>
            <a:spLocks noGrp="1"/>
          </p:cNvSpPr>
          <p:nvPr>
            <p:ph type="sldNum" sz="quarter" idx="24"/>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2" name="Footer Placeholder 11"/>
          <p:cNvSpPr>
            <a:spLocks noGrp="1"/>
          </p:cNvSpPr>
          <p:nvPr>
            <p:ph type="ftr" sz="quarter" idx="25"/>
          </p:nvPr>
        </p:nvSpPr>
        <p:spPr/>
        <p:txBody>
          <a:bodyPr/>
          <a:lstStyle/>
          <a:p>
            <a:endParaRPr lang="en-US"/>
          </a:p>
        </p:txBody>
      </p:sp>
    </p:spTree>
    <p:custDataLst>
      <p:tags r:id="rId1"/>
    </p:custDataLst>
    <p:extLst>
      <p:ext uri="{BB962C8B-B14F-4D97-AF65-F5344CB8AC3E}">
        <p14:creationId xmlns:p14="http://schemas.microsoft.com/office/powerpoint/2010/main" val="375535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Oval 5"/>
          <p:cNvSpPr>
            <a:spLocks noChangeAspect="1"/>
          </p:cNvSpPr>
          <p:nvPr userDrawn="1"/>
        </p:nvSpPr>
        <p:spPr>
          <a:xfrm>
            <a:off x="753534" y="2855976"/>
            <a:ext cx="2478024" cy="2478024"/>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3311529" y="2855976"/>
            <a:ext cx="2478024" cy="2478024"/>
          </a:xfrm>
          <a:prstGeom prst="ellipse">
            <a:avLst/>
          </a:prstGeom>
          <a:solidFill>
            <a:srgbClr val="00B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userDrawn="1"/>
        </p:nvSpPr>
        <p:spPr>
          <a:xfrm>
            <a:off x="5869524" y="2855976"/>
            <a:ext cx="2478024" cy="2478024"/>
          </a:xfrm>
          <a:prstGeom prst="ellipse">
            <a:avLst/>
          </a:prstGeom>
          <a:solidFill>
            <a:srgbClr val="01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19"/>
          <p:cNvSpPr>
            <a:spLocks noGrp="1"/>
          </p:cNvSpPr>
          <p:nvPr>
            <p:ph type="body" sz="quarter" idx="22"/>
          </p:nvPr>
        </p:nvSpPr>
        <p:spPr>
          <a:xfrm>
            <a:off x="81144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smtClean="0"/>
              <a:t>Click to edit Master text styles</a:t>
            </a:r>
          </a:p>
        </p:txBody>
      </p:sp>
      <p:sp>
        <p:nvSpPr>
          <p:cNvPr id="10" name="Text Placeholder 19"/>
          <p:cNvSpPr>
            <a:spLocks noGrp="1"/>
          </p:cNvSpPr>
          <p:nvPr>
            <p:ph type="body" sz="quarter" idx="23"/>
          </p:nvPr>
        </p:nvSpPr>
        <p:spPr>
          <a:xfrm>
            <a:off x="3369441"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1" name="Text Placeholder 19"/>
          <p:cNvSpPr>
            <a:spLocks noGrp="1"/>
          </p:cNvSpPr>
          <p:nvPr>
            <p:ph type="body" sz="quarter" idx="24"/>
          </p:nvPr>
        </p:nvSpPr>
        <p:spPr>
          <a:xfrm>
            <a:off x="592743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2" name="Text Placeholder 2"/>
          <p:cNvSpPr>
            <a:spLocks noGrp="1"/>
          </p:cNvSpPr>
          <p:nvPr>
            <p:ph type="body" idx="13"/>
          </p:nvPr>
        </p:nvSpPr>
        <p:spPr>
          <a:xfrm>
            <a:off x="566928" y="1453896"/>
            <a:ext cx="7909560" cy="448056"/>
          </a:xfrm>
          <a:prstGeom prst="rect">
            <a:avLst/>
          </a:prstGeom>
        </p:spPr>
        <p:txBody>
          <a:bodyPr anchor="t" anchorCtr="0">
            <a:noAutofit/>
          </a:bodyPr>
          <a:lstStyle>
            <a:lvl1pPr marL="0" indent="0">
              <a:buNone/>
              <a:defRPr lang="en-US" sz="2200" b="1" kern="1200" smtClean="0">
                <a:solidFill>
                  <a:srgbClr val="00C8E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566928" y="1901952"/>
            <a:ext cx="7909560" cy="448056"/>
          </a:xfrm>
          <a:prstGeom prst="rect">
            <a:avLst/>
          </a:prstGeom>
        </p:spPr>
        <p:txBody>
          <a:bodyPr>
            <a:noAutofit/>
          </a:bodyPr>
          <a:lstStyle>
            <a:lvl1pPr marL="0" indent="0">
              <a:buNone/>
              <a:defRPr sz="2200">
                <a:latin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Date Placeholder 13"/>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12/2/2021</a:t>
            </a:fld>
            <a:endParaRPr lang="en-US"/>
          </a:p>
        </p:txBody>
      </p:sp>
      <p:sp>
        <p:nvSpPr>
          <p:cNvPr id="15" name="Slide Number Placeholder 14"/>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6" name="Footer Placeholder 15"/>
          <p:cNvSpPr>
            <a:spLocks noGrp="1"/>
          </p:cNvSpPr>
          <p:nvPr>
            <p:ph type="ftr" sz="quarter" idx="27"/>
          </p:nvPr>
        </p:nvSpPr>
        <p:spPr/>
        <p:txBody>
          <a:bodyPr/>
          <a:lstStyle/>
          <a:p>
            <a:endParaRPr lang="en-US"/>
          </a:p>
        </p:txBody>
      </p:sp>
    </p:spTree>
    <p:custDataLst>
      <p:tags r:id="rId1"/>
    </p:custDataLst>
    <p:extLst>
      <p:ext uri="{BB962C8B-B14F-4D97-AF65-F5344CB8AC3E}">
        <p14:creationId xmlns:p14="http://schemas.microsoft.com/office/powerpoint/2010/main" val="2925919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14400" y="1389888"/>
            <a:ext cx="7351776" cy="4462272"/>
          </a:xfrm>
          <a:prstGeom prst="roundRect">
            <a:avLst/>
          </a:prstGeom>
        </p:spPr>
        <p:style>
          <a:lnRef idx="2">
            <a:schemeClr val="accent1"/>
          </a:lnRef>
          <a:fillRef idx="1">
            <a:schemeClr val="lt1"/>
          </a:fillRef>
          <a:effectRef idx="0">
            <a:schemeClr val="accent1"/>
          </a:effectRef>
          <a:fontRef idx="none"/>
        </p:style>
        <p:txBody>
          <a:bodyPr>
            <a:normAutofit/>
          </a:bodyPr>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itle Placeholder 1"/>
          <p:cNvSpPr>
            <a:spLocks noGrp="1"/>
          </p:cNvSpPr>
          <p:nvPr>
            <p:ph type="title"/>
          </p:nvPr>
        </p:nvSpPr>
        <p:spPr>
          <a:xfrm>
            <a:off x="493776" y="457200"/>
            <a:ext cx="8110728" cy="649224"/>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12/2/2021</a:t>
            </a:fld>
            <a:endParaRPr lang="en-US"/>
          </a:p>
        </p:txBody>
      </p:sp>
      <p:sp>
        <p:nvSpPr>
          <p:cNvPr id="5" name="Slide Number Placeholder 4"/>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ustDataLst>
      <p:tags r:id="rId1"/>
    </p:custDataLst>
    <p:extLst>
      <p:ext uri="{BB962C8B-B14F-4D97-AF65-F5344CB8AC3E}">
        <p14:creationId xmlns:p14="http://schemas.microsoft.com/office/powerpoint/2010/main" val="3807272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remov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12/2/2021</a:t>
            </a:fld>
            <a:endParaRPr lang="en-US"/>
          </a:p>
        </p:txBody>
      </p:sp>
      <p:sp>
        <p:nvSpPr>
          <p:cNvPr id="4" name="Slide Number Placeholder 3"/>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5" name="Footer Placeholder 4"/>
          <p:cNvSpPr>
            <a:spLocks noGrp="1"/>
          </p:cNvSpPr>
          <p:nvPr>
            <p:ph type="ftr" sz="quarter" idx="12"/>
          </p:nvPr>
        </p:nvSpPr>
        <p:spPr/>
        <p:txBody>
          <a:bodyPr/>
          <a:lstStyle/>
          <a:p>
            <a:endParaRPr lang="en-US"/>
          </a:p>
        </p:txBody>
      </p:sp>
    </p:spTree>
    <p:custDataLst>
      <p:tags r:id="rId1"/>
    </p:custDataLst>
    <p:extLst>
      <p:ext uri="{BB962C8B-B14F-4D97-AF65-F5344CB8AC3E}">
        <p14:creationId xmlns:p14="http://schemas.microsoft.com/office/powerpoint/2010/main" val="490874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ounded Rectangle 8">
            <a:extLst>
              <a:ext uri="{FF2B5EF4-FFF2-40B4-BE49-F238E27FC236}">
                <a16:creationId xmlns=""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 xmlns:a16="http://schemas.microsoft.com/office/drawing/2014/main" id="{59E0CCE2-0C99-7742-91F4-35E589F7C7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extLst>
      <p:ext uri="{BB962C8B-B14F-4D97-AF65-F5344CB8AC3E}">
        <p14:creationId xmlns:p14="http://schemas.microsoft.com/office/powerpoint/2010/main" val="42802286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smtClean="0"/>
              <a:t>Practical </a:t>
            </a:r>
            <a:r>
              <a:rPr lang="en-US" dirty="0"/>
              <a:t>Training</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6729793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a:t>In-yard Practical Assessment</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897451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up Exercis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Group Exercise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2727755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vidual Exercis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Individual Exercise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676223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lf Stud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Self Study</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50996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Text Placeholder 14"/>
          <p:cNvSpPr>
            <a:spLocks noGrp="1"/>
          </p:cNvSpPr>
          <p:nvPr>
            <p:ph type="body" sz="quarter" idx="17"/>
          </p:nvPr>
        </p:nvSpPr>
        <p:spPr>
          <a:xfrm>
            <a:off x="1563624" y="2042160"/>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dirty="0" smtClean="0"/>
              <a:t>Click to edit Master text styles</a:t>
            </a:r>
          </a:p>
        </p:txBody>
      </p:sp>
      <p:sp>
        <p:nvSpPr>
          <p:cNvPr id="11" name="Text Placeholder 14"/>
          <p:cNvSpPr>
            <a:spLocks noGrp="1"/>
          </p:cNvSpPr>
          <p:nvPr>
            <p:ph type="body" sz="quarter" idx="18"/>
          </p:nvPr>
        </p:nvSpPr>
        <p:spPr>
          <a:xfrm>
            <a:off x="1563624"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2" name="Text Placeholder 14"/>
          <p:cNvSpPr>
            <a:spLocks noGrp="1"/>
          </p:cNvSpPr>
          <p:nvPr>
            <p:ph type="body" sz="quarter" idx="19"/>
          </p:nvPr>
        </p:nvSpPr>
        <p:spPr>
          <a:xfrm>
            <a:off x="5605272" y="2039112"/>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3" name="Text Placeholder 14"/>
          <p:cNvSpPr>
            <a:spLocks noGrp="1"/>
          </p:cNvSpPr>
          <p:nvPr>
            <p:ph type="body" sz="quarter" idx="20"/>
          </p:nvPr>
        </p:nvSpPr>
        <p:spPr>
          <a:xfrm>
            <a:off x="5605272"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4" name="Text Placeholder 16"/>
          <p:cNvSpPr>
            <a:spLocks noGrp="1"/>
          </p:cNvSpPr>
          <p:nvPr>
            <p:ph type="body" sz="quarter" idx="21" hasCustomPrompt="1"/>
          </p:nvPr>
        </p:nvSpPr>
        <p:spPr>
          <a:xfrm>
            <a:off x="1563624" y="164592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5" name="Text Placeholder 16"/>
          <p:cNvSpPr>
            <a:spLocks noGrp="1"/>
          </p:cNvSpPr>
          <p:nvPr>
            <p:ph type="body" sz="quarter" idx="22" hasCustomPrompt="1"/>
          </p:nvPr>
        </p:nvSpPr>
        <p:spPr>
          <a:xfrm>
            <a:off x="1566672" y="3739896"/>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6" name="Text Placeholder 16"/>
          <p:cNvSpPr>
            <a:spLocks noGrp="1"/>
          </p:cNvSpPr>
          <p:nvPr>
            <p:ph type="body" sz="quarter" idx="23" hasCustomPrompt="1"/>
          </p:nvPr>
        </p:nvSpPr>
        <p:spPr>
          <a:xfrm>
            <a:off x="5605272" y="1655064"/>
            <a:ext cx="3081528" cy="381000"/>
          </a:xfrm>
          <a:prstGeom prst="rect">
            <a:avLst/>
          </a:prstGeom>
        </p:spPr>
        <p:txBody>
          <a:bodyPr>
            <a:noAutofit/>
          </a:bodyPr>
          <a:lstStyle>
            <a:lvl1pPr marL="0" indent="0">
              <a:buNone/>
              <a:defRPr lang="en-US" sz="2200" b="1" kern="1200" dirty="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7" name="Text Placeholder 16"/>
          <p:cNvSpPr>
            <a:spLocks noGrp="1"/>
          </p:cNvSpPr>
          <p:nvPr>
            <p:ph type="body" sz="quarter" idx="24" hasCustomPrompt="1"/>
          </p:nvPr>
        </p:nvSpPr>
        <p:spPr>
          <a:xfrm>
            <a:off x="5605272" y="373380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8" name="Date Placeholder 17"/>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12/2/2021</a:t>
            </a:fld>
            <a:endParaRPr lang="en-US"/>
          </a:p>
        </p:txBody>
      </p:sp>
      <p:sp>
        <p:nvSpPr>
          <p:cNvPr id="19" name="Slide Number Placeholder 18"/>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20" name="Footer Placeholder 19"/>
          <p:cNvSpPr>
            <a:spLocks noGrp="1"/>
          </p:cNvSpPr>
          <p:nvPr>
            <p:ph type="ftr" sz="quarter" idx="27"/>
          </p:nvPr>
        </p:nvSpPr>
        <p:spPr/>
        <p:txBody>
          <a:bodyPr/>
          <a:lstStyle/>
          <a:p>
            <a:endParaRPr lang="en-US"/>
          </a:p>
        </p:txBody>
      </p:sp>
      <p:grpSp>
        <p:nvGrpSpPr>
          <p:cNvPr id="21" name="Group 20"/>
          <p:cNvGrpSpPr/>
          <p:nvPr userDrawn="1"/>
        </p:nvGrpSpPr>
        <p:grpSpPr>
          <a:xfrm>
            <a:off x="768096" y="1737360"/>
            <a:ext cx="722376" cy="722376"/>
            <a:chOff x="3955288" y="5039932"/>
            <a:chExt cx="722376" cy="722376"/>
          </a:xfrm>
        </p:grpSpPr>
        <p:sp>
          <p:nvSpPr>
            <p:cNvPr id="22" name="Oval 2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3" name="TextBox 2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24" name="Group 23"/>
          <p:cNvGrpSpPr/>
          <p:nvPr userDrawn="1"/>
        </p:nvGrpSpPr>
        <p:grpSpPr>
          <a:xfrm>
            <a:off x="4800600" y="1737360"/>
            <a:ext cx="722376" cy="722376"/>
            <a:chOff x="3955288" y="3236532"/>
            <a:chExt cx="722376" cy="722376"/>
          </a:xfrm>
        </p:grpSpPr>
        <p:sp>
          <p:nvSpPr>
            <p:cNvPr id="29" name="Oval 2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0" name="TextBox 2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31" name="Group 30"/>
          <p:cNvGrpSpPr/>
          <p:nvPr userDrawn="1"/>
        </p:nvGrpSpPr>
        <p:grpSpPr>
          <a:xfrm>
            <a:off x="768096" y="3813048"/>
            <a:ext cx="722376" cy="722376"/>
            <a:chOff x="381000" y="5029200"/>
            <a:chExt cx="722376" cy="722376"/>
          </a:xfrm>
        </p:grpSpPr>
        <p:sp>
          <p:nvSpPr>
            <p:cNvPr id="32" name="Oval 31"/>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TextBox 32"/>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34" name="Group 33"/>
          <p:cNvGrpSpPr/>
          <p:nvPr userDrawn="1"/>
        </p:nvGrpSpPr>
        <p:grpSpPr>
          <a:xfrm>
            <a:off x="4800600" y="3813048"/>
            <a:ext cx="722376" cy="722376"/>
            <a:chOff x="457200" y="4114800"/>
            <a:chExt cx="722376" cy="722376"/>
          </a:xfrm>
        </p:grpSpPr>
        <p:sp>
          <p:nvSpPr>
            <p:cNvPr id="35" name="Oval 34"/>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TextBox 35"/>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3334030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Knowledge Check</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extLst>
      <p:ext uri="{BB962C8B-B14F-4D97-AF65-F5344CB8AC3E}">
        <p14:creationId xmlns:p14="http://schemas.microsoft.com/office/powerpoint/2010/main" val="2332943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7886700" cy="4759569"/>
          </a:xfrm>
          <a:prstGeom prst="rect">
            <a:avLst/>
          </a:prstGeom>
        </p:spPr>
        <p:txBody>
          <a:bodyPr/>
          <a:lstStyle>
            <a:lvl1pP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a:defRPr b="0" i="0">
                <a:latin typeface="Calibri Light" panose="020F0302020204030204" pitchFamily="34" charset="0"/>
                <a:ea typeface="Calibri Light" panose="020F0302020204030204" pitchFamily="34" charset="0"/>
                <a:cs typeface="Calibri Light" panose="020F0302020204030204" pitchFamily="34" charset="0"/>
              </a:defRPr>
            </a:lvl3pPr>
            <a:lvl4pPr>
              <a:defRPr b="0" i="0">
                <a:latin typeface="Calibri Light" panose="020F0302020204030204" pitchFamily="34" charset="0"/>
                <a:ea typeface="Calibri Light" panose="020F0302020204030204" pitchFamily="34" charset="0"/>
                <a:cs typeface="Calibri Light" panose="020F0302020204030204" pitchFamily="34" charset="0"/>
              </a:defRPr>
            </a:lvl4pPr>
            <a:lvl5pPr>
              <a:defRPr b="0" i="0">
                <a:latin typeface="Calibri Light" panose="020F0302020204030204" pitchFamily="34" charset="0"/>
                <a:ea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79929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113" y="4038600"/>
            <a:ext cx="804313" cy="804313"/>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4250" y="3091548"/>
            <a:ext cx="554038" cy="554038"/>
          </a:xfrm>
          <a:prstGeom prst="rect">
            <a:avLst/>
          </a:prstGeom>
        </p:spPr>
      </p:pic>
    </p:spTree>
    <p:extLst>
      <p:ext uri="{BB962C8B-B14F-4D97-AF65-F5344CB8AC3E}">
        <p14:creationId xmlns:p14="http://schemas.microsoft.com/office/powerpoint/2010/main" val="9756389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B6788-737A-9944-9EB5-7EBF0AC8891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 xmlns:a16="http://schemas.microsoft.com/office/drawing/2014/main" id="{040A38B1-8C1E-5D41-A8CA-225DD203F0CE}"/>
              </a:ext>
            </a:extLst>
          </p:cNvPr>
          <p:cNvSpPr>
            <a:spLocks noGrp="1"/>
          </p:cNvSpPr>
          <p:nvPr>
            <p:ph type="ftr" sz="quarter" idx="10"/>
          </p:nvPr>
        </p:nvSpPr>
        <p:spPr/>
        <p:txBody>
          <a:bodyPr/>
          <a:lstStyle/>
          <a:p>
            <a:r>
              <a:rPr lang="en-US"/>
              <a:t>Footer text goes here</a:t>
            </a:r>
            <a:endParaRPr lang="en-US" dirty="0"/>
          </a:p>
        </p:txBody>
      </p:sp>
      <p:sp>
        <p:nvSpPr>
          <p:cNvPr id="4" name="Content Placeholder 7">
            <a:extLst>
              <a:ext uri="{FF2B5EF4-FFF2-40B4-BE49-F238E27FC236}">
                <a16:creationId xmlns="" xmlns:a16="http://schemas.microsoft.com/office/drawing/2014/main" id="{A6CCAD5A-21B7-DA4E-A9A8-9C619190CB85}"/>
              </a:ext>
            </a:extLst>
          </p:cNvPr>
          <p:cNvSpPr>
            <a:spLocks noGrp="1"/>
          </p:cNvSpPr>
          <p:nvPr>
            <p:ph sz="quarter" idx="11" hasCustomPrompt="1"/>
          </p:nvPr>
        </p:nvSpPr>
        <p:spPr>
          <a:xfrm>
            <a:off x="628651" y="1254368"/>
            <a:ext cx="7886700" cy="4759569"/>
          </a:xfrm>
          <a:prstGeom prst="rect">
            <a:avLst/>
          </a:prstGeom>
        </p:spPr>
        <p:txBody>
          <a:bodyPr/>
          <a:lstStyle>
            <a:lvl1pPr>
              <a:buClr>
                <a:schemeClr val="accent1"/>
              </a:buCl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Bullets</a:t>
            </a:r>
          </a:p>
        </p:txBody>
      </p:sp>
    </p:spTree>
    <p:extLst>
      <p:ext uri="{BB962C8B-B14F-4D97-AF65-F5344CB8AC3E}">
        <p14:creationId xmlns:p14="http://schemas.microsoft.com/office/powerpoint/2010/main" val="2545930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ection Break">
    <p:spTree>
      <p:nvGrpSpPr>
        <p:cNvPr id="1" name=""/>
        <p:cNvGrpSpPr/>
        <p:nvPr/>
      </p:nvGrpSpPr>
      <p:grpSpPr>
        <a:xfrm>
          <a:off x="0" y="0"/>
          <a:ext cx="0" cy="0"/>
          <a:chOff x="0" y="0"/>
          <a:chExt cx="0" cy="0"/>
        </a:xfrm>
      </p:grpSpPr>
      <p:sp>
        <p:nvSpPr>
          <p:cNvPr id="9" name="Rounded Rectangle 8">
            <a:extLst>
              <a:ext uri="{FF2B5EF4-FFF2-40B4-BE49-F238E27FC236}">
                <a16:creationId xmlns=""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05793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293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37375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557268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587771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5874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694944"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3319272"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6"/>
          <p:cNvSpPr>
            <a:spLocks noGrp="1"/>
          </p:cNvSpPr>
          <p:nvPr>
            <p:ph type="body" sz="quarter" idx="18" hasCustomPrompt="1"/>
          </p:nvPr>
        </p:nvSpPr>
        <p:spPr>
          <a:xfrm>
            <a:off x="6949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1" name="Text Placeholder 16"/>
          <p:cNvSpPr>
            <a:spLocks noGrp="1"/>
          </p:cNvSpPr>
          <p:nvPr>
            <p:ph type="body" sz="quarter" idx="19" hasCustomPrompt="1"/>
          </p:nvPr>
        </p:nvSpPr>
        <p:spPr>
          <a:xfrm>
            <a:off x="3319272"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2" name="Text Placeholder 16"/>
          <p:cNvSpPr>
            <a:spLocks noGrp="1"/>
          </p:cNvSpPr>
          <p:nvPr>
            <p:ph type="body" sz="quarter" idx="20" hasCustomPrompt="1"/>
          </p:nvPr>
        </p:nvSpPr>
        <p:spPr>
          <a:xfrm>
            <a:off x="59527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3" name="Content Placeholder 5"/>
          <p:cNvSpPr>
            <a:spLocks noGrp="1"/>
          </p:cNvSpPr>
          <p:nvPr>
            <p:ph sz="quarter" idx="21"/>
          </p:nvPr>
        </p:nvSpPr>
        <p:spPr>
          <a:xfrm>
            <a:off x="5952744" y="2895600"/>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16"/>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12/2/2021</a:t>
            </a:fld>
            <a:endParaRPr lang="en-US"/>
          </a:p>
        </p:txBody>
      </p:sp>
      <p:sp>
        <p:nvSpPr>
          <p:cNvPr id="18" name="Slide Number Placeholder 17"/>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9" name="Footer Placeholder 18"/>
          <p:cNvSpPr>
            <a:spLocks noGrp="1"/>
          </p:cNvSpPr>
          <p:nvPr>
            <p:ph type="ftr" sz="quarter" idx="24"/>
          </p:nvPr>
        </p:nvSpPr>
        <p:spPr/>
        <p:txBody>
          <a:bodyPr/>
          <a:lstStyle/>
          <a:p>
            <a:endParaRPr lang="en-US"/>
          </a:p>
        </p:txBody>
      </p:sp>
      <p:grpSp>
        <p:nvGrpSpPr>
          <p:cNvPr id="20" name="Group 19"/>
          <p:cNvGrpSpPr/>
          <p:nvPr userDrawn="1"/>
        </p:nvGrpSpPr>
        <p:grpSpPr>
          <a:xfrm>
            <a:off x="1417320" y="1572768"/>
            <a:ext cx="905256" cy="905256"/>
            <a:chOff x="3955288" y="5039932"/>
            <a:chExt cx="722376" cy="722376"/>
          </a:xfrm>
        </p:grpSpPr>
        <p:sp>
          <p:nvSpPr>
            <p:cNvPr id="21" name="Oval 20"/>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TextBox 21"/>
            <p:cNvSpPr txBox="1"/>
            <p:nvPr/>
          </p:nvSpPr>
          <p:spPr>
            <a:xfrm>
              <a:off x="3961639" y="5077954"/>
              <a:ext cx="716025" cy="613998"/>
            </a:xfrm>
            <a:prstGeom prst="rect">
              <a:avLst/>
            </a:prstGeom>
            <a:noFill/>
          </p:spPr>
          <p:txBody>
            <a:bodyPr wrap="square" rtlCol="0" anchor="t">
              <a:spAutoFit/>
            </a:bodyPr>
            <a:lstStyle/>
            <a:p>
              <a:pPr algn="ctr"/>
              <a:r>
                <a:rPr lang="en-US" sz="4400" b="1" dirty="0" smtClean="0">
                  <a:solidFill>
                    <a:schemeClr val="bg1"/>
                  </a:solidFill>
                </a:rPr>
                <a:t>1</a:t>
              </a:r>
              <a:endParaRPr lang="en-US" sz="4400" b="1" dirty="0">
                <a:solidFill>
                  <a:schemeClr val="bg1"/>
                </a:solidFill>
              </a:endParaRPr>
            </a:p>
          </p:txBody>
        </p:sp>
      </p:grpSp>
      <p:grpSp>
        <p:nvGrpSpPr>
          <p:cNvPr id="30" name="Group 29"/>
          <p:cNvGrpSpPr/>
          <p:nvPr userDrawn="1"/>
        </p:nvGrpSpPr>
        <p:grpSpPr>
          <a:xfrm>
            <a:off x="4114800" y="1572768"/>
            <a:ext cx="905256" cy="905256"/>
            <a:chOff x="4800600" y="1737360"/>
            <a:chExt cx="905256" cy="905256"/>
          </a:xfrm>
        </p:grpSpPr>
        <p:sp>
          <p:nvSpPr>
            <p:cNvPr id="25" name="Oval 24"/>
            <p:cNvSpPr/>
            <p:nvPr/>
          </p:nvSpPr>
          <p:spPr>
            <a:xfrm>
              <a:off x="4800600" y="1737360"/>
              <a:ext cx="905256" cy="90525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6" name="TextBox 25"/>
            <p:cNvSpPr txBox="1"/>
            <p:nvPr/>
          </p:nvSpPr>
          <p:spPr>
            <a:xfrm>
              <a:off x="4895216" y="1805268"/>
              <a:ext cx="716025" cy="769441"/>
            </a:xfrm>
            <a:prstGeom prst="rect">
              <a:avLst/>
            </a:prstGeom>
            <a:noFill/>
          </p:spPr>
          <p:txBody>
            <a:bodyPr wrap="square" rtlCol="0" anchor="t">
              <a:spAutoFit/>
            </a:bodyPr>
            <a:lstStyle/>
            <a:p>
              <a:pPr algn="ctr"/>
              <a:r>
                <a:rPr lang="en-US" sz="4400" b="1" dirty="0" smtClean="0">
                  <a:solidFill>
                    <a:schemeClr val="bg1"/>
                  </a:solidFill>
                </a:rPr>
                <a:t>2</a:t>
              </a:r>
              <a:endParaRPr lang="en-US" sz="4400" b="1" dirty="0">
                <a:solidFill>
                  <a:schemeClr val="bg1"/>
                </a:solidFill>
              </a:endParaRPr>
            </a:p>
          </p:txBody>
        </p:sp>
      </p:grpSp>
      <p:grpSp>
        <p:nvGrpSpPr>
          <p:cNvPr id="31" name="Group 30"/>
          <p:cNvGrpSpPr/>
          <p:nvPr userDrawn="1"/>
        </p:nvGrpSpPr>
        <p:grpSpPr>
          <a:xfrm>
            <a:off x="6675120" y="1572768"/>
            <a:ext cx="905256" cy="905256"/>
            <a:chOff x="762000" y="1295400"/>
            <a:chExt cx="905256" cy="905256"/>
          </a:xfrm>
        </p:grpSpPr>
        <p:sp>
          <p:nvSpPr>
            <p:cNvPr id="28" name="Oval 27"/>
            <p:cNvSpPr/>
            <p:nvPr/>
          </p:nvSpPr>
          <p:spPr>
            <a:xfrm>
              <a:off x="762000" y="1295400"/>
              <a:ext cx="905256" cy="90525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TextBox 28"/>
            <p:cNvSpPr txBox="1"/>
            <p:nvPr/>
          </p:nvSpPr>
          <p:spPr>
            <a:xfrm>
              <a:off x="856616" y="1363308"/>
              <a:ext cx="716025" cy="769441"/>
            </a:xfrm>
            <a:prstGeom prst="rect">
              <a:avLst/>
            </a:prstGeom>
            <a:noFill/>
          </p:spPr>
          <p:txBody>
            <a:bodyPr wrap="square" rtlCol="0" anchor="t">
              <a:spAutoFit/>
            </a:bodyPr>
            <a:lstStyle/>
            <a:p>
              <a:pPr algn="ctr"/>
              <a:r>
                <a:rPr lang="en-US" sz="4400" b="1" dirty="0" smtClean="0">
                  <a:solidFill>
                    <a:schemeClr val="bg1"/>
                  </a:solidFill>
                </a:rPr>
                <a:t>3</a:t>
              </a:r>
              <a:endParaRPr lang="en-US" sz="4400" b="1" dirty="0">
                <a:solidFill>
                  <a:schemeClr val="bg1"/>
                </a:solidFill>
              </a:endParaRPr>
            </a:p>
          </p:txBody>
        </p:sp>
      </p:grpSp>
    </p:spTree>
    <p:custDataLst>
      <p:tags r:id="rId1"/>
    </p:custDataLst>
    <p:extLst>
      <p:ext uri="{BB962C8B-B14F-4D97-AF65-F5344CB8AC3E}">
        <p14:creationId xmlns:p14="http://schemas.microsoft.com/office/powerpoint/2010/main" val="1220453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65377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4781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Text Placeholder 16"/>
          <p:cNvSpPr>
            <a:spLocks noGrp="1"/>
          </p:cNvSpPr>
          <p:nvPr>
            <p:ph type="body" sz="quarter" idx="18" hasCustomPrompt="1"/>
          </p:nvPr>
        </p:nvSpPr>
        <p:spPr>
          <a:xfrm>
            <a:off x="2066544" y="1435608"/>
            <a:ext cx="2130552" cy="667512"/>
          </a:xfrm>
          <a:prstGeom prst="rect">
            <a:avLst/>
          </a:prstGeom>
        </p:spPr>
        <p:txBody>
          <a:bodyPr anchor="ctr" anchorCtr="0">
            <a:noAutofit/>
          </a:bodyPr>
          <a:lstStyle>
            <a:lvl1pPr marL="0" indent="0">
              <a:buNone/>
              <a:defRPr sz="2200" b="0">
                <a:solidFill>
                  <a:srgbClr val="000000"/>
                </a:solidFill>
                <a:latin typeface="Calibri" panose="020F0502020204030204" pitchFamily="34" charset="0"/>
              </a:defRPr>
            </a:lvl1pPr>
          </a:lstStyle>
          <a:p>
            <a:pPr lvl="0"/>
            <a:r>
              <a:rPr lang="en-US" dirty="0" smtClean="0"/>
              <a:t>Click to add text</a:t>
            </a:r>
            <a:endParaRPr lang="en-US" dirty="0"/>
          </a:p>
        </p:txBody>
      </p:sp>
      <p:sp>
        <p:nvSpPr>
          <p:cNvPr id="10" name="Text Placeholder 16"/>
          <p:cNvSpPr>
            <a:spLocks noGrp="1"/>
          </p:cNvSpPr>
          <p:nvPr>
            <p:ph type="body" sz="quarter" idx="19" hasCustomPrompt="1"/>
          </p:nvPr>
        </p:nvSpPr>
        <p:spPr>
          <a:xfrm>
            <a:off x="206654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1" name="Text Placeholder 16"/>
          <p:cNvSpPr>
            <a:spLocks noGrp="1"/>
          </p:cNvSpPr>
          <p:nvPr>
            <p:ph type="body" sz="quarter" idx="20" hasCustomPrompt="1"/>
          </p:nvPr>
        </p:nvSpPr>
        <p:spPr>
          <a:xfrm>
            <a:off x="2066544" y="3246120"/>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9" name="Text Placeholder 16"/>
          <p:cNvSpPr>
            <a:spLocks noGrp="1"/>
          </p:cNvSpPr>
          <p:nvPr>
            <p:ph type="body" sz="quarter" idx="21" hasCustomPrompt="1"/>
          </p:nvPr>
        </p:nvSpPr>
        <p:spPr>
          <a:xfrm>
            <a:off x="5586984" y="143560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0" name="Text Placeholder 16"/>
          <p:cNvSpPr>
            <a:spLocks noGrp="1"/>
          </p:cNvSpPr>
          <p:nvPr>
            <p:ph type="body" sz="quarter" idx="22" hasCustomPrompt="1"/>
          </p:nvPr>
        </p:nvSpPr>
        <p:spPr>
          <a:xfrm>
            <a:off x="558698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1" name="Text Placeholder 16"/>
          <p:cNvSpPr>
            <a:spLocks noGrp="1"/>
          </p:cNvSpPr>
          <p:nvPr>
            <p:ph type="body" sz="quarter" idx="23" hasCustomPrompt="1"/>
          </p:nvPr>
        </p:nvSpPr>
        <p:spPr>
          <a:xfrm>
            <a:off x="5586984" y="5047488"/>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2" name="Text Placeholder 16"/>
          <p:cNvSpPr>
            <a:spLocks noGrp="1"/>
          </p:cNvSpPr>
          <p:nvPr>
            <p:ph type="body" sz="quarter" idx="24" hasCustomPrompt="1"/>
          </p:nvPr>
        </p:nvSpPr>
        <p:spPr>
          <a:xfrm>
            <a:off x="206654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3" name="Text Placeholder 16"/>
          <p:cNvSpPr>
            <a:spLocks noGrp="1"/>
          </p:cNvSpPr>
          <p:nvPr>
            <p:ph type="body" sz="quarter" idx="25" hasCustomPrompt="1"/>
          </p:nvPr>
        </p:nvSpPr>
        <p:spPr>
          <a:xfrm>
            <a:off x="2066544" y="504748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4" name="Text Placeholder 16"/>
          <p:cNvSpPr>
            <a:spLocks noGrp="1"/>
          </p:cNvSpPr>
          <p:nvPr>
            <p:ph type="body" sz="quarter" idx="26" hasCustomPrompt="1"/>
          </p:nvPr>
        </p:nvSpPr>
        <p:spPr>
          <a:xfrm>
            <a:off x="5586984" y="3246120"/>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5" name="Text Placeholder 16"/>
          <p:cNvSpPr>
            <a:spLocks noGrp="1"/>
          </p:cNvSpPr>
          <p:nvPr>
            <p:ph type="body" sz="quarter" idx="27" hasCustomPrompt="1"/>
          </p:nvPr>
        </p:nvSpPr>
        <p:spPr>
          <a:xfrm>
            <a:off x="558698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6" name="Date Placeholder 25"/>
          <p:cNvSpPr>
            <a:spLocks noGrp="1"/>
          </p:cNvSpPr>
          <p:nvPr>
            <p:ph type="dt" sz="half" idx="28"/>
          </p:nvPr>
        </p:nvSpPr>
        <p:spPr>
          <a:xfrm>
            <a:off x="457200" y="6356350"/>
            <a:ext cx="2133600" cy="365125"/>
          </a:xfrm>
          <a:prstGeom prst="rect">
            <a:avLst/>
          </a:prstGeom>
        </p:spPr>
        <p:txBody>
          <a:bodyPr/>
          <a:lstStyle/>
          <a:p>
            <a:fld id="{FEAA4D4A-80E9-4493-9D39-F40D6AA3ECD1}" type="datetimeFigureOut">
              <a:rPr lang="en-US" smtClean="0"/>
              <a:pPr/>
              <a:t>12/2/2021</a:t>
            </a:fld>
            <a:endParaRPr lang="en-US"/>
          </a:p>
        </p:txBody>
      </p:sp>
      <p:sp>
        <p:nvSpPr>
          <p:cNvPr id="27" name="Slide Number Placeholder 26"/>
          <p:cNvSpPr>
            <a:spLocks noGrp="1"/>
          </p:cNvSpPr>
          <p:nvPr>
            <p:ph type="sldNum" sz="quarter" idx="29"/>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28" name="Footer Placeholder 27"/>
          <p:cNvSpPr>
            <a:spLocks noGrp="1"/>
          </p:cNvSpPr>
          <p:nvPr>
            <p:ph type="ftr" sz="quarter" idx="30"/>
          </p:nvPr>
        </p:nvSpPr>
        <p:spPr/>
        <p:txBody>
          <a:bodyPr/>
          <a:lstStyle/>
          <a:p>
            <a:endParaRPr lang="en-US"/>
          </a:p>
        </p:txBody>
      </p:sp>
      <p:grpSp>
        <p:nvGrpSpPr>
          <p:cNvPr id="29" name="Group 28"/>
          <p:cNvGrpSpPr/>
          <p:nvPr userDrawn="1"/>
        </p:nvGrpSpPr>
        <p:grpSpPr>
          <a:xfrm>
            <a:off x="4754880" y="5047488"/>
            <a:ext cx="722376" cy="722376"/>
            <a:chOff x="3955288" y="5039932"/>
            <a:chExt cx="722376" cy="722376"/>
          </a:xfrm>
        </p:grpSpPr>
        <p:sp>
          <p:nvSpPr>
            <p:cNvPr id="30" name="Oval 29"/>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1" name="TextBox 30"/>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10</a:t>
              </a:r>
              <a:endParaRPr lang="en-US" sz="3600" b="1" dirty="0">
                <a:solidFill>
                  <a:schemeClr val="bg1"/>
                </a:solidFill>
              </a:endParaRPr>
            </a:p>
          </p:txBody>
        </p:sp>
      </p:grpSp>
      <p:grpSp>
        <p:nvGrpSpPr>
          <p:cNvPr id="65" name="Group 64"/>
          <p:cNvGrpSpPr/>
          <p:nvPr userDrawn="1"/>
        </p:nvGrpSpPr>
        <p:grpSpPr>
          <a:xfrm>
            <a:off x="4754880" y="1435608"/>
            <a:ext cx="722376" cy="722376"/>
            <a:chOff x="3955288" y="4138232"/>
            <a:chExt cx="722376" cy="722376"/>
          </a:xfrm>
        </p:grpSpPr>
        <p:sp>
          <p:nvSpPr>
            <p:cNvPr id="33" name="Oval 32"/>
            <p:cNvSpPr/>
            <p:nvPr/>
          </p:nvSpPr>
          <p:spPr>
            <a:xfrm>
              <a:off x="3955288" y="4138232"/>
              <a:ext cx="722376" cy="722376"/>
            </a:xfrm>
            <a:prstGeom prst="ellipse">
              <a:avLst/>
            </a:prstGeom>
            <a:solidFill>
              <a:srgbClr val="00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TextBox 33"/>
            <p:cNvSpPr txBox="1"/>
            <p:nvPr/>
          </p:nvSpPr>
          <p:spPr>
            <a:xfrm>
              <a:off x="3961639" y="4176255"/>
              <a:ext cx="716025" cy="646331"/>
            </a:xfrm>
            <a:prstGeom prst="rect">
              <a:avLst/>
            </a:prstGeom>
            <a:noFill/>
          </p:spPr>
          <p:txBody>
            <a:bodyPr wrap="square" rtlCol="0" anchor="t">
              <a:spAutoFit/>
            </a:bodyPr>
            <a:lstStyle/>
            <a:p>
              <a:pPr algn="ctr"/>
              <a:r>
                <a:rPr lang="en-US" sz="3600" b="1" dirty="0" smtClean="0">
                  <a:solidFill>
                    <a:schemeClr val="bg1"/>
                  </a:solidFill>
                </a:rPr>
                <a:t>6</a:t>
              </a:r>
              <a:endParaRPr lang="en-US" sz="3600" b="1" dirty="0">
                <a:solidFill>
                  <a:schemeClr val="bg1"/>
                </a:solidFill>
              </a:endParaRPr>
            </a:p>
          </p:txBody>
        </p:sp>
      </p:grpSp>
      <p:grpSp>
        <p:nvGrpSpPr>
          <p:cNvPr id="35" name="Group 34"/>
          <p:cNvGrpSpPr/>
          <p:nvPr userDrawn="1"/>
        </p:nvGrpSpPr>
        <p:grpSpPr>
          <a:xfrm>
            <a:off x="4754880" y="3246120"/>
            <a:ext cx="722376" cy="722376"/>
            <a:chOff x="3955288" y="3236532"/>
            <a:chExt cx="722376" cy="722376"/>
          </a:xfrm>
        </p:grpSpPr>
        <p:sp>
          <p:nvSpPr>
            <p:cNvPr id="36" name="Oval 35"/>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TextBox 36"/>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8</a:t>
              </a:r>
              <a:endParaRPr lang="en-US" sz="3600" b="1" dirty="0">
                <a:solidFill>
                  <a:schemeClr val="bg1"/>
                </a:solidFill>
              </a:endParaRPr>
            </a:p>
          </p:txBody>
        </p:sp>
      </p:grpSp>
      <p:grpSp>
        <p:nvGrpSpPr>
          <p:cNvPr id="38" name="Group 37"/>
          <p:cNvGrpSpPr/>
          <p:nvPr userDrawn="1"/>
        </p:nvGrpSpPr>
        <p:grpSpPr>
          <a:xfrm>
            <a:off x="1261872" y="2340864"/>
            <a:ext cx="722376" cy="722376"/>
            <a:chOff x="3955288" y="3236532"/>
            <a:chExt cx="722376" cy="722376"/>
          </a:xfrm>
        </p:grpSpPr>
        <p:sp>
          <p:nvSpPr>
            <p:cNvPr id="49" name="Oval 4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0" name="TextBox 4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51" name="Group 50"/>
          <p:cNvGrpSpPr/>
          <p:nvPr userDrawn="1"/>
        </p:nvGrpSpPr>
        <p:grpSpPr>
          <a:xfrm>
            <a:off x="1261872" y="1435608"/>
            <a:ext cx="722376" cy="722376"/>
            <a:chOff x="3955288" y="5039932"/>
            <a:chExt cx="722376" cy="722376"/>
          </a:xfrm>
        </p:grpSpPr>
        <p:sp>
          <p:nvSpPr>
            <p:cNvPr id="52" name="Oval 5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3" name="TextBox 5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57" name="Group 56"/>
          <p:cNvGrpSpPr/>
          <p:nvPr userDrawn="1"/>
        </p:nvGrpSpPr>
        <p:grpSpPr>
          <a:xfrm>
            <a:off x="1261872" y="3246120"/>
            <a:ext cx="722376" cy="722376"/>
            <a:chOff x="381000" y="5029200"/>
            <a:chExt cx="722376" cy="722376"/>
          </a:xfrm>
        </p:grpSpPr>
        <p:sp>
          <p:nvSpPr>
            <p:cNvPr id="55" name="Oval 54"/>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6" name="TextBox 55"/>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61" name="Group 60"/>
          <p:cNvGrpSpPr/>
          <p:nvPr userDrawn="1"/>
        </p:nvGrpSpPr>
        <p:grpSpPr>
          <a:xfrm>
            <a:off x="1261872" y="4151376"/>
            <a:ext cx="722376" cy="722376"/>
            <a:chOff x="457200" y="4114800"/>
            <a:chExt cx="722376" cy="722376"/>
          </a:xfrm>
        </p:grpSpPr>
        <p:sp>
          <p:nvSpPr>
            <p:cNvPr id="59" name="Oval 58"/>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0" name="TextBox 59"/>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grpSp>
        <p:nvGrpSpPr>
          <p:cNvPr id="62" name="Group 61"/>
          <p:cNvGrpSpPr/>
          <p:nvPr userDrawn="1"/>
        </p:nvGrpSpPr>
        <p:grpSpPr>
          <a:xfrm>
            <a:off x="4754880" y="2340864"/>
            <a:ext cx="722376" cy="722376"/>
            <a:chOff x="457200" y="4114800"/>
            <a:chExt cx="722376" cy="722376"/>
          </a:xfrm>
        </p:grpSpPr>
        <p:sp>
          <p:nvSpPr>
            <p:cNvPr id="63" name="Oval 62"/>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4" name="TextBox 63"/>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7</a:t>
              </a:r>
              <a:endParaRPr lang="en-US" sz="3600" b="1" dirty="0">
                <a:solidFill>
                  <a:schemeClr val="bg1"/>
                </a:solidFill>
              </a:endParaRPr>
            </a:p>
          </p:txBody>
        </p:sp>
      </p:grpSp>
      <p:grpSp>
        <p:nvGrpSpPr>
          <p:cNvPr id="71" name="Group 70"/>
          <p:cNvGrpSpPr/>
          <p:nvPr userDrawn="1"/>
        </p:nvGrpSpPr>
        <p:grpSpPr>
          <a:xfrm>
            <a:off x="4754880" y="4151376"/>
            <a:ext cx="722376" cy="722376"/>
            <a:chOff x="3955288" y="4138232"/>
            <a:chExt cx="722376" cy="722376"/>
          </a:xfrm>
        </p:grpSpPr>
        <p:sp>
          <p:nvSpPr>
            <p:cNvPr id="67" name="Oval 66"/>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8" name="TextBox 67"/>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9</a:t>
              </a:r>
              <a:endParaRPr lang="en-US" sz="3600" b="1" dirty="0">
                <a:solidFill>
                  <a:schemeClr val="bg1"/>
                </a:solidFill>
              </a:endParaRPr>
            </a:p>
          </p:txBody>
        </p:sp>
      </p:grpSp>
      <p:grpSp>
        <p:nvGrpSpPr>
          <p:cNvPr id="72" name="Group 71"/>
          <p:cNvGrpSpPr/>
          <p:nvPr userDrawn="1"/>
        </p:nvGrpSpPr>
        <p:grpSpPr>
          <a:xfrm>
            <a:off x="1261872" y="5047488"/>
            <a:ext cx="722376" cy="722376"/>
            <a:chOff x="3955288" y="4138232"/>
            <a:chExt cx="722376" cy="722376"/>
          </a:xfrm>
        </p:grpSpPr>
        <p:sp>
          <p:nvSpPr>
            <p:cNvPr id="73" name="Oval 72"/>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4" name="TextBox 73"/>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5</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322730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3"/>
          </p:nvPr>
        </p:nvSpPr>
        <p:spPr>
          <a:xfrm>
            <a:off x="120700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smtClean="0"/>
              <a:t>Click icon to add picture</a:t>
            </a:r>
            <a:endParaRPr lang="en-US" dirty="0"/>
          </a:p>
        </p:txBody>
      </p:sp>
      <p:sp>
        <p:nvSpPr>
          <p:cNvPr id="7" name="Picture Placeholder 8"/>
          <p:cNvSpPr>
            <a:spLocks noGrp="1"/>
          </p:cNvSpPr>
          <p:nvPr>
            <p:ph type="pic" sz="quarter" idx="14"/>
          </p:nvPr>
        </p:nvSpPr>
        <p:spPr>
          <a:xfrm>
            <a:off x="541324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smtClean="0"/>
              <a:t>Click icon to add picture</a:t>
            </a:r>
            <a:endParaRPr lang="en-US" dirty="0"/>
          </a:p>
        </p:txBody>
      </p:sp>
      <p:sp>
        <p:nvSpPr>
          <p:cNvPr id="8" name="Text Placeholder 15"/>
          <p:cNvSpPr>
            <a:spLocks noGrp="1"/>
          </p:cNvSpPr>
          <p:nvPr>
            <p:ph type="body" sz="quarter" idx="18"/>
          </p:nvPr>
        </p:nvSpPr>
        <p:spPr>
          <a:xfrm>
            <a:off x="1115568"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9" name="Text Placeholder 15"/>
          <p:cNvSpPr>
            <a:spLocks noGrp="1"/>
          </p:cNvSpPr>
          <p:nvPr>
            <p:ph type="body" sz="quarter" idx="19"/>
          </p:nvPr>
        </p:nvSpPr>
        <p:spPr>
          <a:xfrm>
            <a:off x="5294376"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10" name="Text Placeholder 16"/>
          <p:cNvSpPr>
            <a:spLocks noGrp="1"/>
          </p:cNvSpPr>
          <p:nvPr>
            <p:ph type="body" sz="quarter" idx="20" hasCustomPrompt="1"/>
          </p:nvPr>
        </p:nvSpPr>
        <p:spPr>
          <a:xfrm>
            <a:off x="1115568" y="4334256"/>
            <a:ext cx="32186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1" name="Text Placeholder 16"/>
          <p:cNvSpPr>
            <a:spLocks noGrp="1"/>
          </p:cNvSpPr>
          <p:nvPr>
            <p:ph type="body" sz="quarter" idx="21" hasCustomPrompt="1"/>
          </p:nvPr>
        </p:nvSpPr>
        <p:spPr>
          <a:xfrm>
            <a:off x="5294376" y="4334256"/>
            <a:ext cx="321868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2" name="Date Placeholder 11"/>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12/2/2021</a:t>
            </a:fld>
            <a:endParaRPr lang="en-US"/>
          </a:p>
        </p:txBody>
      </p:sp>
      <p:sp>
        <p:nvSpPr>
          <p:cNvPr id="13" name="Slide Number Placeholder 12"/>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4" name="Footer Placeholder 13"/>
          <p:cNvSpPr>
            <a:spLocks noGrp="1"/>
          </p:cNvSpPr>
          <p:nvPr>
            <p:ph type="ftr" sz="quarter" idx="24"/>
          </p:nvPr>
        </p:nvSpPr>
        <p:spPr/>
        <p:txBody>
          <a:bodyPr/>
          <a:lstStyle/>
          <a:p>
            <a:endParaRPr lang="en-US"/>
          </a:p>
        </p:txBody>
      </p:sp>
    </p:spTree>
    <p:custDataLst>
      <p:tags r:id="rId1"/>
    </p:custDataLst>
    <p:extLst>
      <p:ext uri="{BB962C8B-B14F-4D97-AF65-F5344CB8AC3E}">
        <p14:creationId xmlns:p14="http://schemas.microsoft.com/office/powerpoint/2010/main" val="311849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Picture on Lef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0"/>
          </p:nvPr>
        </p:nvSpPr>
        <p:spPr>
          <a:xfrm>
            <a:off x="1033272" y="1389888"/>
            <a:ext cx="3182112" cy="4764024"/>
          </a:xfrm>
          <a:prstGeom prst="rect">
            <a:avLst/>
          </a:prstGeom>
          <a:solidFill>
            <a:schemeClr val="bg1">
              <a:lumMod val="65000"/>
            </a:schemeClr>
          </a:solidFill>
        </p:spPr>
        <p:txBody>
          <a:bodyPr>
            <a:normAutofit/>
          </a:bodyPr>
          <a:lstStyle>
            <a:lvl1pPr>
              <a:buNone/>
              <a:defRPr sz="2200"/>
            </a:lvl1pPr>
          </a:lstStyle>
          <a:p>
            <a:r>
              <a:rPr lang="en-US" smtClean="0"/>
              <a:t>Click icon to add picture</a:t>
            </a:r>
            <a:endParaRPr lang="en-US" dirty="0"/>
          </a:p>
        </p:txBody>
      </p:sp>
      <p:sp>
        <p:nvSpPr>
          <p:cNvPr id="7" name="Text Placeholder 9"/>
          <p:cNvSpPr>
            <a:spLocks noGrp="1"/>
          </p:cNvSpPr>
          <p:nvPr>
            <p:ph type="body" sz="quarter" idx="14"/>
          </p:nvPr>
        </p:nvSpPr>
        <p:spPr>
          <a:xfrm>
            <a:off x="4489704"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12/2/2021</a:t>
            </a:fld>
            <a:endParaRPr lang="en-US"/>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1" name="Footer Placeholder 10"/>
          <p:cNvSpPr>
            <a:spLocks noGrp="1"/>
          </p:cNvSpPr>
          <p:nvPr>
            <p:ph type="ftr" sz="quarter" idx="23"/>
          </p:nvPr>
        </p:nvSpPr>
        <p:spPr/>
        <p:txBody>
          <a:bodyPr/>
          <a:lstStyle/>
          <a:p>
            <a:endParaRPr lang="en-US"/>
          </a:p>
        </p:txBody>
      </p:sp>
    </p:spTree>
    <p:custDataLst>
      <p:tags r:id="rId1"/>
    </p:custDataLst>
    <p:extLst>
      <p:ext uri="{BB962C8B-B14F-4D97-AF65-F5344CB8AC3E}">
        <p14:creationId xmlns:p14="http://schemas.microsoft.com/office/powerpoint/2010/main" val="338148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Picture on Righ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8"/>
          <p:cNvSpPr>
            <a:spLocks noGrp="1"/>
          </p:cNvSpPr>
          <p:nvPr>
            <p:ph type="pic" sz="quarter" idx="10"/>
          </p:nvPr>
        </p:nvSpPr>
        <p:spPr>
          <a:xfrm>
            <a:off x="5084064" y="1389888"/>
            <a:ext cx="3182112" cy="4459224"/>
          </a:xfrm>
          <a:prstGeom prst="rect">
            <a:avLst/>
          </a:prstGeom>
          <a:solidFill>
            <a:schemeClr val="bg1">
              <a:lumMod val="65000"/>
            </a:schemeClr>
          </a:solidFill>
        </p:spPr>
        <p:txBody>
          <a:bodyPr>
            <a:normAutofit/>
          </a:bodyPr>
          <a:lstStyle>
            <a:lvl1pPr marL="0" indent="0">
              <a:buNone/>
              <a:defRPr sz="2200"/>
            </a:lvl1pPr>
          </a:lstStyle>
          <a:p>
            <a:r>
              <a:rPr lang="en-US" smtClean="0"/>
              <a:t>Click icon to add picture</a:t>
            </a:r>
            <a:endParaRPr lang="en-US" dirty="0"/>
          </a:p>
        </p:txBody>
      </p:sp>
      <p:sp>
        <p:nvSpPr>
          <p:cNvPr id="6" name="Text Placeholder 16"/>
          <p:cNvSpPr>
            <a:spLocks noGrp="1"/>
          </p:cNvSpPr>
          <p:nvPr>
            <p:ph type="body" sz="quarter" idx="20" hasCustomPrompt="1"/>
          </p:nvPr>
        </p:nvSpPr>
        <p:spPr>
          <a:xfrm>
            <a:off x="743712"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7" name="Date Placeholder 6"/>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12/2/2021</a:t>
            </a:fld>
            <a:endParaRPr lang="en-US"/>
          </a:p>
        </p:txBody>
      </p:sp>
      <p:sp>
        <p:nvSpPr>
          <p:cNvPr id="8" name="Slide Number Placeholder 7"/>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9" name="Footer Placeholder 8"/>
          <p:cNvSpPr>
            <a:spLocks noGrp="1"/>
          </p:cNvSpPr>
          <p:nvPr>
            <p:ph type="ftr" sz="quarter" idx="23"/>
          </p:nvPr>
        </p:nvSpPr>
        <p:spPr/>
        <p:txBody>
          <a:bodyPr/>
          <a:lstStyle/>
          <a:p>
            <a:endParaRPr lang="en-US"/>
          </a:p>
        </p:txBody>
      </p:sp>
      <p:sp>
        <p:nvSpPr>
          <p:cNvPr id="11" name="Text Placeholder 9"/>
          <p:cNvSpPr>
            <a:spLocks noGrp="1"/>
          </p:cNvSpPr>
          <p:nvPr>
            <p:ph type="body" sz="quarter" idx="14"/>
          </p:nvPr>
        </p:nvSpPr>
        <p:spPr>
          <a:xfrm>
            <a:off x="743712"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blue-arrows-small2.png"/>
          <p:cNvPicPr>
            <a:picLocks noChangeAspect="1"/>
          </p:cNvPicPr>
          <p:nvPr userDrawn="1"/>
        </p:nvPicPr>
        <p:blipFill>
          <a:blip r:embed="rId4" cstate="print"/>
          <a:stretch>
            <a:fillRect/>
          </a:stretch>
        </p:blipFill>
        <p:spPr>
          <a:xfrm>
            <a:off x="740664" y="5285232"/>
            <a:ext cx="1037273" cy="1106424"/>
          </a:xfrm>
          <a:prstGeom prst="rect">
            <a:avLst/>
          </a:prstGeom>
        </p:spPr>
      </p:pic>
    </p:spTree>
    <p:custDataLst>
      <p:tags r:id="rId1"/>
    </p:custDataLst>
    <p:extLst>
      <p:ext uri="{BB962C8B-B14F-4D97-AF65-F5344CB8AC3E}">
        <p14:creationId xmlns:p14="http://schemas.microsoft.com/office/powerpoint/2010/main" val="135800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4" name="Content Placeholder 3"/>
          <p:cNvSpPr>
            <a:spLocks noGrp="1"/>
          </p:cNvSpPr>
          <p:nvPr>
            <p:ph sz="half" idx="2"/>
          </p:nvPr>
        </p:nvSpPr>
        <p:spPr>
          <a:xfrm>
            <a:off x="4489704" y="1773936"/>
            <a:ext cx="4133088"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12"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smtClean="0"/>
              <a:t>Click icon to add picture</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12/2/2021</a:t>
            </a:fld>
            <a:endParaRPr lang="en-US"/>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4" name="Footer Placeholder 13"/>
          <p:cNvSpPr>
            <a:spLocks noGrp="1"/>
          </p:cNvSpPr>
          <p:nvPr>
            <p:ph type="ftr" sz="quarter" idx="23"/>
          </p:nvPr>
        </p:nvSpPr>
        <p:spPr/>
        <p:txBody>
          <a:bodyPr/>
          <a:lstStyle/>
          <a:p>
            <a:endParaRPr lang="en-US"/>
          </a:p>
        </p:txBody>
      </p:sp>
      <p:pic>
        <p:nvPicPr>
          <p:cNvPr id="15" name="Picture 14"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337663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6"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smtClean="0"/>
              <a:t>Click icon to add picture</a:t>
            </a:r>
            <a:endParaRPr lang="en-US" dirty="0"/>
          </a:p>
        </p:txBody>
      </p:sp>
      <p:sp>
        <p:nvSpPr>
          <p:cNvPr id="9" name="Text Placeholder 9"/>
          <p:cNvSpPr>
            <a:spLocks noGrp="1"/>
          </p:cNvSpPr>
          <p:nvPr>
            <p:ph type="body" sz="quarter" idx="14"/>
          </p:nvPr>
        </p:nvSpPr>
        <p:spPr>
          <a:xfrm>
            <a:off x="4489704" y="1773936"/>
            <a:ext cx="4133088" cy="3255264"/>
          </a:xfrm>
          <a:prstGeom prst="rect">
            <a:avLst/>
          </a:prstGeom>
        </p:spPr>
        <p:txBody>
          <a:bodyPr>
            <a:noAutofit/>
          </a:bodyPr>
          <a:lstStyle>
            <a:lvl1pPr marL="347663" indent="-347663">
              <a:lnSpc>
                <a:spcPts val="2200"/>
              </a:lnSpc>
              <a:spcBef>
                <a:spcPts val="0"/>
              </a:spcBef>
              <a:spcAft>
                <a:spcPts val="1200"/>
              </a:spcAft>
              <a:buClr>
                <a:srgbClr val="43B3CC"/>
              </a:buClr>
              <a:buFont typeface="+mj-lt"/>
              <a:buAutoNum type="arabicPeriod"/>
              <a:tabLst>
                <a:tab pos="347663" algn="l"/>
              </a:tabLst>
              <a:defRPr sz="2200">
                <a:latin typeface="Calibri Light" panose="020F0302020204030204" pitchFamily="34" charset="0"/>
              </a:defRPr>
            </a:lvl1pPr>
            <a:lvl2pPr marL="457200" indent="-228600">
              <a:buClr>
                <a:srgbClr val="00A344"/>
              </a:buClr>
              <a:buFont typeface="Arial" pitchFamily="34" charset="0"/>
              <a:buChar char="•"/>
              <a:defRPr sz="2200"/>
            </a:lvl2pPr>
            <a:lvl3pPr marL="685800" indent="-228600">
              <a:buClr>
                <a:srgbClr val="007480"/>
              </a:buClr>
              <a:defRPr sz="2200"/>
            </a:lvl3pPr>
            <a:lvl4pPr marL="914400" indent="-228600">
              <a:buClr>
                <a:srgbClr val="43B3CC"/>
              </a:buClr>
              <a:buFont typeface="Arial" pitchFamily="34" charset="0"/>
              <a:buChar char="­"/>
              <a:defRPr sz="2200"/>
            </a:lvl4pPr>
            <a:lvl5pPr marL="1143000" indent="-228600">
              <a:buClr>
                <a:srgbClr val="63DAEF"/>
              </a:buClr>
              <a:buFont typeface="Arial" pitchFamily="34" charset="0"/>
              <a:buChar char="-"/>
              <a:defRPr sz="2200"/>
            </a:lvl5pPr>
          </a:lstStyle>
          <a:p>
            <a:pPr lvl="0"/>
            <a:r>
              <a:rPr lang="en-US" smtClean="0"/>
              <a:t>Click to edit Master text styles</a:t>
            </a:r>
          </a:p>
        </p:txBody>
      </p:sp>
      <p:sp>
        <p:nvSpPr>
          <p:cNvPr id="10" name="Date Placeholder 9"/>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12/2/2021</a:t>
            </a:fld>
            <a:endParaRPr lang="en-US"/>
          </a:p>
        </p:txBody>
      </p:sp>
      <p:sp>
        <p:nvSpPr>
          <p:cNvPr id="12" name="Slide Number Placeholder 11"/>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a:p>
        </p:txBody>
      </p:sp>
      <p:sp>
        <p:nvSpPr>
          <p:cNvPr id="13" name="Footer Placeholder 12"/>
          <p:cNvSpPr>
            <a:spLocks noGrp="1"/>
          </p:cNvSpPr>
          <p:nvPr>
            <p:ph type="ftr" sz="quarter" idx="23"/>
          </p:nvPr>
        </p:nvSpPr>
        <p:spPr/>
        <p:txBody>
          <a:bodyPr/>
          <a:lstStyle/>
          <a:p>
            <a:endParaRPr lang="en-US"/>
          </a:p>
        </p:txBody>
      </p:sp>
      <p:pic>
        <p:nvPicPr>
          <p:cNvPr id="14" name="Picture 13"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225776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26.xml"/><Relationship Id="rId5" Type="http://schemas.openxmlformats.org/officeDocument/2006/relationships/image" Target="../media/image18.jpe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heme" Target="../theme/theme6.xml"/><Relationship Id="rId1" Type="http://schemas.openxmlformats.org/officeDocument/2006/relationships/slideLayout" Target="../slideLayouts/slideLayout28.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heme" Target="../theme/theme7.xml"/><Relationship Id="rId1" Type="http://schemas.openxmlformats.org/officeDocument/2006/relationships/slideLayout" Target="../slideLayouts/slideLayout29.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heme" Target="../theme/theme8.xml"/><Relationship Id="rId1" Type="http://schemas.openxmlformats.org/officeDocument/2006/relationships/slideLayout" Target="../slideLayouts/slideLayout30.xml"/><Relationship Id="rId6" Type="http://schemas.openxmlformats.org/officeDocument/2006/relationships/image" Target="../media/image22.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31.xml"/><Relationship Id="rId5" Type="http://schemas.openxmlformats.org/officeDocument/2006/relationships/image" Target="../media/image2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Footer text goes here</a:t>
            </a:r>
            <a:endParaRPr lang="en-US" dirty="0"/>
          </a:p>
        </p:txBody>
      </p:sp>
      <p:sp>
        <p:nvSpPr>
          <p:cNvPr id="7" name="Rectangle 6">
            <a:extLst>
              <a:ext uri="{FF2B5EF4-FFF2-40B4-BE49-F238E27FC236}">
                <a16:creationId xmlns="" xmlns:a16="http://schemas.microsoft.com/office/drawing/2014/main"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panose="020F0302020204030204" pitchFamily="34" charset="0"/>
            </a:endParaRPr>
          </a:p>
        </p:txBody>
      </p:sp>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15"/>
    </p:custDataLst>
    <p:extLst>
      <p:ext uri="{BB962C8B-B14F-4D97-AF65-F5344CB8AC3E}">
        <p14:creationId xmlns:p14="http://schemas.microsoft.com/office/powerpoint/2010/main" val="2451764320"/>
      </p:ext>
    </p:extLst>
  </p:cSld>
  <p:clrMap bg1="lt1" tx1="dk1" bg2="lt2" tx2="dk2" accent1="accent1" accent2="accent2" accent3="accent3" accent4="accent4" accent5="accent5" accent6="accent6" hlink="hlink" folHlink="folHlink"/>
  <p:sldLayoutIdLst>
    <p:sldLayoutId id="2147483667"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Footer text goes here</a:t>
            </a:r>
            <a:endParaRPr lang="en-US" dirty="0"/>
          </a:p>
        </p:txBody>
      </p:sp>
      <p:sp>
        <p:nvSpPr>
          <p:cNvPr id="7" name="Rectangle 6">
            <a:extLst>
              <a:ext uri="{FF2B5EF4-FFF2-40B4-BE49-F238E27FC236}">
                <a16:creationId xmlns="" xmlns:a16="http://schemas.microsoft.com/office/drawing/2014/main"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panose="020F0302020204030204" pitchFamily="34" charset="0"/>
            </a:endParaRPr>
          </a:p>
        </p:txBody>
      </p:sp>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12"/>
    </p:custDataLst>
    <p:extLst>
      <p:ext uri="{BB962C8B-B14F-4D97-AF65-F5344CB8AC3E}">
        <p14:creationId xmlns:p14="http://schemas.microsoft.com/office/powerpoint/2010/main" val="2066347309"/>
      </p:ext>
    </p:extLst>
  </p:cSld>
  <p:clrMap bg1="lt1" tx1="dk1" bg2="lt2" tx2="dk2" accent1="accent1" accent2="accent2" accent3="accent3" accent4="accent4" accent5="accent5" accent6="accent6" hlink="hlink" folHlink="folHlink"/>
  <p:sldLayoutIdLst>
    <p:sldLayoutId id="2147483675" r:id="rId1"/>
    <p:sldLayoutId id="2147483700" r:id="rId2"/>
    <p:sldLayoutId id="2147483691" r:id="rId3"/>
    <p:sldLayoutId id="2147483676" r:id="rId4"/>
    <p:sldLayoutId id="2147483677" r:id="rId5"/>
    <p:sldLayoutId id="2147483678" r:id="rId6"/>
    <p:sldLayoutId id="2147483679" r:id="rId7"/>
    <p:sldLayoutId id="2147483668" r:id="rId8"/>
    <p:sldLayoutId id="2147483680" r:id="rId9"/>
    <p:sldLayoutId id="2147483681" r:id="rId10"/>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extLst>
      <p:ext uri="{BB962C8B-B14F-4D97-AF65-F5344CB8AC3E}">
        <p14:creationId xmlns:p14="http://schemas.microsoft.com/office/powerpoint/2010/main" val="3789212694"/>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9417712"/>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3918528214"/>
      </p:ext>
    </p:extLst>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3850712283"/>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2511697947"/>
      </p:ext>
    </p:extLst>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3088684478"/>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0800" y="1"/>
            <a:ext cx="10378892" cy="6889002"/>
          </a:xfrm>
          <a:prstGeom prst="rect">
            <a:avLst/>
          </a:prstGeom>
        </p:spPr>
      </p:pic>
    </p:spTree>
    <p:extLst>
      <p:ext uri="{BB962C8B-B14F-4D97-AF65-F5344CB8AC3E}">
        <p14:creationId xmlns:p14="http://schemas.microsoft.com/office/powerpoint/2010/main" val="1436219524"/>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42.xml"/><Relationship Id="rId5" Type="http://schemas.openxmlformats.org/officeDocument/2006/relationships/image" Target="../media/image29.jp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43.xml"/><Relationship Id="rId6" Type="http://schemas.openxmlformats.org/officeDocument/2006/relationships/image" Target="../media/image32.gif"/><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tags" Target="../tags/tag44.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ags" Target="../tags/tag45.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46.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ags" Target="../tags/tag47.xml"/><Relationship Id="rId5" Type="http://schemas.openxmlformats.org/officeDocument/2006/relationships/image" Target="../media/image38.JP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48.xml"/><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49.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50.xml"/><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ags" Target="../tags/tag51.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3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7.xml"/><Relationship Id="rId1" Type="http://schemas.openxmlformats.org/officeDocument/2006/relationships/tags" Target="../tags/tag5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53.xml"/><Relationship Id="rId5" Type="http://schemas.openxmlformats.org/officeDocument/2006/relationships/image" Target="../media/image45.jpe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tags" Target="../tags/tag54.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tags" Target="../tags/tag5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5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5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3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3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38.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3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40.xml"/><Relationship Id="rId5" Type="http://schemas.openxmlformats.org/officeDocument/2006/relationships/image" Target="../media/image2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41.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72ABB86C-A753-4E9E-BD70-4D18F9FA1183}"/>
              </a:ext>
            </a:extLst>
          </p:cNvPr>
          <p:cNvSpPr>
            <a:spLocks noGrp="1"/>
          </p:cNvSpPr>
          <p:nvPr>
            <p:ph type="ctrTitle"/>
          </p:nvPr>
        </p:nvSpPr>
        <p:spPr>
          <a:xfrm>
            <a:off x="696686" y="2324359"/>
            <a:ext cx="6055806" cy="823367"/>
          </a:xfrm>
        </p:spPr>
        <p:txBody>
          <a:bodyPr>
            <a:noAutofit/>
          </a:bodyPr>
          <a:lstStyle/>
          <a:p>
            <a:r>
              <a:rPr lang="en-US" sz="2800" b="0" dirty="0"/>
              <a:t>Vehicle </a:t>
            </a:r>
            <a:r>
              <a:rPr lang="en-US" sz="2800" b="0" dirty="0" smtClean="0"/>
              <a:t>Components </a:t>
            </a:r>
            <a:r>
              <a:rPr lang="en-US" sz="2800" b="0"/>
              <a:t>and </a:t>
            </a:r>
            <a:r>
              <a:rPr lang="en-US" sz="2800" b="0" smtClean="0"/>
              <a:t>Systems</a:t>
            </a:r>
            <a:endParaRPr lang="en-US" sz="2800" b="0" dirty="0"/>
          </a:p>
        </p:txBody>
      </p:sp>
      <p:sp>
        <p:nvSpPr>
          <p:cNvPr id="2" name="Rectangle 1"/>
          <p:cNvSpPr/>
          <p:nvPr/>
        </p:nvSpPr>
        <p:spPr>
          <a:xfrm>
            <a:off x="696686" y="1385640"/>
            <a:ext cx="5469335" cy="938719"/>
          </a:xfrm>
          <a:prstGeom prst="rect">
            <a:avLst/>
          </a:prstGeom>
          <a:effectLst/>
        </p:spPr>
        <p:txBody>
          <a:bodyPr wrap="square">
            <a:spAutoFit/>
          </a:bodyPr>
          <a:lstStyle/>
          <a:p>
            <a:r>
              <a:rPr lang="en-US" sz="5500" b="1" dirty="0" smtClean="0">
                <a:solidFill>
                  <a:prstClr val="white"/>
                </a:solidFill>
                <a:latin typeface="Calibri Light" panose="020F0302020204030204" pitchFamily="34" charset="0"/>
                <a:ea typeface="Lato" panose="020F0502020204030203" pitchFamily="34" charset="0"/>
                <a:cs typeface="Lato" panose="020F0502020204030203" pitchFamily="34" charset="0"/>
              </a:rPr>
              <a:t>Lesson </a:t>
            </a:r>
            <a:r>
              <a:rPr lang="en-US" sz="5500" b="1" dirty="0">
                <a:solidFill>
                  <a:prstClr val="white"/>
                </a:solidFill>
                <a:latin typeface="Calibri Light" panose="020F0302020204030204" pitchFamily="34" charset="0"/>
                <a:ea typeface="Lato" panose="020F0502020204030203" pitchFamily="34" charset="0"/>
                <a:cs typeface="Lato" panose="020F0502020204030203" pitchFamily="34" charset="0"/>
              </a:rPr>
              <a:t>2</a:t>
            </a:r>
            <a:endParaRPr lang="en-CA" sz="5500" b="1" dirty="0">
              <a:latin typeface="Calibri Light" panose="020F0302020204030204"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383104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190386" y="1203767"/>
            <a:ext cx="3237876" cy="1723868"/>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5" name="Rounded Rectangle 4"/>
          <p:cNvSpPr/>
          <p:nvPr/>
        </p:nvSpPr>
        <p:spPr>
          <a:xfrm>
            <a:off x="5190386" y="3429000"/>
            <a:ext cx="3223412" cy="1673997"/>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8" name="Title 1">
            <a:extLst>
              <a:ext uri="{FF2B5EF4-FFF2-40B4-BE49-F238E27FC236}">
                <a16:creationId xmlns="" xmlns:a16="http://schemas.microsoft.com/office/drawing/2014/main" id="{B6C74EB6-5FDD-C646-A319-1B53F407724E}"/>
              </a:ext>
            </a:extLst>
          </p:cNvPr>
          <p:cNvSpPr txBox="1">
            <a:spLocks/>
          </p:cNvSpPr>
          <p:nvPr/>
        </p:nvSpPr>
        <p:spPr>
          <a:xfrm>
            <a:off x="541562" y="21772"/>
            <a:ext cx="7886700" cy="906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smtClean="0">
                <a:solidFill>
                  <a:schemeClr val="accent1"/>
                </a:solidFill>
                <a:latin typeface="Calibri Light" panose="020F0302020204030204" pitchFamily="34" charset="0"/>
              </a:rPr>
              <a:t>Axles</a:t>
            </a:r>
            <a:endParaRPr lang="en-CA" dirty="0">
              <a:solidFill>
                <a:schemeClr val="accent1"/>
              </a:solidFill>
              <a:latin typeface="Calibri Light" panose="020F0302020204030204" pitchFamily="34" charset="0"/>
            </a:endParaRPr>
          </a:p>
        </p:txBody>
      </p:sp>
      <p:sp>
        <p:nvSpPr>
          <p:cNvPr id="6" name="Rectangle 5"/>
          <p:cNvSpPr/>
          <p:nvPr/>
        </p:nvSpPr>
        <p:spPr>
          <a:xfrm>
            <a:off x="541562" y="1097037"/>
            <a:ext cx="4382042" cy="1059970"/>
          </a:xfrm>
          <a:prstGeom prst="rect">
            <a:avLst/>
          </a:prstGeom>
        </p:spPr>
        <p:txBody>
          <a:bodyPr wrap="square">
            <a:spAutoFit/>
          </a:bodyPr>
          <a:lstStyle/>
          <a:p>
            <a:pPr>
              <a:lnSpc>
                <a:spcPct val="115000"/>
              </a:lnSpc>
              <a:spcAft>
                <a:spcPts val="600"/>
              </a:spcAft>
            </a:pPr>
            <a:r>
              <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Front Tractor Axle</a:t>
            </a:r>
          </a:p>
          <a:p>
            <a:pPr marL="342900" lvl="0" indent="-342900" defTabSz="914400">
              <a:lnSpc>
                <a:spcPct val="107000"/>
              </a:lnSpc>
              <a:buClr>
                <a:schemeClr val="accent1"/>
              </a:buClr>
              <a:buFont typeface="Arial" panose="020B0604020202020204" pitchFamily="34" charset="0"/>
              <a:buChar char="•"/>
              <a:tabLst>
                <a:tab pos="457200" algn="l"/>
              </a:tabLst>
              <a:defRPr/>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The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steering axle on a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truck</a:t>
            </a:r>
            <a:endParaRPr lang="en-CA" sz="2400" dirty="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endParaRPr>
          </a:p>
        </p:txBody>
      </p:sp>
      <p:sp>
        <p:nvSpPr>
          <p:cNvPr id="7" name="Rectangle 6"/>
          <p:cNvSpPr/>
          <p:nvPr/>
        </p:nvSpPr>
        <p:spPr>
          <a:xfrm>
            <a:off x="566962" y="3202803"/>
            <a:ext cx="4382042" cy="2640659"/>
          </a:xfrm>
          <a:prstGeom prst="rect">
            <a:avLst/>
          </a:prstGeom>
        </p:spPr>
        <p:txBody>
          <a:bodyPr wrap="square">
            <a:spAutoFit/>
          </a:bodyPr>
          <a:lstStyle/>
          <a:p>
            <a:pPr>
              <a:lnSpc>
                <a:spcPct val="115000"/>
              </a:lnSpc>
              <a:spcAft>
                <a:spcPts val="600"/>
              </a:spcAft>
            </a:pP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Rear </a:t>
            </a:r>
            <a:r>
              <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Tractor Axle</a:t>
            </a:r>
          </a:p>
          <a:p>
            <a:pPr marL="342900" lvl="0" indent="-342900" defTabSz="914400">
              <a:lnSpc>
                <a:spcPct val="107000"/>
              </a:lnSpc>
              <a:buClr>
                <a:schemeClr val="accent1"/>
              </a:buClr>
              <a:buFont typeface="Arial" panose="020B0604020202020204" pitchFamily="34" charset="0"/>
              <a:buChar char="•"/>
              <a:tabLst>
                <a:tab pos="457200" algn="l"/>
              </a:tabLst>
              <a:defRPr/>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Also called the power or drive axle</a:t>
            </a:r>
          </a:p>
          <a:p>
            <a:pPr marL="342900" lvl="0" indent="-342900" defTabSz="914400">
              <a:lnSpc>
                <a:spcPct val="107000"/>
              </a:lnSpc>
              <a:buClr>
                <a:schemeClr val="accent1"/>
              </a:buClr>
              <a:buFont typeface="Arial" panose="020B0604020202020204" pitchFamily="34" charset="0"/>
              <a:buChar char="•"/>
              <a:tabLst>
                <a:tab pos="457200" algn="l"/>
              </a:tabLst>
              <a:defRPr/>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Transfers power from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the engine and the powertrain to the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wheels</a:t>
            </a:r>
            <a:endParaRPr lang="en-CA" sz="2400" dirty="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74997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23762" y="1055461"/>
            <a:ext cx="2896067" cy="1734378"/>
          </a:xfrm>
          <a:prstGeom prst="roundRect">
            <a:avLst/>
          </a:prstGeom>
          <a:blipFill>
            <a:blip r:embed="rId4"/>
            <a:stretch>
              <a:fillRect/>
            </a:stretch>
          </a:blipFill>
          <a:ln>
            <a:solidFill>
              <a:srgbClr val="3B9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5" name="Rounded Rectangle 4"/>
          <p:cNvSpPr/>
          <p:nvPr/>
        </p:nvSpPr>
        <p:spPr>
          <a:xfrm>
            <a:off x="5317343" y="3099197"/>
            <a:ext cx="2896067" cy="1532850"/>
          </a:xfrm>
          <a:prstGeom prst="roundRect">
            <a:avLst/>
          </a:prstGeom>
          <a:blipFill>
            <a:blip r:embed="rId5"/>
            <a:stretch>
              <a:fillRect/>
            </a:stretch>
          </a:blipFill>
          <a:ln>
            <a:solidFill>
              <a:srgbClr val="3B9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6" name="Rounded Rectangle 5"/>
          <p:cNvSpPr/>
          <p:nvPr/>
        </p:nvSpPr>
        <p:spPr>
          <a:xfrm>
            <a:off x="5317343" y="4941405"/>
            <a:ext cx="3001106" cy="1669347"/>
          </a:xfrm>
          <a:prstGeom prst="roundRect">
            <a:avLst/>
          </a:prstGeom>
          <a:blipFill>
            <a:blip r:embed="rId6"/>
            <a:stretch>
              <a:fillRect/>
            </a:stretch>
          </a:blipFill>
          <a:ln>
            <a:solidFill>
              <a:srgbClr val="3B9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9" name="Title 1">
            <a:extLst>
              <a:ext uri="{FF2B5EF4-FFF2-40B4-BE49-F238E27FC236}">
                <a16:creationId xmlns="" xmlns:a16="http://schemas.microsoft.com/office/drawing/2014/main" id="{57F5CB55-A793-1748-9A79-787CD05F69AE}"/>
              </a:ext>
            </a:extLst>
          </p:cNvPr>
          <p:cNvSpPr txBox="1">
            <a:spLocks/>
          </p:cNvSpPr>
          <p:nvPr/>
        </p:nvSpPr>
        <p:spPr>
          <a:xfrm>
            <a:off x="541562" y="21772"/>
            <a:ext cx="7886700" cy="906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smtClean="0">
                <a:solidFill>
                  <a:schemeClr val="accent1"/>
                </a:solidFill>
                <a:latin typeface="Calibri Light" panose="020F0302020204030204" pitchFamily="34" charset="0"/>
              </a:rPr>
              <a:t>Axles</a:t>
            </a:r>
            <a:endParaRPr lang="en-CA" dirty="0">
              <a:solidFill>
                <a:schemeClr val="accent1"/>
              </a:solidFill>
              <a:latin typeface="Calibri Light" panose="020F0302020204030204" pitchFamily="34" charset="0"/>
            </a:endParaRPr>
          </a:p>
        </p:txBody>
      </p:sp>
      <p:sp>
        <p:nvSpPr>
          <p:cNvPr id="12" name="Rectangle 11"/>
          <p:cNvSpPr/>
          <p:nvPr/>
        </p:nvSpPr>
        <p:spPr>
          <a:xfrm>
            <a:off x="541562" y="1055461"/>
            <a:ext cx="4382042" cy="1059970"/>
          </a:xfrm>
          <a:prstGeom prst="rect">
            <a:avLst/>
          </a:prstGeom>
        </p:spPr>
        <p:txBody>
          <a:bodyPr wrap="square">
            <a:spAutoFit/>
          </a:bodyPr>
          <a:lstStyle/>
          <a:p>
            <a:pPr>
              <a:lnSpc>
                <a:spcPct val="115000"/>
              </a:lnSpc>
              <a:spcAft>
                <a:spcPts val="600"/>
              </a:spcAft>
            </a:pP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Single Drive Axle</a:t>
            </a:r>
            <a:endPar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buClr>
                <a:schemeClr val="accent1"/>
              </a:buClr>
              <a:buFont typeface="Arial" panose="020B0604020202020204" pitchFamily="34" charset="0"/>
              <a:buChar char="•"/>
              <a:tabLst>
                <a:tab pos="457200" algn="l"/>
              </a:tabLst>
              <a:defRPr/>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Truck with one rear axle</a:t>
            </a:r>
            <a:endPar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541562" y="3007300"/>
            <a:ext cx="4382042" cy="1455142"/>
          </a:xfrm>
          <a:prstGeom prst="rect">
            <a:avLst/>
          </a:prstGeom>
        </p:spPr>
        <p:txBody>
          <a:bodyPr wrap="square">
            <a:spAutoFit/>
          </a:bodyPr>
          <a:lstStyle/>
          <a:p>
            <a:pPr>
              <a:lnSpc>
                <a:spcPct val="115000"/>
              </a:lnSpc>
              <a:spcAft>
                <a:spcPts val="600"/>
              </a:spcAft>
            </a:pP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Tandem Drive Axles</a:t>
            </a:r>
            <a:endPar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buClr>
                <a:schemeClr val="accent1"/>
              </a:buClr>
              <a:buFont typeface="Arial" panose="020B0604020202020204" pitchFamily="34" charset="0"/>
              <a:buChar char="•"/>
              <a:tabLst>
                <a:tab pos="457200" algn="l"/>
              </a:tabLst>
              <a:defRPr/>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Truck with two consecutive rear axles</a:t>
            </a:r>
            <a:endPar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541562" y="4862952"/>
            <a:ext cx="4382042" cy="1850315"/>
          </a:xfrm>
          <a:prstGeom prst="rect">
            <a:avLst/>
          </a:prstGeom>
        </p:spPr>
        <p:txBody>
          <a:bodyPr wrap="square">
            <a:spAutoFit/>
          </a:bodyPr>
          <a:lstStyle/>
          <a:p>
            <a:pPr>
              <a:lnSpc>
                <a:spcPct val="115000"/>
              </a:lnSpc>
              <a:spcAft>
                <a:spcPts val="600"/>
              </a:spcAft>
            </a:pPr>
            <a:r>
              <a:rPr lang="en-CA" sz="2800" dirty="0" err="1"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Tridem</a:t>
            </a: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/Tri-Drive Axles</a:t>
            </a:r>
            <a:endPar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buClr>
                <a:schemeClr val="accent1"/>
              </a:buClr>
              <a:buFont typeface="Arial" panose="020B0604020202020204" pitchFamily="34" charset="0"/>
              <a:buChar char="•"/>
              <a:tabLst>
                <a:tab pos="457200" algn="l"/>
              </a:tabLst>
              <a:defRPr/>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 trailer or tractor with any three evenly-spaced consecutive axles</a:t>
            </a:r>
            <a:endParaRPr lang="en-CA" sz="2400" dirty="0">
              <a:solidFill>
                <a:srgbClr val="FF0000"/>
              </a:solidFill>
              <a:latin typeface="Calibri Light" panose="020F03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50273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Brakes</a:t>
            </a:r>
            <a:endParaRPr lang="en-US" dirty="0"/>
          </a:p>
        </p:txBody>
      </p:sp>
      <p:pic>
        <p:nvPicPr>
          <p:cNvPr id="13" name="Content Placeholder 12"/>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628650" y="1530807"/>
            <a:ext cx="7886700" cy="4205960"/>
          </a:xfrm>
        </p:spPr>
      </p:pic>
    </p:spTree>
    <p:custDataLst>
      <p:tags r:id="rId1"/>
    </p:custDataLst>
    <p:extLst>
      <p:ext uri="{BB962C8B-B14F-4D97-AF65-F5344CB8AC3E}">
        <p14:creationId xmlns:p14="http://schemas.microsoft.com/office/powerpoint/2010/main" val="3204952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A\MyDocs\M\mike.humen\Class 1 Training\_HUM64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596" y="1194749"/>
            <a:ext cx="3757930" cy="2349795"/>
          </a:xfrm>
          <a:prstGeom prst="roundRect">
            <a:avLst>
              <a:gd name="adj" fmla="val 16667"/>
            </a:avLst>
          </a:prstGeom>
          <a:ln>
            <a:solidFill>
              <a:srgbClr val="3B92A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GOA\MyDocs\M\mike.humen\Class 1 Training\_HUM635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8596" y="4013162"/>
            <a:ext cx="3757930" cy="2187826"/>
          </a:xfrm>
          <a:prstGeom prst="roundRect">
            <a:avLst>
              <a:gd name="adj" fmla="val 16667"/>
            </a:avLst>
          </a:prstGeom>
          <a:ln>
            <a:solidFill>
              <a:srgbClr val="3B92A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itle 7">
            <a:extLst>
              <a:ext uri="{FF2B5EF4-FFF2-40B4-BE49-F238E27FC236}">
                <a16:creationId xmlns="" xmlns:a16="http://schemas.microsoft.com/office/drawing/2014/main" id="{1CFC6666-30DF-A244-87E7-5DE97EE5204A}"/>
              </a:ext>
            </a:extLst>
          </p:cNvPr>
          <p:cNvSpPr>
            <a:spLocks noGrp="1"/>
          </p:cNvSpPr>
          <p:nvPr>
            <p:ph type="title"/>
          </p:nvPr>
        </p:nvSpPr>
        <p:spPr/>
        <p:txBody>
          <a:bodyPr/>
          <a:lstStyle/>
          <a:p>
            <a:r>
              <a:rPr lang="en-US" dirty="0" smtClean="0"/>
              <a:t>Air Brake Components</a:t>
            </a:r>
            <a:endParaRPr lang="en-US" dirty="0"/>
          </a:p>
        </p:txBody>
      </p:sp>
      <p:sp>
        <p:nvSpPr>
          <p:cNvPr id="9" name="Rectangle 8"/>
          <p:cNvSpPr/>
          <p:nvPr/>
        </p:nvSpPr>
        <p:spPr>
          <a:xfrm>
            <a:off x="544671" y="1009600"/>
            <a:ext cx="4027329" cy="1455142"/>
          </a:xfrm>
          <a:prstGeom prst="rect">
            <a:avLst/>
          </a:prstGeom>
        </p:spPr>
        <p:txBody>
          <a:bodyPr wrap="square">
            <a:spAutoFit/>
          </a:bodyPr>
          <a:lstStyle/>
          <a:p>
            <a:pPr>
              <a:lnSpc>
                <a:spcPct val="115000"/>
              </a:lnSpc>
              <a:spcAft>
                <a:spcPts val="600"/>
              </a:spcAft>
            </a:pPr>
            <a:r>
              <a:rPr lang="en-CA" sz="2800" dirty="0">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rPr>
              <a:t>Air Compressor</a:t>
            </a:r>
            <a:endPar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buClr>
                <a:schemeClr val="accent1"/>
              </a:buClr>
              <a:buFont typeface="Arial" panose="020B0604020202020204" pitchFamily="34" charset="0"/>
              <a:buChar char="•"/>
              <a:tabLst>
                <a:tab pos="457200" algn="l"/>
              </a:tabLst>
              <a:defRPr/>
            </a:pP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Pressurizes air and pumps it into storage tanks </a:t>
            </a:r>
          </a:p>
        </p:txBody>
      </p:sp>
      <p:sp>
        <p:nvSpPr>
          <p:cNvPr id="10" name="Rectangle 9"/>
          <p:cNvSpPr/>
          <p:nvPr/>
        </p:nvSpPr>
        <p:spPr>
          <a:xfrm>
            <a:off x="544671" y="4013162"/>
            <a:ext cx="4027329" cy="1130759"/>
          </a:xfrm>
          <a:prstGeom prst="rect">
            <a:avLst/>
          </a:prstGeom>
        </p:spPr>
        <p:txBody>
          <a:bodyPr wrap="square">
            <a:spAutoFit/>
          </a:bodyPr>
          <a:lstStyle/>
          <a:p>
            <a:pPr>
              <a:lnSpc>
                <a:spcPct val="115000"/>
              </a:lnSpc>
              <a:spcAft>
                <a:spcPts val="600"/>
              </a:spcAft>
            </a:pPr>
            <a:r>
              <a:rPr lang="en-CA" sz="3200" dirty="0">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rPr>
              <a:t>Air Tanks</a:t>
            </a:r>
            <a:endParaRPr lang="en-CA" sz="32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chemeClr val="accent1"/>
              </a:buClr>
              <a:buFont typeface="Arial" panose="020B0604020202020204" pitchFamily="34" charset="0"/>
              <a:buChar char="•"/>
              <a:tabLst>
                <a:tab pos="457200" algn="l"/>
              </a:tabLst>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Store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the air pressure </a:t>
            </a:r>
          </a:p>
        </p:txBody>
      </p:sp>
    </p:spTree>
    <p:custDataLst>
      <p:tags r:id="rId1"/>
    </p:custDataLst>
    <p:extLst>
      <p:ext uri="{BB962C8B-B14F-4D97-AF65-F5344CB8AC3E}">
        <p14:creationId xmlns:p14="http://schemas.microsoft.com/office/powerpoint/2010/main" val="3868451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bwMode="auto">
          <a:xfrm>
            <a:off x="4263128" y="1812139"/>
            <a:ext cx="4168243" cy="3126182"/>
          </a:xfrm>
          <a:prstGeom prst="roundRect">
            <a:avLst>
              <a:gd name="adj" fmla="val 16667"/>
            </a:avLst>
          </a:prstGeom>
          <a:ln>
            <a:solidFill>
              <a:srgbClr val="3B92A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itle 5">
            <a:extLst>
              <a:ext uri="{FF2B5EF4-FFF2-40B4-BE49-F238E27FC236}">
                <a16:creationId xmlns="" xmlns:a16="http://schemas.microsoft.com/office/drawing/2014/main" id="{7993F505-9DEC-064A-88A8-8328C833D3C0}"/>
              </a:ext>
            </a:extLst>
          </p:cNvPr>
          <p:cNvSpPr>
            <a:spLocks noGrp="1"/>
          </p:cNvSpPr>
          <p:nvPr>
            <p:ph type="title"/>
          </p:nvPr>
        </p:nvSpPr>
        <p:spPr/>
        <p:txBody>
          <a:bodyPr/>
          <a:lstStyle/>
          <a:p>
            <a:r>
              <a:rPr lang="en-US" dirty="0" smtClean="0"/>
              <a:t>Air Brake Components</a:t>
            </a:r>
            <a:endParaRPr lang="en-US" dirty="0"/>
          </a:p>
        </p:txBody>
      </p:sp>
      <p:sp>
        <p:nvSpPr>
          <p:cNvPr id="7" name="Rectangle 6"/>
          <p:cNvSpPr/>
          <p:nvPr/>
        </p:nvSpPr>
        <p:spPr>
          <a:xfrm>
            <a:off x="544671" y="1697835"/>
            <a:ext cx="3718457" cy="2245487"/>
          </a:xfrm>
          <a:prstGeom prst="rect">
            <a:avLst/>
          </a:prstGeom>
        </p:spPr>
        <p:txBody>
          <a:bodyPr wrap="square">
            <a:spAutoFit/>
          </a:bodyPr>
          <a:lstStyle/>
          <a:p>
            <a:pPr>
              <a:lnSpc>
                <a:spcPct val="115000"/>
              </a:lnSpc>
              <a:spcAft>
                <a:spcPts val="600"/>
              </a:spcAft>
            </a:pPr>
            <a:r>
              <a:rPr lang="en-CA" sz="2800" dirty="0">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rPr>
              <a:t>Air Tank Check Valves</a:t>
            </a:r>
            <a:endPar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chemeClr val="accent1"/>
              </a:buClr>
              <a:buFont typeface="Arial" panose="020B0604020202020204" pitchFamily="34" charset="0"/>
              <a:buChar char="•"/>
              <a:tabLst>
                <a:tab pos="457200" algn="l"/>
              </a:tabLst>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Allow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air flow from one side to the other, while blocking air flow in the opposite direction</a:t>
            </a:r>
          </a:p>
        </p:txBody>
      </p:sp>
    </p:spTree>
    <p:custDataLst>
      <p:tags r:id="rId1"/>
    </p:custDataLst>
    <p:extLst>
      <p:ext uri="{BB962C8B-B14F-4D97-AF65-F5344CB8AC3E}">
        <p14:creationId xmlns:p14="http://schemas.microsoft.com/office/powerpoint/2010/main" val="754495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A\MyDocs\M\mike.humen\Class 1 Training\_HUM631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477" y="1393134"/>
            <a:ext cx="2878141" cy="1509981"/>
          </a:xfrm>
          <a:prstGeom prst="roundRect">
            <a:avLst>
              <a:gd name="adj" fmla="val 16667"/>
            </a:avLst>
          </a:prstGeom>
          <a:ln>
            <a:solidFill>
              <a:srgbClr val="3B92A0"/>
            </a:solid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itle 5">
            <a:extLst>
              <a:ext uri="{FF2B5EF4-FFF2-40B4-BE49-F238E27FC236}">
                <a16:creationId xmlns="" xmlns:a16="http://schemas.microsoft.com/office/drawing/2014/main" id="{02DC1233-5DF2-5940-9E3F-8AB993981BC8}"/>
              </a:ext>
            </a:extLst>
          </p:cNvPr>
          <p:cNvSpPr>
            <a:spLocks noGrp="1"/>
          </p:cNvSpPr>
          <p:nvPr>
            <p:ph type="title"/>
          </p:nvPr>
        </p:nvSpPr>
        <p:spPr/>
        <p:txBody>
          <a:bodyPr/>
          <a:lstStyle/>
          <a:p>
            <a:r>
              <a:rPr lang="en-US" dirty="0" smtClean="0"/>
              <a:t>Coupler System and Hitches</a:t>
            </a:r>
            <a:endParaRPr lang="en-US" dirty="0"/>
          </a:p>
        </p:txBody>
      </p:sp>
      <p:sp>
        <p:nvSpPr>
          <p:cNvPr id="7" name="Rectangle 6"/>
          <p:cNvSpPr/>
          <p:nvPr/>
        </p:nvSpPr>
        <p:spPr>
          <a:xfrm>
            <a:off x="544671" y="934821"/>
            <a:ext cx="5008559" cy="2134046"/>
          </a:xfrm>
          <a:prstGeom prst="rect">
            <a:avLst/>
          </a:prstGeom>
        </p:spPr>
        <p:txBody>
          <a:bodyPr wrap="square">
            <a:spAutoFit/>
          </a:bodyPr>
          <a:lstStyle/>
          <a:p>
            <a:pPr>
              <a:lnSpc>
                <a:spcPct val="107000"/>
              </a:lnSpc>
              <a:buClr>
                <a:schemeClr val="accent1"/>
              </a:buClr>
              <a:tabLst>
                <a:tab pos="457200" algn="l"/>
              </a:tabLst>
            </a:pPr>
            <a:r>
              <a:rPr lang="en-CA" sz="28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Fifth Wheel</a:t>
            </a:r>
          </a:p>
          <a:p>
            <a:pPr marL="342900" indent="-342900">
              <a:lnSpc>
                <a:spcPct val="107000"/>
              </a:lnSpc>
              <a:buClr>
                <a:schemeClr val="accent1"/>
              </a:buClr>
              <a:buFont typeface="Arial" panose="020B0604020202020204" pitchFamily="34" charset="0"/>
              <a:buChar char="•"/>
              <a:tabLst>
                <a:tab pos="457200" algn="l"/>
              </a:tabLst>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coupling device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mounted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on the vehicle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chassis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that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couples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or connects to a kingpin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on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the other vehicle or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component</a:t>
            </a:r>
          </a:p>
        </p:txBody>
      </p:sp>
      <p:sp>
        <p:nvSpPr>
          <p:cNvPr id="8" name="Content Placeholder 2"/>
          <p:cNvSpPr>
            <a:spLocks noGrp="1"/>
          </p:cNvSpPr>
          <p:nvPr>
            <p:ph sz="quarter" idx="11"/>
          </p:nvPr>
        </p:nvSpPr>
        <p:spPr>
          <a:xfrm>
            <a:off x="544671" y="3527180"/>
            <a:ext cx="4823124" cy="2051266"/>
          </a:xfrm>
        </p:spPr>
        <p:txBody>
          <a:bodyPr/>
          <a:lstStyle/>
          <a:p>
            <a:pPr marL="0" indent="0">
              <a:lnSpc>
                <a:spcPct val="107000"/>
              </a:lnSpc>
              <a:buClr>
                <a:schemeClr val="accent1"/>
              </a:buClr>
              <a:buNone/>
              <a:tabLst>
                <a:tab pos="457200" algn="l"/>
              </a:tabLst>
            </a:pPr>
            <a:r>
              <a:rPr lang="en-CA" dirty="0" smtClean="0">
                <a:solidFill>
                  <a:schemeClr val="tx1">
                    <a:lumMod val="75000"/>
                    <a:lumOff val="25000"/>
                  </a:schemeClr>
                </a:solidFill>
                <a:ea typeface="Calibri" panose="020F0502020204030204" pitchFamily="34" charset="0"/>
                <a:cs typeface="Aparajita" panose="020B0604020202020204" pitchFamily="34" charset="0"/>
              </a:rPr>
              <a:t>Trailer Kingpin</a:t>
            </a:r>
          </a:p>
          <a:p>
            <a:pPr>
              <a:lnSpc>
                <a:spcPct val="107000"/>
              </a:lnSpc>
              <a:buClr>
                <a:schemeClr val="accent1"/>
              </a:buClr>
              <a:tabLst>
                <a:tab pos="457200" algn="l"/>
              </a:tabLst>
            </a:pPr>
            <a:r>
              <a:rPr lang="en-CA" sz="2400" dirty="0" smtClean="0">
                <a:solidFill>
                  <a:schemeClr val="tx1">
                    <a:lumMod val="75000"/>
                    <a:lumOff val="25000"/>
                  </a:schemeClr>
                </a:solidFill>
                <a:ea typeface="Calibri" panose="020F0502020204030204" pitchFamily="34" charset="0"/>
                <a:cs typeface="Aparajita" panose="020B0604020202020204" pitchFamily="34" charset="0"/>
              </a:rPr>
              <a:t>A 2-inch high-strength steel pin that fits and locks into the jaws of the fifth wheel to couple a tractor to a trailer.</a:t>
            </a:r>
            <a:endParaRPr lang="en-CA" sz="2400" dirty="0">
              <a:solidFill>
                <a:schemeClr val="tx1">
                  <a:lumMod val="75000"/>
                  <a:lumOff val="25000"/>
                </a:schemeClr>
              </a:solidFill>
              <a:ea typeface="Calibri" panose="020F0502020204030204" pitchFamily="34" charset="0"/>
              <a:cs typeface="Aparajita" panose="020B0604020202020204" pitchFamily="34" charset="0"/>
            </a:endParaRPr>
          </a:p>
        </p:txBody>
      </p:sp>
      <p:sp>
        <p:nvSpPr>
          <p:cNvPr id="9" name="Rounded Rectangle 8"/>
          <p:cNvSpPr/>
          <p:nvPr/>
        </p:nvSpPr>
        <p:spPr>
          <a:xfrm>
            <a:off x="5367795" y="3527180"/>
            <a:ext cx="3063576" cy="2448679"/>
          </a:xfrm>
          <a:prstGeom prst="roundRect">
            <a:avLst/>
          </a:prstGeom>
          <a:blipFill>
            <a:blip r:embed="rId5"/>
            <a:stretch>
              <a:fillRect/>
            </a:stretch>
          </a:blipFill>
          <a:ln>
            <a:solidFill>
              <a:srgbClr val="3B9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Tree>
    <p:custDataLst>
      <p:tags r:id="rId1"/>
    </p:custDataLst>
    <p:extLst>
      <p:ext uri="{BB962C8B-B14F-4D97-AF65-F5344CB8AC3E}">
        <p14:creationId xmlns:p14="http://schemas.microsoft.com/office/powerpoint/2010/main" val="1069958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74939" y="2968747"/>
            <a:ext cx="3426163" cy="2816252"/>
          </a:xfrm>
          <a:prstGeom prst="roundRect">
            <a:avLst/>
          </a:prstGeom>
          <a:blipFill>
            <a:blip r:embed="rId4"/>
            <a:stretch>
              <a:fillRect/>
            </a:stretch>
          </a:blipFill>
          <a:ln>
            <a:solidFill>
              <a:srgbClr val="3B9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7" name="Title 6">
            <a:extLst>
              <a:ext uri="{FF2B5EF4-FFF2-40B4-BE49-F238E27FC236}">
                <a16:creationId xmlns="" xmlns:a16="http://schemas.microsoft.com/office/drawing/2014/main" id="{11C0B3D1-65C4-F94C-B7BC-C73442C0B39A}"/>
              </a:ext>
            </a:extLst>
          </p:cNvPr>
          <p:cNvSpPr>
            <a:spLocks noGrp="1"/>
          </p:cNvSpPr>
          <p:nvPr>
            <p:ph type="title"/>
          </p:nvPr>
        </p:nvSpPr>
        <p:spPr/>
        <p:txBody>
          <a:bodyPr/>
          <a:lstStyle/>
          <a:p>
            <a:r>
              <a:rPr lang="en-US" dirty="0" smtClean="0"/>
              <a:t>Coupler System</a:t>
            </a:r>
            <a:endParaRPr lang="en-US" dirty="0"/>
          </a:p>
        </p:txBody>
      </p:sp>
      <p:sp>
        <p:nvSpPr>
          <p:cNvPr id="8" name="Content Placeholder 2"/>
          <p:cNvSpPr txBox="1">
            <a:spLocks/>
          </p:cNvSpPr>
          <p:nvPr/>
        </p:nvSpPr>
        <p:spPr>
          <a:xfrm>
            <a:off x="544671" y="934821"/>
            <a:ext cx="4027329" cy="25352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Clr>
                <a:schemeClr val="accent1"/>
              </a:buClr>
              <a:buFont typeface="Arial" panose="020B0604020202020204" pitchFamily="34" charset="0"/>
              <a:buNone/>
              <a:tabLst>
                <a:tab pos="457200" algn="l"/>
              </a:tabLst>
            </a:pPr>
            <a:r>
              <a:rPr lang="en-CA"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Coupler</a:t>
            </a:r>
          </a:p>
          <a:p>
            <a:pPr>
              <a:lnSpc>
                <a:spcPct val="107000"/>
              </a:lnSpc>
              <a:buClr>
                <a:schemeClr val="accent1"/>
              </a:buClr>
              <a:tabLst>
                <a:tab pos="457200" algn="l"/>
              </a:tabLst>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 mechanism bolted or welded to the end of a trailer tongue.</a:t>
            </a:r>
            <a:endParaRPr lang="en-CA" sz="2400"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1484633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A\MyDocs\M\mike.humen\Class 1 Training\_HUM636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4982" y="2898380"/>
            <a:ext cx="3153819" cy="2792995"/>
          </a:xfrm>
          <a:prstGeom prst="roundRect">
            <a:avLst>
              <a:gd name="adj" fmla="val 16667"/>
            </a:avLst>
          </a:prstGeom>
          <a:ln w="12700">
            <a:solidFill>
              <a:srgbClr val="3B92A0"/>
            </a:solid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itle 5">
            <a:extLst>
              <a:ext uri="{FF2B5EF4-FFF2-40B4-BE49-F238E27FC236}">
                <a16:creationId xmlns="" xmlns:a16="http://schemas.microsoft.com/office/drawing/2014/main" id="{FA778063-A646-2D4C-BC90-0CEF2759DE2A}"/>
              </a:ext>
            </a:extLst>
          </p:cNvPr>
          <p:cNvSpPr>
            <a:spLocks noGrp="1"/>
          </p:cNvSpPr>
          <p:nvPr>
            <p:ph type="title"/>
          </p:nvPr>
        </p:nvSpPr>
        <p:spPr/>
        <p:txBody>
          <a:bodyPr/>
          <a:lstStyle/>
          <a:p>
            <a:r>
              <a:rPr lang="en-US" dirty="0" smtClean="0"/>
              <a:t>Coupler System and Hitches</a:t>
            </a:r>
            <a:endParaRPr lang="en-US" dirty="0"/>
          </a:p>
        </p:txBody>
      </p:sp>
      <p:sp>
        <p:nvSpPr>
          <p:cNvPr id="7" name="Content Placeholder 2"/>
          <p:cNvSpPr txBox="1">
            <a:spLocks/>
          </p:cNvSpPr>
          <p:nvPr/>
        </p:nvSpPr>
        <p:spPr>
          <a:xfrm>
            <a:off x="544671" y="934822"/>
            <a:ext cx="7886700" cy="1644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600"/>
              </a:spcAft>
              <a:buNone/>
            </a:pPr>
            <a:r>
              <a:rPr lang="en-CA"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Roll </a:t>
            </a:r>
            <a:r>
              <a:rPr lang="en-CA"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Coupling Hitch</a:t>
            </a:r>
          </a:p>
          <a:p>
            <a:pPr marL="342900" lvl="0" indent="-342900">
              <a:lnSpc>
                <a:spcPct val="107000"/>
              </a:lnSpc>
              <a:buClr>
                <a:schemeClr val="accent1"/>
              </a:buClr>
              <a:tabLst>
                <a:tab pos="457200" algn="l"/>
              </a:tabLst>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low-lash coupling that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functions the same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as a universal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joint</a:t>
            </a:r>
            <a:endPar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8" name="Content Placeholder 2"/>
          <p:cNvSpPr txBox="1">
            <a:spLocks/>
          </p:cNvSpPr>
          <p:nvPr/>
        </p:nvSpPr>
        <p:spPr>
          <a:xfrm>
            <a:off x="544671" y="2898380"/>
            <a:ext cx="4900761" cy="189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0"/>
              </a:spcAft>
              <a:buFont typeface="Symbol" panose="05050102010706020507" pitchFamily="18" charset="2"/>
              <a:buNone/>
              <a:tabLst>
                <a:tab pos="457200" algn="l"/>
              </a:tabLst>
            </a:pPr>
            <a:r>
              <a:rPr lang="en-CA"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Landing </a:t>
            </a:r>
            <a:r>
              <a:rPr lang="en-CA"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Gear</a:t>
            </a:r>
          </a:p>
          <a:p>
            <a:pPr marL="342900" lvl="0" indent="-342900">
              <a:lnSpc>
                <a:spcPct val="107000"/>
              </a:lnSpc>
              <a:buClr>
                <a:schemeClr val="accent1"/>
              </a:buClr>
              <a:tabLst>
                <a:tab pos="457200" algn="l"/>
              </a:tabLst>
            </a:pP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Provides stationary support for the front of a trailer when it is not coupled to a tractor </a:t>
            </a:r>
          </a:p>
        </p:txBody>
      </p:sp>
    </p:spTree>
    <p:custDataLst>
      <p:tags r:id="rId1"/>
    </p:custDataLst>
    <p:extLst>
      <p:ext uri="{BB962C8B-B14F-4D97-AF65-F5344CB8AC3E}">
        <p14:creationId xmlns:p14="http://schemas.microsoft.com/office/powerpoint/2010/main" val="4130633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131456" y="2871117"/>
            <a:ext cx="4706912" cy="2548328"/>
          </a:xfrm>
          <a:prstGeom prst="roundRect">
            <a:avLst/>
          </a:prstGeom>
          <a:blipFill>
            <a:blip r:embed="rId4"/>
            <a:stretch>
              <a:fillRect/>
            </a:stretch>
          </a:blipFill>
          <a:ln>
            <a:solidFill>
              <a:srgbClr val="3B9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7" name="Title 1">
            <a:extLst>
              <a:ext uri="{FF2B5EF4-FFF2-40B4-BE49-F238E27FC236}">
                <a16:creationId xmlns="" xmlns:a16="http://schemas.microsoft.com/office/drawing/2014/main" id="{E76E950E-8152-1045-B809-E1B682DA5FB9}"/>
              </a:ext>
            </a:extLst>
          </p:cNvPr>
          <p:cNvSpPr txBox="1">
            <a:spLocks/>
          </p:cNvSpPr>
          <p:nvPr/>
        </p:nvSpPr>
        <p:spPr>
          <a:xfrm>
            <a:off x="541562" y="21772"/>
            <a:ext cx="7886700" cy="906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solidFill>
                  <a:schemeClr val="accent1"/>
                </a:solidFill>
                <a:latin typeface="Calibri Light" panose="020F0302020204030204" pitchFamily="34" charset="0"/>
              </a:rPr>
              <a:t>Suspension &amp; Frame Attachments</a:t>
            </a:r>
          </a:p>
        </p:txBody>
      </p:sp>
      <p:sp>
        <p:nvSpPr>
          <p:cNvPr id="5" name="Rectangle 4"/>
          <p:cNvSpPr/>
          <p:nvPr/>
        </p:nvSpPr>
        <p:spPr>
          <a:xfrm>
            <a:off x="541562" y="928600"/>
            <a:ext cx="8613324" cy="1693349"/>
          </a:xfrm>
          <a:prstGeom prst="rect">
            <a:avLst/>
          </a:prstGeom>
        </p:spPr>
        <p:txBody>
          <a:bodyPr wrap="square">
            <a:spAutoFit/>
          </a:bodyPr>
          <a:lstStyle/>
          <a:p>
            <a:pPr lvl="0" defTabSz="914400">
              <a:lnSpc>
                <a:spcPct val="107000"/>
              </a:lnSpc>
              <a:buClr>
                <a:schemeClr val="accent1"/>
              </a:buClr>
              <a:tabLst>
                <a:tab pos="457200" algn="l"/>
              </a:tabLst>
              <a:defRPr/>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The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body of the tractor-trailer is connected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to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and strengthened by the frame. The frame rests on the suspension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system.</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The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suspension system carries and distributes the weight of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vehicle.</a:t>
            </a:r>
            <a:endPar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lvl="0">
              <a:spcAft>
                <a:spcPts val="1500"/>
              </a:spcAft>
              <a:buClr>
                <a:schemeClr val="accent1"/>
              </a:buClr>
              <a:tabLst>
                <a:tab pos="457200" algn="l"/>
              </a:tabLst>
            </a:pPr>
            <a:endParaRPr lang="en-CA" sz="2700" dirty="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013250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A\MyDocs\M\mike.humen\Class 1 Training\_HUM637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9662" y="3815428"/>
            <a:ext cx="3178600" cy="2230943"/>
          </a:xfrm>
          <a:prstGeom prst="roundRect">
            <a:avLst>
              <a:gd name="adj" fmla="val 16667"/>
            </a:avLst>
          </a:prstGeom>
          <a:ln>
            <a:solidFill>
              <a:srgbClr val="3B92A0"/>
            </a:solid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GOA\MyDocs\M\mike.humen\Class 1 Training\_HUM638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9662" y="1271014"/>
            <a:ext cx="3178600" cy="2202000"/>
          </a:xfrm>
          <a:prstGeom prst="roundRect">
            <a:avLst>
              <a:gd name="adj" fmla="val 16667"/>
            </a:avLst>
          </a:prstGeom>
          <a:ln>
            <a:solidFill>
              <a:srgbClr val="3B92A0"/>
            </a:solid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itle 1">
            <a:extLst>
              <a:ext uri="{FF2B5EF4-FFF2-40B4-BE49-F238E27FC236}">
                <a16:creationId xmlns="" xmlns:a16="http://schemas.microsoft.com/office/drawing/2014/main" id="{DBDD1F7D-43C1-B34C-9A20-A84552789DFF}"/>
              </a:ext>
            </a:extLst>
          </p:cNvPr>
          <p:cNvSpPr txBox="1">
            <a:spLocks/>
          </p:cNvSpPr>
          <p:nvPr/>
        </p:nvSpPr>
        <p:spPr>
          <a:xfrm>
            <a:off x="541562" y="21772"/>
            <a:ext cx="7886700" cy="906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smtClean="0">
                <a:solidFill>
                  <a:schemeClr val="accent1"/>
                </a:solidFill>
                <a:latin typeface="Calibri Light" panose="020F0302020204030204" pitchFamily="34" charset="0"/>
              </a:rPr>
              <a:t>Suspension &amp; Frame Attachments</a:t>
            </a:r>
            <a:endParaRPr lang="en-CA" dirty="0">
              <a:solidFill>
                <a:schemeClr val="accent1"/>
              </a:solidFill>
              <a:latin typeface="Calibri Light" panose="020F0302020204030204" pitchFamily="34" charset="0"/>
            </a:endParaRPr>
          </a:p>
        </p:txBody>
      </p:sp>
      <p:sp>
        <p:nvSpPr>
          <p:cNvPr id="7" name="Rectangle 6"/>
          <p:cNvSpPr/>
          <p:nvPr/>
        </p:nvSpPr>
        <p:spPr>
          <a:xfrm>
            <a:off x="541562" y="1078166"/>
            <a:ext cx="4382042" cy="1455142"/>
          </a:xfrm>
          <a:prstGeom prst="rect">
            <a:avLst/>
          </a:prstGeom>
        </p:spPr>
        <p:txBody>
          <a:bodyPr wrap="square">
            <a:spAutoFit/>
          </a:bodyPr>
          <a:lstStyle/>
          <a:p>
            <a:pPr>
              <a:lnSpc>
                <a:spcPct val="115000"/>
              </a:lnSpc>
              <a:spcAft>
                <a:spcPts val="600"/>
              </a:spcAft>
            </a:pPr>
            <a:r>
              <a:rPr lang="en-CA" sz="28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Drive Shaft</a:t>
            </a:r>
          </a:p>
          <a:p>
            <a:pPr marL="457200" lvl="0" indent="-457200" defTabSz="914400">
              <a:lnSpc>
                <a:spcPct val="107000"/>
              </a:lnSpc>
              <a:buClr>
                <a:schemeClr val="accent1"/>
              </a:buClr>
              <a:buFont typeface="Arial" panose="020B0604020202020204" pitchFamily="34" charset="0"/>
              <a:buChar char="•"/>
              <a:tabLst>
                <a:tab pos="457200" algn="l"/>
              </a:tabLst>
              <a:defRPr/>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shaft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between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the front and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rear axles</a:t>
            </a:r>
            <a:endPar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541562" y="3650378"/>
            <a:ext cx="4382042" cy="2134046"/>
          </a:xfrm>
          <a:prstGeom prst="rect">
            <a:avLst/>
          </a:prstGeom>
        </p:spPr>
        <p:txBody>
          <a:bodyPr wrap="square">
            <a:spAutoFit/>
          </a:bodyPr>
          <a:lstStyle/>
          <a:p>
            <a:pPr lvl="0" defTabSz="914400">
              <a:lnSpc>
                <a:spcPct val="107000"/>
              </a:lnSpc>
              <a:tabLst>
                <a:tab pos="457200" algn="l"/>
              </a:tabLst>
              <a:defRPr/>
            </a:pPr>
            <a:r>
              <a:rPr lang="en-CA" sz="2800" dirty="0" smtClean="0">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rPr>
              <a:t>Air </a:t>
            </a:r>
            <a:r>
              <a:rPr lang="en-CA" sz="2800" dirty="0">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rPr>
              <a:t>Bag Suspension</a:t>
            </a:r>
          </a:p>
          <a:p>
            <a:pPr marL="457200" lvl="0" indent="-457200" defTabSz="914400">
              <a:lnSpc>
                <a:spcPct val="107000"/>
              </a:lnSpc>
              <a:buClr>
                <a:schemeClr val="accent1"/>
              </a:buClr>
              <a:buFont typeface="Arial" panose="020B0604020202020204" pitchFamily="34" charset="0"/>
              <a:buChar char="•"/>
              <a:tabLst>
                <a:tab pos="457200" algn="l"/>
              </a:tabLst>
              <a:defRPr/>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type of vehicle suspension powered by an electric or engine-driven air pump or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compressor</a:t>
            </a:r>
            <a:endPar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5002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48" y="21772"/>
            <a:ext cx="7886700" cy="906828"/>
          </a:xfrm>
        </p:spPr>
        <p:txBody>
          <a:bodyPr>
            <a:normAutofit/>
          </a:bodyPr>
          <a:lstStyle/>
          <a:p>
            <a:r>
              <a:rPr lang="en-US" dirty="0" smtClean="0"/>
              <a:t>Learning Objectives</a:t>
            </a:r>
            <a:endParaRPr lang="en-CA" dirty="0">
              <a:solidFill>
                <a:schemeClr val="accent1"/>
              </a:solidFill>
            </a:endParaRPr>
          </a:p>
        </p:txBody>
      </p:sp>
      <p:sp>
        <p:nvSpPr>
          <p:cNvPr id="5" name="Rectangle 4"/>
          <p:cNvSpPr/>
          <p:nvPr/>
        </p:nvSpPr>
        <p:spPr>
          <a:xfrm>
            <a:off x="552448" y="928600"/>
            <a:ext cx="7886700" cy="2431435"/>
          </a:xfrm>
          <a:prstGeom prst="rect">
            <a:avLst/>
          </a:prstGeom>
        </p:spPr>
        <p:txBody>
          <a:bodyPr wrap="square">
            <a:spAutoFit/>
          </a:bodyPr>
          <a:lstStyle/>
          <a:p>
            <a:pPr>
              <a:buClr>
                <a:schemeClr val="accent1"/>
              </a:buClr>
            </a:pPr>
            <a:r>
              <a:rPr lang="en-US" sz="2800" dirty="0" smtClean="0">
                <a:solidFill>
                  <a:schemeClr val="tx1">
                    <a:lumMod val="75000"/>
                    <a:lumOff val="25000"/>
                  </a:schemeClr>
                </a:solidFill>
                <a:latin typeface="Calibri Light" panose="020F0302020204030204" pitchFamily="34" charset="0"/>
              </a:rPr>
              <a:t>After completing this lesson, you should be able to:</a:t>
            </a:r>
          </a:p>
          <a:p>
            <a:pPr>
              <a:buClr>
                <a:schemeClr val="accent1"/>
              </a:buClr>
            </a:pPr>
            <a:endParaRPr lang="en-US" sz="2400" dirty="0" smtClean="0">
              <a:solidFill>
                <a:schemeClr val="tx1">
                  <a:lumMod val="75000"/>
                  <a:lumOff val="25000"/>
                </a:schemeClr>
              </a:solidFill>
              <a:latin typeface="Calibri Light" panose="020F0302020204030204" pitchFamily="34" charset="0"/>
            </a:endParaRPr>
          </a:p>
          <a:p>
            <a:pPr marL="342900" indent="-342900">
              <a:buClr>
                <a:schemeClr val="accent1"/>
              </a:buClr>
              <a:buFont typeface="Arial" panose="020B0604020202020204" pitchFamily="34" charset="0"/>
              <a:buChar char="•"/>
            </a:pPr>
            <a:r>
              <a:rPr lang="en-US" sz="2400" dirty="0" smtClean="0">
                <a:solidFill>
                  <a:schemeClr val="tx1">
                    <a:lumMod val="75000"/>
                    <a:lumOff val="25000"/>
                  </a:schemeClr>
                </a:solidFill>
                <a:latin typeface="Calibri Light" panose="020F0302020204030204" pitchFamily="34" charset="0"/>
              </a:rPr>
              <a:t>Identify and describe commercial vehicle systems and controls, and have the basic knowledge required to safely operate a commercial vehicle</a:t>
            </a:r>
          </a:p>
          <a:p>
            <a:pPr marL="457200" indent="-457200">
              <a:buClr>
                <a:schemeClr val="accent1"/>
              </a:buClr>
              <a:buFont typeface="Arial" panose="020B0604020202020204" pitchFamily="34" charset="0"/>
              <a:buChar char="•"/>
            </a:pPr>
            <a:endParaRPr lang="en-US" sz="2800" dirty="0" smtClean="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2943212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73133" y="1577975"/>
            <a:ext cx="7677150" cy="954088"/>
          </a:xfrm>
          <a:prstGeom prst="rect">
            <a:avLst/>
          </a:prstGeom>
        </p:spPr>
        <p:txBody>
          <a:bodyPr>
            <a:normAutofit fontScale="90000"/>
          </a:bodyPr>
          <a:lstStyle/>
          <a:p>
            <a:r>
              <a:rPr lang="en-US" dirty="0" smtClean="0">
                <a:latin typeface="Calibri Light" panose="020F0302020204030204" pitchFamily="34" charset="0"/>
              </a:rPr>
              <a:t>Stability Control &amp; Anti-Lock Brake System</a:t>
            </a:r>
            <a:endParaRPr lang="en-US" dirty="0">
              <a:latin typeface="Calibri Light" panose="020F0302020204030204" pitchFamily="34" charset="0"/>
            </a:endParaRPr>
          </a:p>
        </p:txBody>
      </p:sp>
      <p:sp>
        <p:nvSpPr>
          <p:cNvPr id="5" name="Content Placeholder 2"/>
          <p:cNvSpPr txBox="1">
            <a:spLocks/>
          </p:cNvSpPr>
          <p:nvPr/>
        </p:nvSpPr>
        <p:spPr>
          <a:xfrm>
            <a:off x="548640" y="2194560"/>
            <a:ext cx="8602438" cy="2755827"/>
          </a:xfrm>
          <a:prstGeom prst="rect">
            <a:avLst/>
          </a:prstGeom>
        </p:spPr>
        <p:txBody>
          <a:bodyPr/>
          <a:lstStyle>
            <a:defPPr>
              <a:defRPr lang="en-US"/>
            </a:defPPr>
            <a:lvl1pPr marL="0" algn="l" defTabSz="457200" rtl="0" eaLnBrk="1" latinLnBrk="0" hangingPunct="1">
              <a:defRPr sz="1800" b="0" i="0" kern="1200">
                <a:solidFill>
                  <a:schemeClr val="tx1"/>
                </a:solidFill>
                <a:latin typeface="Lato Regular" panose="020F050202020403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spcAft>
                <a:spcPts val="800"/>
              </a:spcAft>
              <a:buClr>
                <a:schemeClr val="accent1"/>
              </a:buClr>
              <a:tabLst>
                <a:tab pos="457200" algn="l"/>
              </a:tabLst>
            </a:pPr>
            <a:r>
              <a:rPr lang="en-US" sz="2800" dirty="0">
                <a:solidFill>
                  <a:schemeClr val="tx1">
                    <a:lumMod val="75000"/>
                    <a:lumOff val="25000"/>
                  </a:schemeClr>
                </a:solidFill>
                <a:latin typeface="Calibri Light" panose="020F0302020204030204" pitchFamily="34" charset="0"/>
              </a:rPr>
              <a:t>After completing this </a:t>
            </a:r>
            <a:r>
              <a:rPr lang="en-US" sz="2800" dirty="0" smtClean="0">
                <a:solidFill>
                  <a:schemeClr val="tx1">
                    <a:lumMod val="75000"/>
                    <a:lumOff val="25000"/>
                  </a:schemeClr>
                </a:solidFill>
                <a:latin typeface="Calibri Light" panose="020F0302020204030204" pitchFamily="34" charset="0"/>
              </a:rPr>
              <a:t>section, </a:t>
            </a:r>
            <a:r>
              <a:rPr lang="en-US" sz="2800" dirty="0">
                <a:solidFill>
                  <a:schemeClr val="tx1">
                    <a:lumMod val="75000"/>
                    <a:lumOff val="25000"/>
                  </a:schemeClr>
                </a:solidFill>
                <a:latin typeface="Calibri Light" panose="020F0302020204030204" pitchFamily="34" charset="0"/>
              </a:rPr>
              <a:t>you should be able to:</a:t>
            </a:r>
          </a:p>
          <a:p>
            <a:pPr marL="342900" indent="-342900">
              <a:lnSpc>
                <a:spcPct val="107000"/>
              </a:lnSpc>
              <a:spcAft>
                <a:spcPts val="800"/>
              </a:spcAft>
              <a:buClr>
                <a:schemeClr val="accent1"/>
              </a:buClr>
              <a:buFont typeface="Arial" panose="020B0604020202020204" pitchFamily="34" charset="0"/>
              <a:buChar char="•"/>
              <a:tabLst>
                <a:tab pos="457200" algn="l"/>
              </a:tabLst>
            </a:pPr>
            <a:r>
              <a:rPr lang="en-CA" sz="2400" dirty="0" smtClean="0">
                <a:solidFill>
                  <a:schemeClr val="tx1">
                    <a:lumMod val="75000"/>
                    <a:lumOff val="25000"/>
                  </a:schemeClr>
                </a:solidFill>
                <a:latin typeface="Calibri Light" panose="020F0302020204030204" pitchFamily="34" charset="0"/>
              </a:rPr>
              <a:t>Describe </a:t>
            </a:r>
            <a:r>
              <a:rPr lang="en-CA" sz="2400" dirty="0">
                <a:solidFill>
                  <a:schemeClr val="tx1">
                    <a:lumMod val="75000"/>
                    <a:lumOff val="25000"/>
                  </a:schemeClr>
                </a:solidFill>
                <a:latin typeface="Calibri Light" panose="020F0302020204030204" pitchFamily="34" charset="0"/>
              </a:rPr>
              <a:t>how stability control systems operate and affect vehicle </a:t>
            </a:r>
            <a:r>
              <a:rPr lang="en-CA" sz="2400" dirty="0" smtClean="0">
                <a:solidFill>
                  <a:schemeClr val="tx1">
                    <a:lumMod val="75000"/>
                    <a:lumOff val="25000"/>
                  </a:schemeClr>
                </a:solidFill>
                <a:latin typeface="Calibri Light" panose="020F0302020204030204" pitchFamily="34" charset="0"/>
              </a:rPr>
              <a:t>operation</a:t>
            </a:r>
          </a:p>
          <a:p>
            <a:pPr marL="342900" indent="-342900">
              <a:lnSpc>
                <a:spcPct val="107000"/>
              </a:lnSpc>
              <a:spcAft>
                <a:spcPts val="800"/>
              </a:spcAft>
              <a:buClr>
                <a:schemeClr val="accent1"/>
              </a:buClr>
              <a:buFont typeface="Arial" panose="020B0604020202020204" pitchFamily="34" charset="0"/>
              <a:buChar char="•"/>
              <a:tabLst>
                <a:tab pos="457200" algn="l"/>
              </a:tabLst>
            </a:pPr>
            <a:r>
              <a:rPr lang="en-CA" sz="2400" dirty="0">
                <a:solidFill>
                  <a:schemeClr val="tx1">
                    <a:lumMod val="75000"/>
                    <a:lumOff val="25000"/>
                  </a:schemeClr>
                </a:solidFill>
                <a:latin typeface="Calibri Light" panose="020F0302020204030204" pitchFamily="34" charset="0"/>
              </a:rPr>
              <a:t>Describe how Anti-Lock Brake Systems (ABS) keep wheels from locking but may not shorten vehicle stopping distance</a:t>
            </a:r>
            <a:endParaRPr lang="en-US" sz="2400" dirty="0">
              <a:solidFill>
                <a:schemeClr val="tx1">
                  <a:lumMod val="75000"/>
                  <a:lumOff val="25000"/>
                </a:schemeClr>
              </a:solidFill>
              <a:latin typeface="Calibri Light" panose="020F0302020204030204" pitchFamily="34" charset="0"/>
            </a:endParaRPr>
          </a:p>
          <a:p>
            <a:pPr marL="342900" indent="-342900">
              <a:lnSpc>
                <a:spcPct val="107000"/>
              </a:lnSpc>
              <a:spcAft>
                <a:spcPts val="800"/>
              </a:spcAft>
              <a:buClr>
                <a:schemeClr val="accent1"/>
              </a:buClr>
              <a:buFont typeface="Arial" panose="020B0604020202020204" pitchFamily="34" charset="0"/>
              <a:buChar char="•"/>
              <a:tabLst>
                <a:tab pos="457200" algn="l"/>
              </a:tabLst>
            </a:pPr>
            <a:endParaRPr lang="en-CA" sz="2400"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2709123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1562" y="928600"/>
            <a:ext cx="8602438" cy="2755827"/>
          </a:xfrm>
        </p:spPr>
        <p:txBody>
          <a:bodyPr/>
          <a:lstStyle/>
          <a:p>
            <a:pPr marL="0" indent="0">
              <a:lnSpc>
                <a:spcPct val="107000"/>
              </a:lnSpc>
              <a:spcAft>
                <a:spcPts val="800"/>
              </a:spcAft>
              <a:buClr>
                <a:schemeClr val="accent1"/>
              </a:buClr>
              <a:buNone/>
              <a:tabLst>
                <a:tab pos="457200" algn="l"/>
              </a:tabLst>
            </a:pPr>
            <a:r>
              <a:rPr lang="en-CA" dirty="0" smtClean="0">
                <a:solidFill>
                  <a:schemeClr val="tx1">
                    <a:lumMod val="75000"/>
                    <a:lumOff val="25000"/>
                  </a:schemeClr>
                </a:solidFill>
                <a:ea typeface="Calibri" panose="020F0502020204030204" pitchFamily="34" charset="0"/>
                <a:cs typeface="Times New Roman" panose="02020603050405020304" pitchFamily="18" charset="0"/>
              </a:rPr>
              <a:t>A crash </a:t>
            </a:r>
            <a:r>
              <a:rPr lang="en-CA" dirty="0">
                <a:solidFill>
                  <a:schemeClr val="tx1">
                    <a:lumMod val="75000"/>
                    <a:lumOff val="25000"/>
                  </a:schemeClr>
                </a:solidFill>
                <a:ea typeface="Calibri" panose="020F0502020204030204" pitchFamily="34" charset="0"/>
                <a:cs typeface="Times New Roman" panose="02020603050405020304" pitchFamily="18" charset="0"/>
              </a:rPr>
              <a:t>avoidance system found on </a:t>
            </a:r>
            <a:r>
              <a:rPr lang="en-CA" dirty="0" smtClean="0">
                <a:solidFill>
                  <a:schemeClr val="tx1">
                    <a:lumMod val="75000"/>
                    <a:lumOff val="25000"/>
                  </a:schemeClr>
                </a:solidFill>
                <a:ea typeface="Calibri" panose="020F0502020204030204" pitchFamily="34" charset="0"/>
                <a:cs typeface="Times New Roman" panose="02020603050405020304" pitchFamily="18" charset="0"/>
              </a:rPr>
              <a:t>newer vehicles</a:t>
            </a:r>
          </a:p>
          <a:p>
            <a:pPr>
              <a:lnSpc>
                <a:spcPct val="107000"/>
              </a:lnSpc>
              <a:spcAft>
                <a:spcPts val="800"/>
              </a:spcAft>
              <a:buClr>
                <a:schemeClr val="accent1"/>
              </a:buClr>
              <a:tabLst>
                <a:tab pos="457200" algn="l"/>
              </a:tabLst>
            </a:pP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Electronic </a:t>
            </a:r>
            <a:r>
              <a:rPr lang="en-CA" sz="2400" dirty="0">
                <a:solidFill>
                  <a:schemeClr val="tx1">
                    <a:lumMod val="75000"/>
                    <a:lumOff val="25000"/>
                  </a:schemeClr>
                </a:solidFill>
                <a:ea typeface="Calibri" panose="020F0502020204030204" pitchFamily="34" charset="0"/>
                <a:cs typeface="Times New Roman" panose="02020603050405020304" pitchFamily="18" charset="0"/>
              </a:rPr>
              <a:t>Stability Control (ESC) </a:t>
            </a: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detects loss of steering control </a:t>
            </a:r>
            <a:r>
              <a:rPr lang="en-CA" sz="2400" dirty="0">
                <a:solidFill>
                  <a:schemeClr val="tx1">
                    <a:lumMod val="75000"/>
                    <a:lumOff val="25000"/>
                  </a:schemeClr>
                </a:solidFill>
                <a:ea typeface="Calibri" panose="020F0502020204030204" pitchFamily="34" charset="0"/>
                <a:cs typeface="Times New Roman" panose="02020603050405020304" pitchFamily="18" charset="0"/>
              </a:rPr>
              <a:t>and </a:t>
            </a: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automatically applies the brake to offset over- or understeering</a:t>
            </a:r>
            <a:endParaRPr lang="en-CA" sz="2400" dirty="0">
              <a:solidFill>
                <a:schemeClr val="tx1">
                  <a:lumMod val="75000"/>
                  <a:lumOff val="25000"/>
                </a:schemeClr>
              </a:solidFill>
            </a:endParaRPr>
          </a:p>
        </p:txBody>
      </p:sp>
      <p:sp>
        <p:nvSpPr>
          <p:cNvPr id="4" name="Rounded Rectangle 3"/>
          <p:cNvSpPr/>
          <p:nvPr/>
        </p:nvSpPr>
        <p:spPr>
          <a:xfrm>
            <a:off x="2176748" y="3061243"/>
            <a:ext cx="4616327" cy="2582106"/>
          </a:xfrm>
          <a:prstGeom prst="roundRect">
            <a:avLst/>
          </a:prstGeom>
          <a:blipFill>
            <a:blip r:embed="rId4"/>
            <a:stretch>
              <a:fillRect/>
            </a:stretch>
          </a:blipFill>
          <a:ln>
            <a:solidFill>
              <a:srgbClr val="3B92A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7" name="Title 1">
            <a:extLst>
              <a:ext uri="{FF2B5EF4-FFF2-40B4-BE49-F238E27FC236}">
                <a16:creationId xmlns="" xmlns:a16="http://schemas.microsoft.com/office/drawing/2014/main" id="{91BC2B1C-99B8-2849-BB86-113F7B51675A}"/>
              </a:ext>
            </a:extLst>
          </p:cNvPr>
          <p:cNvSpPr txBox="1">
            <a:spLocks/>
          </p:cNvSpPr>
          <p:nvPr/>
        </p:nvSpPr>
        <p:spPr>
          <a:xfrm>
            <a:off x="541562" y="21772"/>
            <a:ext cx="7886700" cy="906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stStyle>
          <a:p>
            <a:r>
              <a:rPr lang="en-US" dirty="0" smtClean="0">
                <a:latin typeface="Calibri Light" panose="020F0302020204030204" pitchFamily="34" charset="0"/>
              </a:rPr>
              <a:t>Electronic Stability Control</a:t>
            </a:r>
            <a:endParaRPr lang="en-CA" dirty="0">
              <a:latin typeface="Calibri Light" panose="020F030202020403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24859" r="1507"/>
          <a:stretch/>
        </p:blipFill>
        <p:spPr>
          <a:xfrm>
            <a:off x="1912442" y="3061243"/>
            <a:ext cx="5860677" cy="2980765"/>
          </a:xfrm>
          <a:prstGeom prst="roundRect">
            <a:avLst>
              <a:gd name="adj" fmla="val 8594"/>
            </a:avLst>
          </a:prstGeom>
          <a:solidFill>
            <a:srgbClr val="3B92A0"/>
          </a:solidFill>
          <a:ln w="12700">
            <a:solidFill>
              <a:srgbClr val="3B92A0"/>
            </a:solidFill>
            <a:miter lim="800000"/>
          </a:ln>
          <a:effectLst/>
        </p:spPr>
      </p:pic>
    </p:spTree>
    <p:custDataLst>
      <p:tags r:id="rId1"/>
    </p:custDataLst>
    <p:extLst>
      <p:ext uri="{BB962C8B-B14F-4D97-AF65-F5344CB8AC3E}">
        <p14:creationId xmlns:p14="http://schemas.microsoft.com/office/powerpoint/2010/main" val="4196224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1562" y="928599"/>
            <a:ext cx="7886700" cy="4642839"/>
          </a:xfrm>
        </p:spPr>
        <p:txBody>
          <a:bodyPr/>
          <a:lstStyle/>
          <a:p>
            <a:pPr marL="0" indent="0">
              <a:lnSpc>
                <a:spcPct val="115000"/>
              </a:lnSpc>
              <a:spcAft>
                <a:spcPts val="600"/>
              </a:spcAft>
              <a:buNone/>
            </a:pPr>
            <a:r>
              <a:rPr lang="en-CA" dirty="0" smtClean="0">
                <a:solidFill>
                  <a:schemeClr val="tx1">
                    <a:lumMod val="75000"/>
                    <a:lumOff val="25000"/>
                  </a:schemeClr>
                </a:solidFill>
                <a:ea typeface="Times New Roman" panose="02020603050405020304" pitchFamily="18" charset="0"/>
                <a:cs typeface="Times New Roman" panose="02020603050405020304" pitchFamily="18" charset="0"/>
              </a:rPr>
              <a:t>An electronic system that monitors and controls wheel slip during braking</a:t>
            </a:r>
            <a:endParaRPr lang="en-CA" dirty="0">
              <a:solidFill>
                <a:schemeClr val="tx1">
                  <a:lumMod val="75000"/>
                  <a:lumOff val="25000"/>
                </a:schemeClr>
              </a:solidFill>
              <a:ea typeface="Calibri" panose="020F0502020204030204" pitchFamily="34" charset="0"/>
              <a:cs typeface="Times New Roman" panose="02020603050405020304" pitchFamily="18" charset="0"/>
            </a:endParaRPr>
          </a:p>
          <a:p>
            <a:endParaRPr lang="en-CA" sz="2400" dirty="0"/>
          </a:p>
        </p:txBody>
      </p:sp>
      <p:sp>
        <p:nvSpPr>
          <p:cNvPr id="6" name="Title 5">
            <a:extLst>
              <a:ext uri="{FF2B5EF4-FFF2-40B4-BE49-F238E27FC236}">
                <a16:creationId xmlns="" xmlns:a16="http://schemas.microsoft.com/office/drawing/2014/main" id="{9D022375-D067-DE4B-87D1-5449FB6891F4}"/>
              </a:ext>
            </a:extLst>
          </p:cNvPr>
          <p:cNvSpPr>
            <a:spLocks noGrp="1"/>
          </p:cNvSpPr>
          <p:nvPr>
            <p:ph type="title"/>
          </p:nvPr>
        </p:nvSpPr>
        <p:spPr>
          <a:xfrm>
            <a:off x="541562" y="21772"/>
            <a:ext cx="7886700" cy="906828"/>
          </a:xfrm>
        </p:spPr>
        <p:txBody>
          <a:bodyPr/>
          <a:lstStyle/>
          <a:p>
            <a:r>
              <a:rPr lang="en-US" dirty="0" smtClean="0"/>
              <a:t>Anti-Lock Brake System</a:t>
            </a:r>
            <a:endParaRPr lang="en-C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494" y="2837308"/>
            <a:ext cx="4398836" cy="2935490"/>
          </a:xfrm>
          <a:prstGeom prst="roundRect">
            <a:avLst>
              <a:gd name="adj" fmla="val 16667"/>
            </a:avLst>
          </a:prstGeom>
          <a:ln w="12700">
            <a:solidFill>
              <a:srgbClr val="3B92A0"/>
            </a:solidFill>
            <a:miter lim="800000"/>
          </a:ln>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507491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1"/>
          </p:nvPr>
        </p:nvSpPr>
        <p:spPr>
          <a:xfrm>
            <a:off x="544671" y="934821"/>
            <a:ext cx="7886700" cy="1712125"/>
          </a:xfrm>
        </p:spPr>
        <p:txBody>
          <a:bodyPr/>
          <a:lstStyle/>
          <a:p>
            <a:pPr marL="0" indent="0">
              <a:buNone/>
            </a:pPr>
            <a:r>
              <a:rPr lang="en-US" sz="2400" dirty="0" smtClean="0">
                <a:solidFill>
                  <a:schemeClr val="tx1">
                    <a:lumMod val="75000"/>
                    <a:lumOff val="25000"/>
                  </a:schemeClr>
                </a:solidFill>
              </a:rPr>
              <a:t>You should now be able to :</a:t>
            </a:r>
          </a:p>
          <a:p>
            <a:pPr lvl="1">
              <a:lnSpc>
                <a:spcPct val="107000"/>
              </a:lnSpc>
              <a:spcAft>
                <a:spcPts val="800"/>
              </a:spcAft>
              <a:buClr>
                <a:schemeClr val="accent1"/>
              </a:buClr>
              <a:tabLst>
                <a:tab pos="457200" algn="l"/>
              </a:tabLst>
            </a:pPr>
            <a:r>
              <a:rPr lang="en-US" dirty="0">
                <a:solidFill>
                  <a:schemeClr val="tx1">
                    <a:lumMod val="75000"/>
                    <a:lumOff val="25000"/>
                  </a:schemeClr>
                </a:solidFill>
                <a:ea typeface="Calibri" panose="020F0502020204030204" pitchFamily="34" charset="0"/>
                <a:cs typeface="Times New Roman" panose="02020603050405020304" pitchFamily="18" charset="0"/>
              </a:rPr>
              <a:t>Identify and describe commercial vehicle systems and controls, and have the knowledge required to operate a commercial vehicle.</a:t>
            </a:r>
          </a:p>
        </p:txBody>
      </p:sp>
    </p:spTree>
    <p:custDataLst>
      <p:tags r:id="rId1"/>
    </p:custDataLst>
    <p:extLst>
      <p:ext uri="{BB962C8B-B14F-4D97-AF65-F5344CB8AC3E}">
        <p14:creationId xmlns:p14="http://schemas.microsoft.com/office/powerpoint/2010/main" val="4096198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sz="quarter" idx="11"/>
          </p:nvPr>
        </p:nvSpPr>
        <p:spPr/>
        <p:txBody>
          <a:bodyPr/>
          <a:lstStyle/>
          <a:p>
            <a:pPr marL="0" indent="0">
              <a:buNone/>
            </a:pPr>
            <a:r>
              <a:rPr lang="en-US" dirty="0" smtClean="0">
                <a:solidFill>
                  <a:schemeClr val="tx1">
                    <a:lumMod val="75000"/>
                    <a:lumOff val="25000"/>
                  </a:schemeClr>
                </a:solidFill>
              </a:rPr>
              <a:t>Lesson 2 Quiz</a:t>
            </a:r>
          </a:p>
          <a:p>
            <a:r>
              <a:rPr lang="en-US" dirty="0" smtClean="0">
                <a:solidFill>
                  <a:schemeClr val="tx1">
                    <a:lumMod val="75000"/>
                    <a:lumOff val="25000"/>
                  </a:schemeClr>
                </a:solidFill>
              </a:rPr>
              <a:t>Time: 30 min to complete</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434127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A22C579-E136-8948-820B-70F9E3B6BE7B}"/>
              </a:ext>
            </a:extLst>
          </p:cNvPr>
          <p:cNvSpPr>
            <a:spLocks noGrp="1"/>
          </p:cNvSpPr>
          <p:nvPr>
            <p:ph type="title"/>
          </p:nvPr>
        </p:nvSpPr>
        <p:spPr/>
        <p:txBody>
          <a:bodyPr>
            <a:normAutofit/>
          </a:bodyPr>
          <a:lstStyle/>
          <a:p>
            <a:r>
              <a:rPr lang="en-US" dirty="0" smtClean="0"/>
              <a:t>Practical In-Yard Training</a:t>
            </a:r>
            <a:endParaRPr lang="en-US" dirty="0"/>
          </a:p>
        </p:txBody>
      </p:sp>
      <p:sp>
        <p:nvSpPr>
          <p:cNvPr id="3" name="Content Placeholder 2"/>
          <p:cNvSpPr>
            <a:spLocks noGrp="1"/>
          </p:cNvSpPr>
          <p:nvPr>
            <p:ph sz="quarter" idx="11"/>
          </p:nvPr>
        </p:nvSpPr>
        <p:spPr/>
        <p:txBody>
          <a:bodyPr/>
          <a:lstStyle/>
          <a:p>
            <a:pPr marL="0" indent="0">
              <a:lnSpc>
                <a:spcPct val="115000"/>
              </a:lnSpc>
              <a:spcBef>
                <a:spcPts val="1200"/>
              </a:spcBef>
              <a:spcAft>
                <a:spcPts val="600"/>
              </a:spcAft>
              <a:buNone/>
            </a:pPr>
            <a:r>
              <a:rPr lang="en-CA" dirty="0">
                <a:solidFill>
                  <a:schemeClr val="tx1">
                    <a:lumMod val="75000"/>
                    <a:lumOff val="25000"/>
                  </a:schemeClr>
                </a:solidFill>
                <a:ea typeface="Calibri" panose="020F0502020204030204" pitchFamily="34" charset="0"/>
                <a:cs typeface="Times New Roman" panose="02020603050405020304" pitchFamily="18" charset="0"/>
              </a:rPr>
              <a:t>Component and System Checklist</a:t>
            </a:r>
          </a:p>
          <a:p>
            <a:pPr>
              <a:lnSpc>
                <a:spcPct val="107000"/>
              </a:lnSpc>
              <a:spcAft>
                <a:spcPts val="800"/>
              </a:spcAft>
            </a:pPr>
            <a:r>
              <a:rPr lang="en-CA" sz="2400" dirty="0">
                <a:solidFill>
                  <a:schemeClr val="tx1">
                    <a:lumMod val="75000"/>
                    <a:lumOff val="25000"/>
                  </a:schemeClr>
                </a:solidFill>
                <a:ea typeface="Calibri" panose="020F0502020204030204" pitchFamily="34" charset="0"/>
                <a:cs typeface="Times New Roman" panose="02020603050405020304" pitchFamily="18" charset="0"/>
              </a:rPr>
              <a:t>The checklist in your exercise book provides a list of all the components and systems you need to know and understand</a:t>
            </a:r>
          </a:p>
          <a:p>
            <a:pPr marL="0" indent="0">
              <a:lnSpc>
                <a:spcPct val="107000"/>
              </a:lnSpc>
              <a:spcAft>
                <a:spcPts val="800"/>
              </a:spcAft>
              <a:buClr>
                <a:schemeClr val="accent1"/>
              </a:buClr>
              <a:buNone/>
              <a:tabLst>
                <a:tab pos="457200" algn="l"/>
              </a:tabLst>
            </a:pPr>
            <a:endParaRPr lang="en-CA" sz="2400" dirty="0" smtClean="0">
              <a:solidFill>
                <a:schemeClr val="tx1">
                  <a:lumMod val="75000"/>
                  <a:lumOff val="25000"/>
                </a:schemeClr>
              </a:solidFill>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01492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A22C579-E136-8948-820B-70F9E3B6BE7B}"/>
              </a:ext>
            </a:extLst>
          </p:cNvPr>
          <p:cNvSpPr>
            <a:spLocks noGrp="1"/>
          </p:cNvSpPr>
          <p:nvPr>
            <p:ph type="title"/>
          </p:nvPr>
        </p:nvSpPr>
        <p:spPr/>
        <p:txBody>
          <a:bodyPr>
            <a:normAutofit/>
          </a:bodyPr>
          <a:lstStyle/>
          <a:p>
            <a:r>
              <a:rPr lang="en-US" dirty="0" smtClean="0"/>
              <a:t>Practical In-Yard Assessment</a:t>
            </a:r>
            <a:endParaRPr lang="en-US" dirty="0"/>
          </a:p>
        </p:txBody>
      </p:sp>
      <p:sp>
        <p:nvSpPr>
          <p:cNvPr id="3" name="Content Placeholder 2"/>
          <p:cNvSpPr>
            <a:spLocks noGrp="1"/>
          </p:cNvSpPr>
          <p:nvPr>
            <p:ph sz="quarter" idx="11"/>
          </p:nvPr>
        </p:nvSpPr>
        <p:spPr/>
        <p:txBody>
          <a:bodyPr/>
          <a:lstStyle/>
          <a:p>
            <a:pPr>
              <a:lnSpc>
                <a:spcPct val="107000"/>
              </a:lnSpc>
              <a:spcAft>
                <a:spcPts val="800"/>
              </a:spcAft>
            </a:pP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Time: 30 minutes to complete</a:t>
            </a:r>
            <a:endParaRPr lang="en-CA" sz="2400" dirty="0">
              <a:solidFill>
                <a:schemeClr val="tx1">
                  <a:lumMod val="75000"/>
                  <a:lumOff val="25000"/>
                </a:schemeClr>
              </a:solidFill>
              <a:ea typeface="Calibri" panose="020F0502020204030204" pitchFamily="34" charset="0"/>
              <a:cs typeface="Times New Roman" panose="02020603050405020304" pitchFamily="18" charset="0"/>
            </a:endParaRPr>
          </a:p>
          <a:p>
            <a:pPr marL="0" indent="0">
              <a:lnSpc>
                <a:spcPct val="107000"/>
              </a:lnSpc>
              <a:spcAft>
                <a:spcPts val="800"/>
              </a:spcAft>
              <a:buClr>
                <a:schemeClr val="accent1"/>
              </a:buClr>
              <a:buNone/>
              <a:tabLst>
                <a:tab pos="457200" algn="l"/>
              </a:tabLst>
            </a:pPr>
            <a:endParaRPr lang="en-CA" sz="2400" dirty="0" smtClean="0">
              <a:solidFill>
                <a:schemeClr val="tx1">
                  <a:lumMod val="75000"/>
                  <a:lumOff val="25000"/>
                </a:schemeClr>
              </a:solidFill>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27975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73377" y="891879"/>
            <a:ext cx="5849938" cy="620713"/>
          </a:xfrm>
          <a:prstGeom prst="rect">
            <a:avLst/>
          </a:prstGeom>
        </p:spPr>
        <p:txBody>
          <a:bodyPr>
            <a:normAutofit/>
          </a:bodyPr>
          <a:lstStyle/>
          <a:p>
            <a:r>
              <a:rPr lang="en-US" dirty="0" smtClean="0">
                <a:latin typeface="Calibri Light" panose="020F0302020204030204" pitchFamily="34" charset="0"/>
              </a:rPr>
              <a:t>Systems and Components</a:t>
            </a:r>
            <a:endParaRPr lang="en-US" dirty="0">
              <a:latin typeface="Calibri Light" panose="020F0302020204030204" pitchFamily="34" charset="0"/>
            </a:endParaRPr>
          </a:p>
        </p:txBody>
      </p:sp>
      <p:sp>
        <p:nvSpPr>
          <p:cNvPr id="6" name="Content Placeholder 2"/>
          <p:cNvSpPr txBox="1">
            <a:spLocks/>
          </p:cNvSpPr>
          <p:nvPr/>
        </p:nvSpPr>
        <p:spPr>
          <a:xfrm>
            <a:off x="544672" y="1618261"/>
            <a:ext cx="8599328" cy="3687288"/>
          </a:xfrm>
          <a:prstGeom prst="rect">
            <a:avLst/>
          </a:prstGeom>
        </p:spPr>
        <p:txBody>
          <a:bodyPr/>
          <a:lstStyle>
            <a:defPPr>
              <a:defRPr lang="en-US"/>
            </a:defPPr>
            <a:lvl1pPr marL="0" algn="l" defTabSz="457200" rtl="0" eaLnBrk="1" latinLnBrk="0" hangingPunct="1">
              <a:defRPr sz="1800" b="0" i="0" kern="1200">
                <a:solidFill>
                  <a:schemeClr val="tx1"/>
                </a:solidFill>
                <a:latin typeface="Lato Regular" panose="020F050202020403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800"/>
              </a:spcAft>
            </a:pPr>
            <a:r>
              <a:rPr lang="en-US" sz="2800" dirty="0">
                <a:solidFill>
                  <a:schemeClr val="tx1">
                    <a:lumMod val="75000"/>
                    <a:lumOff val="25000"/>
                  </a:schemeClr>
                </a:solidFill>
                <a:latin typeface="Calibri Light" panose="020F0302020204030204" pitchFamily="34" charset="0"/>
              </a:rPr>
              <a:t>After completing this </a:t>
            </a:r>
            <a:r>
              <a:rPr lang="en-US" sz="2800" dirty="0" smtClean="0">
                <a:solidFill>
                  <a:schemeClr val="tx1">
                    <a:lumMod val="75000"/>
                    <a:lumOff val="25000"/>
                  </a:schemeClr>
                </a:solidFill>
                <a:latin typeface="Calibri Light" panose="020F0302020204030204" pitchFamily="34" charset="0"/>
              </a:rPr>
              <a:t>section, </a:t>
            </a:r>
            <a:r>
              <a:rPr lang="en-US" sz="2800" dirty="0">
                <a:solidFill>
                  <a:schemeClr val="tx1">
                    <a:lumMod val="75000"/>
                    <a:lumOff val="25000"/>
                  </a:schemeClr>
                </a:solidFill>
                <a:latin typeface="Calibri Light" panose="020F0302020204030204" pitchFamily="34" charset="0"/>
              </a:rPr>
              <a:t>you should be able to:</a:t>
            </a:r>
          </a:p>
          <a:p>
            <a:pPr marL="342900" indent="-342900">
              <a:spcAft>
                <a:spcPts val="800"/>
              </a:spcAft>
              <a:buClr>
                <a:schemeClr val="accent1"/>
              </a:buClr>
              <a:buFont typeface="Arial" panose="020B0604020202020204" pitchFamily="34" charset="0"/>
              <a:buChar char="•"/>
            </a:pPr>
            <a:r>
              <a:rPr lang="en-CA" sz="2400" dirty="0" smtClean="0">
                <a:solidFill>
                  <a:schemeClr val="tx1">
                    <a:lumMod val="75000"/>
                    <a:lumOff val="25000"/>
                  </a:schemeClr>
                </a:solidFill>
                <a:latin typeface="Calibri Light" panose="020F0302020204030204" pitchFamily="34" charset="0"/>
              </a:rPr>
              <a:t>Describe </a:t>
            </a:r>
            <a:r>
              <a:rPr lang="en-CA" sz="2400" dirty="0">
                <a:solidFill>
                  <a:schemeClr val="tx1">
                    <a:lumMod val="75000"/>
                    <a:lumOff val="25000"/>
                  </a:schemeClr>
                </a:solidFill>
                <a:latin typeface="Calibri Light" panose="020F0302020204030204" pitchFamily="34" charset="0"/>
              </a:rPr>
              <a:t>the general layout and function of vehicle components and systems</a:t>
            </a:r>
            <a:endParaRPr lang="en-US" sz="2400" dirty="0">
              <a:solidFill>
                <a:schemeClr val="tx1">
                  <a:lumMod val="75000"/>
                  <a:lumOff val="25000"/>
                </a:schemeClr>
              </a:solidFill>
              <a:latin typeface="Calibri Light" panose="020F0302020204030204" pitchFamily="34" charset="0"/>
            </a:endParaRPr>
          </a:p>
          <a:p>
            <a:pPr marL="342900" indent="-342900">
              <a:spcAft>
                <a:spcPts val="800"/>
              </a:spcAft>
              <a:buClr>
                <a:schemeClr val="accent1"/>
              </a:buClr>
              <a:buFont typeface="Arial" panose="020B0604020202020204" pitchFamily="34" charset="0"/>
              <a:buChar char="•"/>
            </a:pPr>
            <a:r>
              <a:rPr lang="en-CA" sz="2400" dirty="0">
                <a:solidFill>
                  <a:schemeClr val="tx1">
                    <a:lumMod val="75000"/>
                    <a:lumOff val="25000"/>
                  </a:schemeClr>
                </a:solidFill>
                <a:latin typeface="Calibri Light" panose="020F0302020204030204" pitchFamily="34" charset="0"/>
              </a:rPr>
              <a:t>Explain the differences between single, tandem, tridem and other multi-axle configurations</a:t>
            </a:r>
            <a:endParaRPr lang="en-US" sz="2400" dirty="0">
              <a:solidFill>
                <a:schemeClr val="tx1">
                  <a:lumMod val="75000"/>
                  <a:lumOff val="25000"/>
                </a:schemeClr>
              </a:solidFill>
              <a:latin typeface="Calibri Light" panose="020F0302020204030204" pitchFamily="34" charset="0"/>
            </a:endParaRPr>
          </a:p>
          <a:p>
            <a:pPr marL="342900" indent="-342900">
              <a:spcAft>
                <a:spcPts val="800"/>
              </a:spcAft>
              <a:buClr>
                <a:schemeClr val="accent1"/>
              </a:buClr>
              <a:buFont typeface="Arial" panose="020B0604020202020204" pitchFamily="34" charset="0"/>
              <a:buChar char="•"/>
            </a:pPr>
            <a:r>
              <a:rPr lang="en-CA" sz="2400" dirty="0" smtClean="0">
                <a:solidFill>
                  <a:schemeClr val="tx1">
                    <a:lumMod val="75000"/>
                    <a:lumOff val="25000"/>
                  </a:schemeClr>
                </a:solidFill>
                <a:latin typeface="Calibri Light" panose="020F0302020204030204" pitchFamily="34" charset="0"/>
              </a:rPr>
              <a:t>Explain </a:t>
            </a:r>
            <a:r>
              <a:rPr lang="en-CA" sz="2400" dirty="0">
                <a:solidFill>
                  <a:schemeClr val="tx1">
                    <a:lumMod val="75000"/>
                    <a:lumOff val="25000"/>
                  </a:schemeClr>
                </a:solidFill>
                <a:latin typeface="Calibri Light" panose="020F0302020204030204" pitchFamily="34" charset="0"/>
              </a:rPr>
              <a:t>the physical features and operation of common types of suspension</a:t>
            </a:r>
            <a:endParaRPr lang="en-US" sz="2400" dirty="0">
              <a:solidFill>
                <a:schemeClr val="tx1">
                  <a:lumMod val="75000"/>
                  <a:lumOff val="25000"/>
                </a:schemeClr>
              </a:solidFill>
              <a:latin typeface="Calibri Light" panose="020F0302020204030204" pitchFamily="34" charset="0"/>
            </a:endParaRPr>
          </a:p>
          <a:p>
            <a:pPr marL="342900" indent="-342900">
              <a:spcAft>
                <a:spcPts val="800"/>
              </a:spcAft>
              <a:buClr>
                <a:schemeClr val="accent1"/>
              </a:buClr>
              <a:buFont typeface="Arial" panose="020B0604020202020204" pitchFamily="34" charset="0"/>
              <a:buChar char="•"/>
            </a:pPr>
            <a:r>
              <a:rPr lang="en-CA" sz="2400" dirty="0">
                <a:solidFill>
                  <a:schemeClr val="tx1">
                    <a:lumMod val="75000"/>
                    <a:lumOff val="25000"/>
                  </a:schemeClr>
                </a:solidFill>
                <a:latin typeface="Calibri Light" panose="020F0302020204030204" pitchFamily="34" charset="0"/>
              </a:rPr>
              <a:t>Describe how steering control is lost when tires skid during heavy brake use or when braking with poor </a:t>
            </a:r>
            <a:r>
              <a:rPr lang="en-CA" sz="2400" dirty="0" smtClean="0">
                <a:solidFill>
                  <a:schemeClr val="tx1">
                    <a:lumMod val="75000"/>
                    <a:lumOff val="25000"/>
                  </a:schemeClr>
                </a:solidFill>
                <a:latin typeface="Calibri Light" panose="020F0302020204030204" pitchFamily="34" charset="0"/>
              </a:rPr>
              <a:t>traction</a:t>
            </a:r>
            <a:endParaRPr lang="en-US" sz="2400" dirty="0" smtClean="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385875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Calibri Light" panose="020F0302020204030204" pitchFamily="34" charset="0"/>
              </a:rPr>
              <a:t>Pre-Class </a:t>
            </a:r>
            <a:r>
              <a:rPr lang="en-US" dirty="0" smtClean="0">
                <a:latin typeface="Calibri Light" panose="020F0302020204030204" pitchFamily="34" charset="0"/>
              </a:rPr>
              <a:t>Assignment</a:t>
            </a:r>
            <a:endParaRPr lang="en-US" dirty="0">
              <a:latin typeface="Calibri Light" panose="020F0302020204030204" pitchFamily="34" charset="0"/>
            </a:endParaRPr>
          </a:p>
        </p:txBody>
      </p:sp>
      <p:sp>
        <p:nvSpPr>
          <p:cNvPr id="3" name="Content Placeholder 2"/>
          <p:cNvSpPr>
            <a:spLocks noGrp="1"/>
          </p:cNvSpPr>
          <p:nvPr>
            <p:ph sz="quarter" idx="11"/>
          </p:nvPr>
        </p:nvSpPr>
        <p:spPr/>
        <p:txBody>
          <a:bodyPr/>
          <a:lstStyle/>
          <a:p>
            <a:pPr marL="0" indent="0" defTabSz="457200">
              <a:lnSpc>
                <a:spcPct val="100000"/>
              </a:lnSpc>
              <a:spcBef>
                <a:spcPts val="0"/>
              </a:spcBef>
              <a:buClr>
                <a:srgbClr val="54C7DA"/>
              </a:buClr>
              <a:buNone/>
            </a:pPr>
            <a:r>
              <a:rPr lang="en-US" dirty="0" smtClean="0">
                <a:solidFill>
                  <a:schemeClr val="tx1">
                    <a:lumMod val="75000"/>
                    <a:lumOff val="25000"/>
                  </a:schemeClr>
                </a:solidFill>
                <a:latin typeface="Calibri Light" panose="020F0302020204030204" pitchFamily="34" charset="0"/>
                <a:ea typeface="+mn-ea"/>
                <a:cs typeface="+mn-cs"/>
              </a:rPr>
              <a:t>You will have:</a:t>
            </a:r>
            <a:endParaRPr lang="en-US" sz="2400" dirty="0" smtClean="0">
              <a:solidFill>
                <a:schemeClr val="tx1">
                  <a:lumMod val="75000"/>
                  <a:lumOff val="25000"/>
                </a:schemeClr>
              </a:solidFill>
              <a:latin typeface="Calibri Light" panose="020F0302020204030204" pitchFamily="34" charset="0"/>
              <a:ea typeface="+mn-ea"/>
              <a:cs typeface="+mn-cs"/>
            </a:endParaRPr>
          </a:p>
          <a:p>
            <a:pPr marL="457200" lvl="0" indent="-457200" defTabSz="457200">
              <a:lnSpc>
                <a:spcPct val="100000"/>
              </a:lnSpc>
              <a:spcBef>
                <a:spcPts val="0"/>
              </a:spcBef>
              <a:buClr>
                <a:srgbClr val="54C7DA"/>
              </a:buClr>
            </a:pPr>
            <a:r>
              <a:rPr lang="en-US" sz="2400" dirty="0" smtClean="0">
                <a:solidFill>
                  <a:schemeClr val="tx1">
                    <a:lumMod val="75000"/>
                    <a:lumOff val="25000"/>
                  </a:schemeClr>
                </a:solidFill>
                <a:latin typeface="Calibri Light" panose="020F0302020204030204" pitchFamily="34" charset="0"/>
                <a:ea typeface="+mn-ea"/>
                <a:cs typeface="+mn-cs"/>
              </a:rPr>
              <a:t>Reviewed the textbook and answered the questions in the exercise book.</a:t>
            </a:r>
          </a:p>
          <a:p>
            <a:pPr defTabSz="457200">
              <a:lnSpc>
                <a:spcPct val="100000"/>
              </a:lnSpc>
              <a:spcBef>
                <a:spcPts val="0"/>
              </a:spcBef>
              <a:buClr>
                <a:srgbClr val="54C7DA"/>
              </a:buClr>
            </a:pPr>
            <a:r>
              <a:rPr lang="en-CA" sz="2400" dirty="0">
                <a:solidFill>
                  <a:schemeClr val="tx1">
                    <a:lumMod val="75000"/>
                    <a:lumOff val="25000"/>
                  </a:schemeClr>
                </a:solidFill>
                <a:latin typeface="Calibri Light" panose="020F0302020204030204" pitchFamily="34" charset="0"/>
              </a:rPr>
              <a:t>Any questions about </a:t>
            </a:r>
            <a:r>
              <a:rPr lang="en-CA" sz="2400" dirty="0" smtClean="0">
                <a:solidFill>
                  <a:schemeClr val="tx1">
                    <a:lumMod val="75000"/>
                    <a:lumOff val="25000"/>
                  </a:schemeClr>
                </a:solidFill>
                <a:latin typeface="Calibri Light" panose="020F0302020204030204" pitchFamily="34" charset="0"/>
              </a:rPr>
              <a:t>exercise book</a:t>
            </a:r>
            <a:r>
              <a:rPr lang="en-CA" sz="2400" dirty="0">
                <a:solidFill>
                  <a:schemeClr val="tx1">
                    <a:lumMod val="75000"/>
                    <a:lumOff val="25000"/>
                  </a:schemeClr>
                </a:solidFill>
                <a:latin typeface="Calibri Light" panose="020F0302020204030204" pitchFamily="34" charset="0"/>
              </a:rPr>
              <a:t>, Lesson </a:t>
            </a:r>
            <a:r>
              <a:rPr lang="en-CA" sz="2400" dirty="0" smtClean="0">
                <a:solidFill>
                  <a:schemeClr val="tx1">
                    <a:lumMod val="75000"/>
                    <a:lumOff val="25000"/>
                  </a:schemeClr>
                </a:solidFill>
                <a:latin typeface="Calibri Light" panose="020F0302020204030204" pitchFamily="34" charset="0"/>
              </a:rPr>
              <a:t>1?</a:t>
            </a:r>
            <a:endParaRPr lang="en-US" sz="2400" dirty="0">
              <a:solidFill>
                <a:schemeClr val="tx1">
                  <a:lumMod val="75000"/>
                  <a:lumOff val="25000"/>
                </a:schemeClr>
              </a:solidFill>
              <a:latin typeface="Calibri Light" panose="020F0302020204030204" pitchFamily="34" charset="0"/>
            </a:endParaRPr>
          </a:p>
          <a:p>
            <a:pPr marL="0" indent="0">
              <a:buNone/>
            </a:pPr>
            <a:endParaRPr lang="en-US"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1904141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676" y="10886"/>
            <a:ext cx="7886700" cy="906828"/>
          </a:xfrm>
        </p:spPr>
        <p:txBody>
          <a:bodyPr>
            <a:noAutofit/>
          </a:bodyPr>
          <a:lstStyle/>
          <a:p>
            <a:r>
              <a:rPr lang="en-US" dirty="0">
                <a:solidFill>
                  <a:schemeClr val="accent1"/>
                </a:solidFill>
              </a:rPr>
              <a:t>Know Your System and Components</a:t>
            </a:r>
            <a:endParaRPr lang="en-CA" dirty="0">
              <a:solidFill>
                <a:schemeClr val="accent1"/>
              </a:solidFill>
            </a:endParaRPr>
          </a:p>
        </p:txBody>
      </p:sp>
      <p:sp>
        <p:nvSpPr>
          <p:cNvPr id="3" name="Rectangle 2"/>
          <p:cNvSpPr/>
          <p:nvPr/>
        </p:nvSpPr>
        <p:spPr>
          <a:xfrm>
            <a:off x="530676" y="917714"/>
            <a:ext cx="8339004" cy="4799712"/>
          </a:xfrm>
          <a:prstGeom prst="rect">
            <a:avLst/>
          </a:prstGeom>
        </p:spPr>
        <p:txBody>
          <a:bodyPr wrap="square">
            <a:spAutoFit/>
          </a:bodyPr>
          <a:lstStyle/>
          <a:p>
            <a:pPr>
              <a:spcAft>
                <a:spcPts val="1500"/>
              </a:spcAft>
              <a:buClr>
                <a:schemeClr val="accent1"/>
              </a:buClr>
              <a:tabLst>
                <a:tab pos="457200" algn="l"/>
              </a:tabLst>
            </a:pPr>
            <a:r>
              <a:rPr lang="en-US" sz="2800" dirty="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You are expected to be able to locate, identify and know how to use your </a:t>
            </a:r>
            <a:r>
              <a:rPr lang="en-US" sz="2800" dirty="0" smtClean="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vehicle’s component’s </a:t>
            </a:r>
            <a:r>
              <a:rPr lang="en-US" sz="2800" dirty="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and </a:t>
            </a:r>
            <a:r>
              <a:rPr lang="en-US" sz="2800" dirty="0" smtClean="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system’s.</a:t>
            </a:r>
          </a:p>
          <a:p>
            <a:pPr marL="228600" indent="-228600" defTabSz="914400">
              <a:lnSpc>
                <a:spcPct val="107000"/>
              </a:lnSpc>
              <a:spcAft>
                <a:spcPts val="1500"/>
              </a:spcAft>
              <a:buClr>
                <a:schemeClr val="accent1"/>
              </a:buClr>
              <a:buFont typeface="Arial" panose="020B0604020202020204" pitchFamily="34" charset="0"/>
              <a:buChar char="•"/>
              <a:tabLst>
                <a:tab pos="457200" algn="l"/>
              </a:tabLst>
            </a:pPr>
            <a:r>
              <a:rPr lang="en-US" sz="24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G</a:t>
            </a:r>
            <a:r>
              <a:rPr lang="en-US" sz="2400" dirty="0" smtClean="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auges</a:t>
            </a:r>
            <a:r>
              <a:rPr lang="en-US" sz="24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switches, warning lights, air brakes, </a:t>
            </a:r>
            <a:r>
              <a:rPr lang="en-US" sz="2400" dirty="0" smtClean="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auxiliary safety </a:t>
            </a:r>
            <a:r>
              <a:rPr lang="en-US" sz="24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equipment, coupling and suspension system, </a:t>
            </a:r>
            <a:r>
              <a:rPr lang="en-US" sz="2400" dirty="0" smtClean="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trailer</a:t>
            </a:r>
            <a:endParaRPr lang="en-CA" sz="24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lvl="0">
              <a:spcAft>
                <a:spcPts val="1500"/>
              </a:spcAft>
              <a:buClr>
                <a:schemeClr val="accent1"/>
              </a:buClr>
              <a:tabLst>
                <a:tab pos="457200" algn="l"/>
              </a:tabLst>
            </a:pPr>
            <a:r>
              <a:rPr lang="en-CA" sz="2800" dirty="0" smtClean="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Some </a:t>
            </a:r>
            <a:r>
              <a:rPr lang="en-CA" sz="2800" dirty="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controls, systems and instruments are unique to </a:t>
            </a:r>
            <a:r>
              <a:rPr lang="en-CA" sz="2800" dirty="0" smtClean="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specific truck/tractor trailers </a:t>
            </a:r>
            <a:r>
              <a:rPr lang="en-CA" sz="2800" dirty="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and may not be found in other types of </a:t>
            </a:r>
            <a:r>
              <a:rPr lang="en-CA" sz="2800" dirty="0" smtClean="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vehicles.</a:t>
            </a:r>
          </a:p>
          <a:p>
            <a:pPr marL="228600" lvl="0" indent="-228600" defTabSz="914400">
              <a:lnSpc>
                <a:spcPct val="107000"/>
              </a:lnSpc>
              <a:spcAft>
                <a:spcPts val="1500"/>
              </a:spcAft>
              <a:buClr>
                <a:schemeClr val="accent1"/>
              </a:buClr>
              <a:buFont typeface="Arial" panose="020B0604020202020204" pitchFamily="34" charset="0"/>
              <a:buChar char="•"/>
              <a:tabLst>
                <a:tab pos="457200" algn="l"/>
              </a:tabLst>
            </a:pPr>
            <a:r>
              <a:rPr lang="en-US" sz="24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Since trailer types vary, take time to review the various trailer types and check with your operator for specific details about your trailer. </a:t>
            </a:r>
          </a:p>
        </p:txBody>
      </p:sp>
      <p:sp>
        <p:nvSpPr>
          <p:cNvPr id="4" name="Rectangle 3"/>
          <p:cNvSpPr/>
          <p:nvPr/>
        </p:nvSpPr>
        <p:spPr>
          <a:xfrm>
            <a:off x="1460741" y="5759768"/>
            <a:ext cx="7192370" cy="830997"/>
          </a:xfrm>
          <a:prstGeom prst="rect">
            <a:avLst/>
          </a:prstGeom>
        </p:spPr>
        <p:txBody>
          <a:bodyPr wrap="square">
            <a:spAutoFit/>
          </a:bodyPr>
          <a:lstStyle/>
          <a:p>
            <a:pPr lvl="0">
              <a:spcAft>
                <a:spcPts val="1500"/>
              </a:spcAft>
              <a:buClr>
                <a:schemeClr val="accent1"/>
              </a:buClr>
              <a:tabLst>
                <a:tab pos="457200" algn="l"/>
              </a:tabLst>
            </a:pPr>
            <a:r>
              <a:rPr lang="en-CA" sz="2400" dirty="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Always consult the </a:t>
            </a:r>
            <a:r>
              <a:rPr lang="en-CA" sz="2400" dirty="0" smtClean="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manufacturer’s manual </a:t>
            </a:r>
            <a:r>
              <a:rPr lang="en-CA" sz="2400" dirty="0">
                <a:solidFill>
                  <a:schemeClr val="tx1">
                    <a:lumMod val="75000"/>
                    <a:lumOff val="25000"/>
                  </a:schemeClr>
                </a:solidFill>
                <a:latin typeface="Calibri Light" panose="020F0302020204030204" pitchFamily="34" charset="0"/>
                <a:ea typeface="Lato" panose="020F0502020204030203" pitchFamily="34" charset="0"/>
                <a:cs typeface="Lato" panose="020F0502020204030203" pitchFamily="34" charset="0"/>
              </a:rPr>
              <a:t>before operating the vehicle.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83" y="5898247"/>
            <a:ext cx="554038" cy="554038"/>
          </a:xfrm>
          <a:prstGeom prst="rect">
            <a:avLst/>
          </a:prstGeom>
        </p:spPr>
      </p:pic>
    </p:spTree>
    <p:custDataLst>
      <p:tags r:id="rId1"/>
    </p:custDataLst>
    <p:extLst>
      <p:ext uri="{BB962C8B-B14F-4D97-AF65-F5344CB8AC3E}">
        <p14:creationId xmlns:p14="http://schemas.microsoft.com/office/powerpoint/2010/main" val="1067058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4671" y="934821"/>
            <a:ext cx="7886700" cy="4701204"/>
          </a:xfrm>
        </p:spPr>
        <p:txBody>
          <a:bodyPr/>
          <a:lstStyle/>
          <a:p>
            <a:pPr marL="0" indent="0">
              <a:lnSpc>
                <a:spcPct val="107000"/>
              </a:lnSpc>
              <a:spcBef>
                <a:spcPts val="0"/>
              </a:spcBef>
              <a:buClr>
                <a:schemeClr val="accent1"/>
              </a:buClr>
              <a:buNone/>
              <a:tabLst>
                <a:tab pos="457200" algn="l"/>
              </a:tabLst>
            </a:pPr>
            <a:r>
              <a:rPr lang="en-CA" dirty="0" smtClean="0">
                <a:solidFill>
                  <a:schemeClr val="tx1">
                    <a:lumMod val="75000"/>
                    <a:lumOff val="25000"/>
                  </a:schemeClr>
                </a:solidFill>
              </a:rPr>
              <a:t>Devices </a:t>
            </a:r>
            <a:r>
              <a:rPr lang="en-CA" dirty="0">
                <a:solidFill>
                  <a:schemeClr val="tx1">
                    <a:lumMod val="75000"/>
                    <a:lumOff val="25000"/>
                  </a:schemeClr>
                </a:solidFill>
              </a:rPr>
              <a:t>that displays </a:t>
            </a:r>
            <a:r>
              <a:rPr lang="en-CA" dirty="0" smtClean="0">
                <a:solidFill>
                  <a:schemeClr val="tx1">
                    <a:lumMod val="75000"/>
                    <a:lumOff val="25000"/>
                  </a:schemeClr>
                </a:solidFill>
              </a:rPr>
              <a:t>measurements </a:t>
            </a:r>
            <a:r>
              <a:rPr lang="en-CA" dirty="0">
                <a:solidFill>
                  <a:schemeClr val="tx1">
                    <a:lumMod val="75000"/>
                    <a:lumOff val="25000"/>
                  </a:schemeClr>
                </a:solidFill>
              </a:rPr>
              <a:t>of </a:t>
            </a:r>
            <a:r>
              <a:rPr lang="en-CA" dirty="0" smtClean="0">
                <a:solidFill>
                  <a:schemeClr val="tx1">
                    <a:lumMod val="75000"/>
                    <a:lumOff val="25000"/>
                  </a:schemeClr>
                </a:solidFill>
              </a:rPr>
              <a:t>monitored systems.</a:t>
            </a:r>
            <a:endParaRPr lang="en-CA" dirty="0">
              <a:solidFill>
                <a:schemeClr val="tx1">
                  <a:lumMod val="75000"/>
                  <a:lumOff val="25000"/>
                </a:schemeClr>
              </a:solidFill>
            </a:endParaRPr>
          </a:p>
          <a:p>
            <a:pPr marL="0" indent="0">
              <a:lnSpc>
                <a:spcPct val="107000"/>
              </a:lnSpc>
              <a:spcBef>
                <a:spcPts val="0"/>
              </a:spcBef>
              <a:buClr>
                <a:schemeClr val="accent1"/>
              </a:buClr>
              <a:buNone/>
              <a:tabLst>
                <a:tab pos="457200" algn="l"/>
              </a:tabLst>
            </a:pPr>
            <a:endParaRPr lang="en-CA" sz="2400" dirty="0" smtClean="0">
              <a:solidFill>
                <a:schemeClr val="tx1">
                  <a:lumMod val="75000"/>
                  <a:lumOff val="25000"/>
                </a:schemeClr>
              </a:solidFill>
            </a:endParaRPr>
          </a:p>
          <a:p>
            <a:pPr>
              <a:lnSpc>
                <a:spcPct val="107000"/>
              </a:lnSpc>
              <a:spcBef>
                <a:spcPts val="0"/>
              </a:spcBef>
              <a:buClr>
                <a:schemeClr val="accent1"/>
              </a:buClr>
              <a:tabLst>
                <a:tab pos="457200" algn="l"/>
              </a:tabLst>
            </a:pPr>
            <a:r>
              <a:rPr lang="en-US" sz="2400" dirty="0" smtClean="0">
                <a:solidFill>
                  <a:schemeClr val="tx1">
                    <a:lumMod val="75000"/>
                    <a:lumOff val="25000"/>
                  </a:schemeClr>
                </a:solidFill>
              </a:rPr>
              <a:t>You should </a:t>
            </a:r>
            <a:r>
              <a:rPr lang="en-US" sz="2400" dirty="0">
                <a:solidFill>
                  <a:schemeClr val="tx1">
                    <a:lumMod val="75000"/>
                    <a:lumOff val="25000"/>
                  </a:schemeClr>
                </a:solidFill>
              </a:rPr>
              <a:t>know just by looking </a:t>
            </a:r>
            <a:r>
              <a:rPr lang="en-US" sz="2400" dirty="0" smtClean="0">
                <a:solidFill>
                  <a:schemeClr val="tx1">
                    <a:lumMod val="75000"/>
                    <a:lumOff val="25000"/>
                  </a:schemeClr>
                </a:solidFill>
              </a:rPr>
              <a:t>whether the monitored systems </a:t>
            </a:r>
            <a:r>
              <a:rPr lang="en-US" sz="2400" dirty="0">
                <a:solidFill>
                  <a:schemeClr val="tx1">
                    <a:lumMod val="75000"/>
                    <a:lumOff val="25000"/>
                  </a:schemeClr>
                </a:solidFill>
              </a:rPr>
              <a:t>are in the correct operating range or </a:t>
            </a:r>
            <a:r>
              <a:rPr lang="en-US" sz="2400" dirty="0" smtClean="0">
                <a:solidFill>
                  <a:schemeClr val="tx1">
                    <a:lumMod val="75000"/>
                    <a:lumOff val="25000"/>
                  </a:schemeClr>
                </a:solidFill>
              </a:rPr>
              <a:t>not</a:t>
            </a:r>
            <a:endParaRPr lang="en-CA" sz="2400" dirty="0">
              <a:solidFill>
                <a:schemeClr val="tx1">
                  <a:lumMod val="75000"/>
                  <a:lumOff val="25000"/>
                </a:schemeClr>
              </a:solidFill>
            </a:endParaRP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2300764" y="3285423"/>
            <a:ext cx="4374513" cy="2123622"/>
          </a:xfrm>
          <a:prstGeom prst="roundRect">
            <a:avLst>
              <a:gd name="adj" fmla="val 16667"/>
            </a:avLst>
          </a:prstGeom>
          <a:ln w="12700">
            <a:solidFill>
              <a:srgbClr val="3B92A0"/>
            </a:solidFill>
            <a:miter lim="800000"/>
          </a:ln>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itle 5">
            <a:extLst>
              <a:ext uri="{FF2B5EF4-FFF2-40B4-BE49-F238E27FC236}">
                <a16:creationId xmlns="" xmlns:a16="http://schemas.microsoft.com/office/drawing/2014/main" id="{6E761F1E-3370-6341-981B-23E18E31FC1B}"/>
              </a:ext>
            </a:extLst>
          </p:cNvPr>
          <p:cNvSpPr>
            <a:spLocks noGrp="1"/>
          </p:cNvSpPr>
          <p:nvPr>
            <p:ph type="title"/>
          </p:nvPr>
        </p:nvSpPr>
        <p:spPr/>
        <p:txBody>
          <a:bodyPr/>
          <a:lstStyle/>
          <a:p>
            <a:r>
              <a:rPr lang="en-US" dirty="0" smtClean="0"/>
              <a:t>Gauges</a:t>
            </a:r>
            <a:endParaRPr lang="en-US" dirty="0"/>
          </a:p>
        </p:txBody>
      </p:sp>
    </p:spTree>
    <p:custDataLst>
      <p:tags r:id="rId1"/>
    </p:custDataLst>
    <p:extLst>
      <p:ext uri="{BB962C8B-B14F-4D97-AF65-F5344CB8AC3E}">
        <p14:creationId xmlns:p14="http://schemas.microsoft.com/office/powerpoint/2010/main" val="519082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62" y="21772"/>
            <a:ext cx="7886700" cy="906828"/>
          </a:xfrm>
        </p:spPr>
        <p:txBody>
          <a:bodyPr>
            <a:normAutofit/>
          </a:bodyPr>
          <a:lstStyle/>
          <a:p>
            <a:r>
              <a:rPr lang="en-US" dirty="0" smtClean="0"/>
              <a:t>Warning Lights and Indicator Symbols</a:t>
            </a:r>
            <a:endParaRPr lang="en-CA" dirty="0"/>
          </a:p>
        </p:txBody>
      </p:sp>
      <p:sp>
        <p:nvSpPr>
          <p:cNvPr id="3" name="Content Placeholder 2"/>
          <p:cNvSpPr>
            <a:spLocks noGrp="1"/>
          </p:cNvSpPr>
          <p:nvPr>
            <p:ph sz="quarter" idx="11"/>
          </p:nvPr>
        </p:nvSpPr>
        <p:spPr>
          <a:xfrm>
            <a:off x="541562" y="928601"/>
            <a:ext cx="7886700" cy="2060260"/>
          </a:xfrm>
        </p:spPr>
        <p:txBody>
          <a:bodyPr/>
          <a:lstStyle/>
          <a:p>
            <a:pPr marL="0" indent="0">
              <a:lnSpc>
                <a:spcPct val="107000"/>
              </a:lnSpc>
              <a:spcAft>
                <a:spcPts val="800"/>
              </a:spcAft>
              <a:buClr>
                <a:schemeClr val="accent1"/>
              </a:buClr>
              <a:buNone/>
              <a:tabLst>
                <a:tab pos="457200" algn="l"/>
              </a:tabLst>
            </a:pPr>
            <a:r>
              <a:rPr lang="en-US" dirty="0" smtClean="0">
                <a:solidFill>
                  <a:schemeClr val="tx1">
                    <a:lumMod val="75000"/>
                    <a:lumOff val="25000"/>
                  </a:schemeClr>
                </a:solidFill>
                <a:ea typeface="Calibri" panose="020F0502020204030204" pitchFamily="34" charset="0"/>
                <a:cs typeface="Times New Roman" panose="02020603050405020304" pitchFamily="18" charset="0"/>
              </a:rPr>
              <a:t>Warning </a:t>
            </a:r>
            <a:r>
              <a:rPr lang="en-US" dirty="0">
                <a:solidFill>
                  <a:schemeClr val="tx1">
                    <a:lumMod val="75000"/>
                    <a:lumOff val="25000"/>
                  </a:schemeClr>
                </a:solidFill>
                <a:ea typeface="Calibri" panose="020F0502020204030204" pitchFamily="34" charset="0"/>
                <a:cs typeface="Times New Roman" panose="02020603050405020304" pitchFamily="18" charset="0"/>
              </a:rPr>
              <a:t>lights and symbols </a:t>
            </a:r>
            <a:r>
              <a:rPr lang="en-US" dirty="0" smtClean="0">
                <a:solidFill>
                  <a:schemeClr val="tx1">
                    <a:lumMod val="75000"/>
                    <a:lumOff val="25000"/>
                  </a:schemeClr>
                </a:solidFill>
                <a:ea typeface="Calibri" panose="020F0502020204030204" pitchFamily="34" charset="0"/>
                <a:cs typeface="Times New Roman" panose="02020603050405020304" pitchFamily="18" charset="0"/>
              </a:rPr>
              <a:t>inform </a:t>
            </a:r>
            <a:r>
              <a:rPr lang="en-US" dirty="0">
                <a:solidFill>
                  <a:schemeClr val="tx1">
                    <a:lumMod val="75000"/>
                    <a:lumOff val="25000"/>
                  </a:schemeClr>
                </a:solidFill>
                <a:ea typeface="Calibri" panose="020F0502020204030204" pitchFamily="34" charset="0"/>
                <a:cs typeface="Times New Roman" panose="02020603050405020304" pitchFamily="18" charset="0"/>
              </a:rPr>
              <a:t>the driver that a system or component needs </a:t>
            </a:r>
            <a:r>
              <a:rPr lang="en-US" dirty="0" smtClean="0">
                <a:solidFill>
                  <a:schemeClr val="tx1">
                    <a:lumMod val="75000"/>
                    <a:lumOff val="25000"/>
                  </a:schemeClr>
                </a:solidFill>
                <a:ea typeface="Calibri" panose="020F0502020204030204" pitchFamily="34" charset="0"/>
                <a:cs typeface="Times New Roman" panose="02020603050405020304" pitchFamily="18" charset="0"/>
              </a:rPr>
              <a:t>attention, </a:t>
            </a:r>
            <a:r>
              <a:rPr lang="en-US" dirty="0">
                <a:solidFill>
                  <a:schemeClr val="tx1">
                    <a:lumMod val="75000"/>
                    <a:lumOff val="25000"/>
                  </a:schemeClr>
                </a:solidFill>
                <a:ea typeface="Calibri" panose="020F0502020204030204" pitchFamily="34" charset="0"/>
                <a:cs typeface="Times New Roman" panose="02020603050405020304" pitchFamily="18" charset="0"/>
              </a:rPr>
              <a:t>or is outside </a:t>
            </a:r>
            <a:r>
              <a:rPr lang="en-US" dirty="0" smtClean="0">
                <a:solidFill>
                  <a:schemeClr val="tx1">
                    <a:lumMod val="75000"/>
                    <a:lumOff val="25000"/>
                  </a:schemeClr>
                </a:solidFill>
                <a:ea typeface="Calibri" panose="020F0502020204030204" pitchFamily="34" charset="0"/>
                <a:cs typeface="Times New Roman" panose="02020603050405020304" pitchFamily="18" charset="0"/>
              </a:rPr>
              <a:t>of the </a:t>
            </a:r>
            <a:r>
              <a:rPr lang="en-US" dirty="0">
                <a:solidFill>
                  <a:schemeClr val="tx1">
                    <a:lumMod val="75000"/>
                    <a:lumOff val="25000"/>
                  </a:schemeClr>
                </a:solidFill>
                <a:ea typeface="Calibri" panose="020F0502020204030204" pitchFamily="34" charset="0"/>
                <a:cs typeface="Times New Roman" panose="02020603050405020304" pitchFamily="18" charset="0"/>
              </a:rPr>
              <a:t>safe operating </a:t>
            </a:r>
            <a:r>
              <a:rPr lang="en-US" dirty="0" smtClean="0">
                <a:solidFill>
                  <a:schemeClr val="tx1">
                    <a:lumMod val="75000"/>
                    <a:lumOff val="25000"/>
                  </a:schemeClr>
                </a:solidFill>
                <a:ea typeface="Calibri" panose="020F0502020204030204" pitchFamily="34" charset="0"/>
                <a:cs typeface="Times New Roman" panose="02020603050405020304" pitchFamily="18" charset="0"/>
              </a:rPr>
              <a:t>range. When </a:t>
            </a:r>
            <a:r>
              <a:rPr lang="en-CA" dirty="0" smtClean="0">
                <a:solidFill>
                  <a:schemeClr val="tx1">
                    <a:lumMod val="75000"/>
                    <a:lumOff val="25000"/>
                  </a:schemeClr>
                </a:solidFill>
                <a:ea typeface="Calibri" panose="020F0502020204030204" pitchFamily="34" charset="0"/>
                <a:cs typeface="Times New Roman" panose="02020603050405020304" pitchFamily="18" charset="0"/>
              </a:rPr>
              <a:t>a </a:t>
            </a:r>
            <a:r>
              <a:rPr lang="en-CA" dirty="0">
                <a:solidFill>
                  <a:schemeClr val="tx1">
                    <a:lumMod val="75000"/>
                    <a:lumOff val="25000"/>
                  </a:schemeClr>
                </a:solidFill>
                <a:ea typeface="Calibri" panose="020F0502020204030204" pitchFamily="34" charset="0"/>
                <a:cs typeface="Times New Roman" panose="02020603050405020304" pitchFamily="18" charset="0"/>
              </a:rPr>
              <a:t>warning light is illuminated, it typically indicates a problem with the </a:t>
            </a:r>
            <a:r>
              <a:rPr lang="en-CA" dirty="0" smtClean="0">
                <a:solidFill>
                  <a:schemeClr val="tx1">
                    <a:lumMod val="75000"/>
                    <a:lumOff val="25000"/>
                  </a:schemeClr>
                </a:solidFill>
                <a:ea typeface="Calibri" panose="020F0502020204030204" pitchFamily="34" charset="0"/>
                <a:cs typeface="Times New Roman" panose="02020603050405020304" pitchFamily="18" charset="0"/>
              </a:rPr>
              <a:t>system.</a:t>
            </a:r>
            <a:endParaRPr lang="en-CA" dirty="0">
              <a:solidFill>
                <a:schemeClr val="tx1">
                  <a:lumMod val="75000"/>
                  <a:lumOff val="25000"/>
                </a:schemeClr>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1690248" y="3735145"/>
            <a:ext cx="6539352" cy="1663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Clr>
                <a:schemeClr val="accent1"/>
              </a:buClr>
              <a:buNone/>
              <a:tabLst>
                <a:tab pos="457200" algn="l"/>
              </a:tabLst>
            </a:pP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Pull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off the road as soon as possible to determine the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problem. Shut </a:t>
            </a: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the engine off to avoid further </a:t>
            </a:r>
            <a:r>
              <a:rPr lang="en-CA"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damage when necessary.</a:t>
            </a:r>
            <a:endPar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210" y="4103445"/>
            <a:ext cx="554038" cy="554038"/>
          </a:xfrm>
          <a:prstGeom prst="rect">
            <a:avLst/>
          </a:prstGeom>
        </p:spPr>
      </p:pic>
    </p:spTree>
    <p:custDataLst>
      <p:tags r:id="rId1"/>
    </p:custDataLst>
    <p:extLst>
      <p:ext uri="{BB962C8B-B14F-4D97-AF65-F5344CB8AC3E}">
        <p14:creationId xmlns:p14="http://schemas.microsoft.com/office/powerpoint/2010/main" val="4146517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4670" y="934820"/>
            <a:ext cx="8599329" cy="5923179"/>
          </a:xfrm>
        </p:spPr>
        <p:txBody>
          <a:bodyPr/>
          <a:lstStyle/>
          <a:p>
            <a:pPr marL="0" indent="0">
              <a:lnSpc>
                <a:spcPct val="115000"/>
              </a:lnSpc>
              <a:spcAft>
                <a:spcPts val="600"/>
              </a:spcAft>
              <a:buNone/>
            </a:pPr>
            <a:r>
              <a:rPr lang="en-US" dirty="0" smtClean="0">
                <a:solidFill>
                  <a:schemeClr val="tx1">
                    <a:lumMod val="75000"/>
                    <a:lumOff val="25000"/>
                  </a:schemeClr>
                </a:solidFill>
                <a:ea typeface="Calibri" panose="020F0502020204030204" pitchFamily="34" charset="0"/>
                <a:cs typeface="Times New Roman" panose="02020603050405020304" pitchFamily="18" charset="0"/>
              </a:rPr>
              <a:t>Devices that make </a:t>
            </a:r>
            <a:r>
              <a:rPr lang="en-US" dirty="0">
                <a:solidFill>
                  <a:schemeClr val="tx1">
                    <a:lumMod val="75000"/>
                    <a:lumOff val="25000"/>
                  </a:schemeClr>
                </a:solidFill>
                <a:ea typeface="Calibri" panose="020F0502020204030204" pitchFamily="34" charset="0"/>
                <a:cs typeface="Times New Roman" panose="02020603050405020304" pitchFamily="18" charset="0"/>
              </a:rPr>
              <a:t>and </a:t>
            </a:r>
            <a:r>
              <a:rPr lang="en-US" dirty="0" smtClean="0">
                <a:solidFill>
                  <a:schemeClr val="tx1">
                    <a:lumMod val="75000"/>
                    <a:lumOff val="25000"/>
                  </a:schemeClr>
                </a:solidFill>
                <a:ea typeface="Calibri" panose="020F0502020204030204" pitchFamily="34" charset="0"/>
                <a:cs typeface="Times New Roman" panose="02020603050405020304" pitchFamily="18" charset="0"/>
              </a:rPr>
              <a:t>break </a:t>
            </a:r>
            <a:r>
              <a:rPr lang="en-US" dirty="0">
                <a:solidFill>
                  <a:schemeClr val="tx1">
                    <a:lumMod val="75000"/>
                    <a:lumOff val="25000"/>
                  </a:schemeClr>
                </a:solidFill>
                <a:ea typeface="Calibri" panose="020F0502020204030204" pitchFamily="34" charset="0"/>
                <a:cs typeface="Times New Roman" panose="02020603050405020304" pitchFamily="18" charset="0"/>
              </a:rPr>
              <a:t>the </a:t>
            </a:r>
            <a:r>
              <a:rPr lang="en-US" dirty="0" smtClean="0">
                <a:solidFill>
                  <a:schemeClr val="tx1">
                    <a:lumMod val="75000"/>
                    <a:lumOff val="25000"/>
                  </a:schemeClr>
                </a:solidFill>
                <a:ea typeface="Calibri" panose="020F0502020204030204" pitchFamily="34" charset="0"/>
                <a:cs typeface="Times New Roman" panose="02020603050405020304" pitchFamily="18" charset="0"/>
              </a:rPr>
              <a:t>connections </a:t>
            </a:r>
            <a:r>
              <a:rPr lang="en-US" dirty="0">
                <a:solidFill>
                  <a:schemeClr val="tx1">
                    <a:lumMod val="75000"/>
                    <a:lumOff val="25000"/>
                  </a:schemeClr>
                </a:solidFill>
                <a:ea typeface="Calibri" panose="020F0502020204030204" pitchFamily="34" charset="0"/>
                <a:cs typeface="Times New Roman" panose="02020603050405020304" pitchFamily="18" charset="0"/>
              </a:rPr>
              <a:t>in </a:t>
            </a:r>
            <a:r>
              <a:rPr lang="en-US" dirty="0" smtClean="0">
                <a:solidFill>
                  <a:schemeClr val="tx1">
                    <a:lumMod val="75000"/>
                    <a:lumOff val="25000"/>
                  </a:schemeClr>
                </a:solidFill>
                <a:ea typeface="Calibri" panose="020F0502020204030204" pitchFamily="34" charset="0"/>
                <a:cs typeface="Times New Roman" panose="02020603050405020304" pitchFamily="18" charset="0"/>
              </a:rPr>
              <a:t>electrical circuits.</a:t>
            </a:r>
            <a:endParaRPr lang="en-CA"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spcAft>
                <a:spcPts val="800"/>
              </a:spcAft>
              <a:buClr>
                <a:schemeClr val="accent1"/>
              </a:buClr>
              <a:tabLst>
                <a:tab pos="457200" algn="l"/>
              </a:tabLst>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Binary </a:t>
            </a:r>
            <a:r>
              <a:rPr lang="en-US" sz="2400" dirty="0">
                <a:solidFill>
                  <a:schemeClr val="tx1">
                    <a:lumMod val="75000"/>
                    <a:lumOff val="25000"/>
                  </a:schemeClr>
                </a:solidFill>
                <a:ea typeface="Calibri" panose="020F0502020204030204" pitchFamily="34" charset="0"/>
                <a:cs typeface="Times New Roman" panose="02020603050405020304" pitchFamily="18" charset="0"/>
              </a:rPr>
              <a:t>controls </a:t>
            </a: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 either on or off, </a:t>
            </a:r>
            <a:r>
              <a:rPr lang="en-US" sz="2400" dirty="0">
                <a:solidFill>
                  <a:schemeClr val="tx1">
                    <a:lumMod val="75000"/>
                    <a:lumOff val="25000"/>
                  </a:schemeClr>
                </a:solidFill>
                <a:ea typeface="Calibri" panose="020F0502020204030204" pitchFamily="34" charset="0"/>
                <a:cs typeface="Times New Roman" panose="02020603050405020304" pitchFamily="18" charset="0"/>
              </a:rPr>
              <a:t>engaged or not </a:t>
            </a: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engaged</a:t>
            </a:r>
            <a:endParaRPr lang="en-US" sz="2400"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spcAft>
                <a:spcPts val="800"/>
              </a:spcAft>
              <a:buClr>
                <a:schemeClr val="accent1"/>
              </a:buClr>
              <a:tabLst>
                <a:tab pos="457200" algn="l"/>
              </a:tabLst>
            </a:pPr>
            <a:r>
              <a:rPr lang="en-US" sz="2400" dirty="0" smtClean="0">
                <a:solidFill>
                  <a:schemeClr val="tx1">
                    <a:lumMod val="75000"/>
                    <a:lumOff val="25000"/>
                  </a:schemeClr>
                </a:solidFill>
                <a:cs typeface="Times New Roman" panose="02020603050405020304" pitchFamily="18" charset="0"/>
              </a:rPr>
              <a:t>Different trucks have different types, styles and configurations</a:t>
            </a:r>
            <a:endParaRPr lang="en-CA" sz="2400" dirty="0">
              <a:solidFill>
                <a:schemeClr val="tx1">
                  <a:lumMod val="75000"/>
                  <a:lumOff val="25000"/>
                </a:schemeClr>
              </a:solidFill>
            </a:endParaRPr>
          </a:p>
        </p:txBody>
      </p:sp>
      <p:sp>
        <p:nvSpPr>
          <p:cNvPr id="5" name="Title 4">
            <a:extLst>
              <a:ext uri="{FF2B5EF4-FFF2-40B4-BE49-F238E27FC236}">
                <a16:creationId xmlns="" xmlns:a16="http://schemas.microsoft.com/office/drawing/2014/main" id="{E370328F-DF83-AF40-B3CC-1C5C850B1400}"/>
              </a:ext>
            </a:extLst>
          </p:cNvPr>
          <p:cNvSpPr>
            <a:spLocks noGrp="1"/>
          </p:cNvSpPr>
          <p:nvPr>
            <p:ph type="title"/>
          </p:nvPr>
        </p:nvSpPr>
        <p:spPr/>
        <p:txBody>
          <a:bodyPr/>
          <a:lstStyle/>
          <a:p>
            <a:r>
              <a:rPr lang="en-US" dirty="0" smtClean="0"/>
              <a:t>Switches</a:t>
            </a:r>
            <a:endParaRPr lang="en-US" dirty="0"/>
          </a:p>
        </p:txBody>
      </p:sp>
      <p:pic>
        <p:nvPicPr>
          <p:cNvPr id="4" name="Picture 3" descr="\\GOA\MyDocs\M\mike.humen\Class 2 Training\Start Engine.JPG"/>
          <p:cNvPicPr/>
          <p:nvPr/>
        </p:nvPicPr>
        <p:blipFill>
          <a:blip r:embed="rId4">
            <a:extLst>
              <a:ext uri="{28A0092B-C50C-407E-A947-70E740481C1C}">
                <a14:useLocalDpi xmlns:a14="http://schemas.microsoft.com/office/drawing/2010/main" val="0"/>
              </a:ext>
            </a:extLst>
          </a:blip>
          <a:srcRect/>
          <a:stretch>
            <a:fillRect/>
          </a:stretch>
        </p:blipFill>
        <p:spPr bwMode="auto">
          <a:xfrm>
            <a:off x="1986517" y="3543300"/>
            <a:ext cx="2088232" cy="2033270"/>
          </a:xfrm>
          <a:prstGeom prst="roundRect">
            <a:avLst>
              <a:gd name="adj" fmla="val 16667"/>
            </a:avLst>
          </a:prstGeom>
          <a:ln>
            <a:solidFill>
              <a:srgbClr val="3B92A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1"/>
          </a:lnRef>
          <a:fillRef idx="1">
            <a:schemeClr val="lt1"/>
          </a:fillRef>
          <a:effectRef idx="0">
            <a:schemeClr val="accent1"/>
          </a:effectRef>
          <a:fontRef idx="minor">
            <a:schemeClr val="dk1"/>
          </a:fontRef>
        </p:style>
      </p:pic>
      <p:pic>
        <p:nvPicPr>
          <p:cNvPr id="6" name="Picture 5"/>
          <p:cNvPicPr/>
          <p:nvPr/>
        </p:nvPicPr>
        <p:blipFill>
          <a:blip r:embed="rId5"/>
          <a:stretch>
            <a:fillRect/>
          </a:stretch>
        </p:blipFill>
        <p:spPr>
          <a:xfrm>
            <a:off x="5224496" y="3543228"/>
            <a:ext cx="1724479" cy="2033342"/>
          </a:xfrm>
          <a:prstGeom prst="roundRect">
            <a:avLst>
              <a:gd name="adj" fmla="val 16667"/>
            </a:avLst>
          </a:prstGeom>
          <a:ln>
            <a:solidFill>
              <a:srgbClr val="3B92A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935680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Driver Examiner Shared\Gauges &amp; Switches Photos\IMG_007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9276" y="4231546"/>
            <a:ext cx="1821079" cy="1770665"/>
          </a:xfrm>
          <a:prstGeom prst="roundRect">
            <a:avLst>
              <a:gd name="adj" fmla="val 16667"/>
            </a:avLst>
          </a:prstGeom>
          <a:ln>
            <a:solidFill>
              <a:srgbClr val="3B92A0"/>
            </a:solidFill>
          </a:ln>
        </p:spPr>
        <p:style>
          <a:lnRef idx="2">
            <a:schemeClr val="accent1"/>
          </a:lnRef>
          <a:fillRef idx="1">
            <a:schemeClr val="lt1"/>
          </a:fillRef>
          <a:effectRef idx="0">
            <a:schemeClr val="accent1"/>
          </a:effectRef>
          <a:fontRef idx="minor">
            <a:schemeClr val="dk1"/>
          </a:fontRef>
        </p:style>
      </p:pic>
      <p:sp>
        <p:nvSpPr>
          <p:cNvPr id="6" name="Title 5">
            <a:extLst>
              <a:ext uri="{FF2B5EF4-FFF2-40B4-BE49-F238E27FC236}">
                <a16:creationId xmlns="" xmlns:a16="http://schemas.microsoft.com/office/drawing/2014/main" id="{558BC1A0-E0DD-034F-9E1B-83B856DFC78B}"/>
              </a:ext>
            </a:extLst>
          </p:cNvPr>
          <p:cNvSpPr>
            <a:spLocks noGrp="1"/>
          </p:cNvSpPr>
          <p:nvPr>
            <p:ph type="title"/>
          </p:nvPr>
        </p:nvSpPr>
        <p:spPr/>
        <p:txBody>
          <a:bodyPr/>
          <a:lstStyle/>
          <a:p>
            <a:r>
              <a:rPr lang="en-US" dirty="0"/>
              <a:t>Switches</a:t>
            </a:r>
          </a:p>
        </p:txBody>
      </p:sp>
      <p:sp>
        <p:nvSpPr>
          <p:cNvPr id="7" name="Content Placeholder 2"/>
          <p:cNvSpPr txBox="1">
            <a:spLocks/>
          </p:cNvSpPr>
          <p:nvPr/>
        </p:nvSpPr>
        <p:spPr>
          <a:xfrm>
            <a:off x="544670" y="934821"/>
            <a:ext cx="8599329" cy="2939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600"/>
              </a:spcAft>
              <a:buNone/>
            </a:pPr>
            <a:r>
              <a:rPr lang="en-US"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Engine Brake On/Off</a:t>
            </a:r>
            <a:endParaRPr lang="en-CA"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500"/>
              </a:spcBef>
              <a:spcAft>
                <a:spcPts val="800"/>
              </a:spcAft>
              <a:buClr>
                <a:schemeClr val="accent1"/>
              </a:buClr>
              <a:tabLst>
                <a:tab pos="457200" algn="l"/>
              </a:tabLst>
              <a:defRPr/>
            </a:pPr>
            <a:r>
              <a:rPr lang="en-US"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Slows </a:t>
            </a:r>
            <a:r>
              <a:rPr lang="en-US"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the truck </a:t>
            </a:r>
            <a:r>
              <a:rPr lang="en-US"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by </a:t>
            </a:r>
            <a:r>
              <a:rPr lang="en-US"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slowing the </a:t>
            </a:r>
            <a:r>
              <a:rPr lang="en-US"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engine</a:t>
            </a:r>
          </a:p>
          <a:p>
            <a:pPr marL="342900" lvl="0" indent="-342900">
              <a:lnSpc>
                <a:spcPct val="107000"/>
              </a:lnSpc>
              <a:spcBef>
                <a:spcPts val="500"/>
              </a:spcBef>
              <a:spcAft>
                <a:spcPts val="800"/>
              </a:spcAft>
              <a:buClr>
                <a:schemeClr val="accent1"/>
              </a:buClr>
              <a:tabLst>
                <a:tab pos="457200" algn="l"/>
              </a:tabLst>
              <a:defRPr/>
            </a:pPr>
            <a:r>
              <a:rPr lang="en-US"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Is </a:t>
            </a:r>
            <a:r>
              <a:rPr lang="en-US"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useful when descending steep grades, or slowing </a:t>
            </a:r>
            <a:r>
              <a:rPr lang="en-US"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down</a:t>
            </a:r>
          </a:p>
          <a:p>
            <a:pPr marL="342900" lvl="0" indent="-342900">
              <a:lnSpc>
                <a:spcPct val="107000"/>
              </a:lnSpc>
              <a:spcBef>
                <a:spcPts val="500"/>
              </a:spcBef>
              <a:spcAft>
                <a:spcPts val="800"/>
              </a:spcAft>
              <a:buClr>
                <a:schemeClr val="accent1"/>
              </a:buClr>
              <a:tabLst>
                <a:tab pos="457200" algn="l"/>
              </a:tabLst>
              <a:defRPr/>
            </a:pPr>
            <a:r>
              <a:rPr lang="en-US"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Helps </a:t>
            </a:r>
            <a:r>
              <a:rPr lang="en-US"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to limit the amount of actual braking </a:t>
            </a:r>
            <a:r>
              <a:rPr lang="en-US"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required</a:t>
            </a:r>
          </a:p>
          <a:p>
            <a:pPr marL="342900" lvl="0" indent="-342900">
              <a:lnSpc>
                <a:spcPct val="107000"/>
              </a:lnSpc>
              <a:spcBef>
                <a:spcPts val="500"/>
              </a:spcBef>
              <a:spcAft>
                <a:spcPts val="800"/>
              </a:spcAft>
              <a:buClr>
                <a:schemeClr val="accent1"/>
              </a:buClr>
              <a:tabLst>
                <a:tab pos="457200" algn="l"/>
              </a:tabLst>
              <a:defRPr/>
            </a:pPr>
            <a:r>
              <a:rPr lang="en-US" sz="2400" dirty="0" smtClean="0">
                <a:solidFill>
                  <a:schemeClr val="tx1">
                    <a:lumMod val="75000"/>
                    <a:lumOff val="25000"/>
                  </a:schemeClr>
                </a:solidFill>
                <a:latin typeface="Calibri Light" panose="020F0302020204030204" pitchFamily="34" charset="0"/>
                <a:cs typeface="Times New Roman" panose="02020603050405020304" pitchFamily="18" charset="0"/>
              </a:rPr>
              <a:t>Illegal to use within city/town limits due to noise- watch for signs</a:t>
            </a:r>
            <a:endParaRPr lang="en-CA" sz="2400"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33409855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DESIGN_ID_2_OFFICE THEME" val="oLNln9vX"/>
  <p:tag name="ARTICULATE_DESIGN_ID_4_OFFICE THEME" val="WfQ1Lwkw"/>
  <p:tag name="ARTICULATE_DESIGN_ID_6_OFFICE THEME" val="XH8pdOqq"/>
  <p:tag name="ARTICULATE_DESIGN_ID_7_OFFICE THEME" val="XliQC7qj"/>
  <p:tag name="ARTICULATE_DESIGN_ID_11_OFFICE THEME" val="02PJGJiH"/>
  <p:tag name="ARTICULATE_DESIGN_ID_10_OFFICE THEME" val="706uvZhZ"/>
  <p:tag name="ARTICULATE_DESIGN_ID_9_OFFICE THEME" val="0lzCfy56"/>
  <p:tag name="ARTICULATE_DESIGN_ID_8_OFFICE THEME" val="XB92kUr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E35B25FDADB64F85A912CCBA3D22FB" ma:contentTypeVersion="2" ma:contentTypeDescription="Create a new document." ma:contentTypeScope="" ma:versionID="563f83a67e71ccc8c3bd1327e249b833">
  <xsd:schema xmlns:xsd="http://www.w3.org/2001/XMLSchema" xmlns:xs="http://www.w3.org/2001/XMLSchema" xmlns:p="http://schemas.microsoft.com/office/2006/metadata/properties" xmlns:ns2="b57a0069-056d-4a03-aab5-52ae53322f83" targetNamespace="http://schemas.microsoft.com/office/2006/metadata/properties" ma:root="true" ma:fieldsID="dd0122f5b902e9a2092f5f937c219fff" ns2:_="">
    <xsd:import namespace="b57a0069-056d-4a03-aab5-52ae53322f83"/>
    <xsd:element name="properties">
      <xsd:complexType>
        <xsd:sequence>
          <xsd:element name="documentManagement">
            <xsd:complexType>
              <xsd:all>
                <xsd:element ref="ns2:Status" minOccurs="0"/>
                <xsd:element ref="ns2: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a0069-056d-4a03-aab5-52ae53322f83" elementFormDefault="qualified">
    <xsd:import namespace="http://schemas.microsoft.com/office/2006/documentManagement/types"/>
    <xsd:import namespace="http://schemas.microsoft.com/office/infopath/2007/PartnerControls"/>
    <xsd:element name="Status" ma:index="8" nillable="true" ma:displayName="Status" ma:default="Not Started" ma:format="Dropdown" ma:internalName="Status">
      <xsd:simpleType>
        <xsd:restriction base="dms:Choice">
          <xsd:enumeration value="Not Started"/>
          <xsd:enumeration value="In Progress"/>
          <xsd:enumeration value="Complete"/>
        </xsd:restriction>
      </xsd:simpleType>
    </xsd:element>
    <xsd:element name="Audience" ma:index="9" nillable="true" ma:displayName="Audience" ma:default="Public" ma:format="Dropdown" ma:internalName="Audience">
      <xsd:simpleType>
        <xsd:restriction base="dms:Choice">
          <xsd:enumeration value="Public"/>
          <xsd:enumeration value="In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udience xmlns="b57a0069-056d-4a03-aab5-52ae53322f83">Public</Audience>
    <Status xmlns="b57a0069-056d-4a03-aab5-52ae53322f83">Complete</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9F21BE-0908-4CA9-A232-EC6D71F791F3}"/>
</file>

<file path=customXml/itemProps2.xml><?xml version="1.0" encoding="utf-8"?>
<ds:datastoreItem xmlns:ds="http://schemas.openxmlformats.org/officeDocument/2006/customXml" ds:itemID="{04CEEABD-1B17-4BE2-8F91-76669075ED62}">
  <ds:schemaRefs>
    <ds:schemaRef ds:uri="http://purl.org/dc/dcmitype/"/>
    <ds:schemaRef ds:uri="http://schemas.microsoft.com/office/infopath/2007/PartnerControls"/>
    <ds:schemaRef ds:uri="http://purl.org/dc/elements/1.1/"/>
    <ds:schemaRef ds:uri="http://schemas.microsoft.com/office/2006/metadata/properties"/>
    <ds:schemaRef ds:uri="9416692e-dee5-4c2d-8a6a-155c1d899288"/>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BC5CAD0C-F95A-4DA8-AED6-5D89933EB5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3271</Words>
  <Application>Microsoft Office PowerPoint</Application>
  <PresentationFormat>On-screen Show (4:3)</PresentationFormat>
  <Paragraphs>250</Paragraphs>
  <Slides>26</Slides>
  <Notes>26</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26</vt:i4>
      </vt:variant>
    </vt:vector>
  </HeadingPairs>
  <TitlesOfParts>
    <vt:vector size="44" baseType="lpstr">
      <vt:lpstr>Aparajita</vt:lpstr>
      <vt:lpstr>Arial</vt:lpstr>
      <vt:lpstr>Calibri</vt:lpstr>
      <vt:lpstr>Calibri (Body)</vt:lpstr>
      <vt:lpstr>Calibri Light</vt:lpstr>
      <vt:lpstr>Franklin Gothic Book</vt:lpstr>
      <vt:lpstr>Lato</vt:lpstr>
      <vt:lpstr>Symbol</vt:lpstr>
      <vt:lpstr>Times New Roman</vt:lpstr>
      <vt:lpstr>2_Office Theme</vt:lpstr>
      <vt:lpstr>4_Office Theme</vt:lpstr>
      <vt:lpstr>5_Office Theme</vt:lpstr>
      <vt:lpstr>6_Office Theme</vt:lpstr>
      <vt:lpstr>8_Office Theme</vt:lpstr>
      <vt:lpstr>9_Office Theme</vt:lpstr>
      <vt:lpstr>10_Office Theme</vt:lpstr>
      <vt:lpstr>11_Office Theme</vt:lpstr>
      <vt:lpstr>7_Office Theme</vt:lpstr>
      <vt:lpstr>Vehicle Components and Systems</vt:lpstr>
      <vt:lpstr>Learning Objectives</vt:lpstr>
      <vt:lpstr>Systems and Components</vt:lpstr>
      <vt:lpstr>Pre-Class Assignment</vt:lpstr>
      <vt:lpstr>Know Your System and Components</vt:lpstr>
      <vt:lpstr>Gauges</vt:lpstr>
      <vt:lpstr>Warning Lights and Indicator Symbols</vt:lpstr>
      <vt:lpstr>Switches</vt:lpstr>
      <vt:lpstr>Switches</vt:lpstr>
      <vt:lpstr>PowerPoint Presentation</vt:lpstr>
      <vt:lpstr>PowerPoint Presentation</vt:lpstr>
      <vt:lpstr>Brakes</vt:lpstr>
      <vt:lpstr>Air Brake Components</vt:lpstr>
      <vt:lpstr>Air Brake Components</vt:lpstr>
      <vt:lpstr>Coupler System and Hitches</vt:lpstr>
      <vt:lpstr>Coupler System</vt:lpstr>
      <vt:lpstr>Coupler System and Hitches</vt:lpstr>
      <vt:lpstr>PowerPoint Presentation</vt:lpstr>
      <vt:lpstr>PowerPoint Presentation</vt:lpstr>
      <vt:lpstr>Stability Control &amp; Anti-Lock Brake System</vt:lpstr>
      <vt:lpstr>PowerPoint Presentation</vt:lpstr>
      <vt:lpstr>Anti-Lock Brake System</vt:lpstr>
      <vt:lpstr>Summary</vt:lpstr>
      <vt:lpstr>Quiz</vt:lpstr>
      <vt:lpstr>Practical In-Yard Training</vt:lpstr>
      <vt:lpstr>Practical In-Yard Assessment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PowerPoint</dc:title>
  <dc:creator/>
  <cp:lastModifiedBy/>
  <cp:revision>1</cp:revision>
  <dcterms:created xsi:type="dcterms:W3CDTF">2018-09-12T19:59:45Z</dcterms:created>
  <dcterms:modified xsi:type="dcterms:W3CDTF">2021-12-02T20:51:01Z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0x01010097E35B25FDADB64F85A912CCBA3D22FB</vt:lpwstr>
  </property>
  <property fmtid="{D5CDD505-2E9C-101B-9397-08002B2CF9AE}" pid="3" name="ArticulateGUID">
    <vt:lpwstr>F796B760-0D2B-4A21-A2CC-5B0E2386007F</vt:lpwstr>
  </property>
  <property fmtid="{D5CDD505-2E9C-101B-9397-08002B2CF9AE}" pid="4" name="ArticulatePath">
    <vt:lpwstr>http://mpiprojects/2820-MELT/ProjectDocuments/M02_MAN_Vehicle%20Components%20and%20Systems</vt:lpwstr>
  </property>
  <property fmtid="{D5CDD505-2E9C-101B-9397-08002B2CF9AE}" pid="5" name="_MarkAsFinal">
    <vt:bool>true</vt:bool>
  </property>
</Properties>
</file>