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tags/tag25.xml" ContentType="application/vnd.openxmlformats-officedocument.presentationml.tags+xml"/>
  <Override PartName="/ppt/slideLayouts/slideLayout29.xml" ContentType="application/vnd.openxmlformats-officedocument.presentationml.slideLayout+xml"/>
  <Override PartName="/ppt/theme/theme5.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slideLayouts/slideLayout30.xml" ContentType="application/vnd.openxmlformats-officedocument.presentationml.slideLayout+xml"/>
  <Override PartName="/ppt/theme/theme6.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slideLayouts/slideLayout31.xml" ContentType="application/vnd.openxmlformats-officedocument.presentationml.slideLayout+xml"/>
  <Override PartName="/ppt/theme/theme7.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slideLayouts/slideLayout32.xml" ContentType="application/vnd.openxmlformats-officedocument.presentationml.slideLayout+xml"/>
  <Override PartName="/ppt/theme/theme8.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slideLayouts/slideLayout3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notesSlides/notesSlide11.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notesSlides/notesSlide14.xml" ContentType="application/vnd.openxmlformats-officedocument.presentationml.notesSlide+xml"/>
  <Override PartName="/ppt/tags/tag48.xml" ContentType="application/vnd.openxmlformats-officedocument.presentationml.tags+xml"/>
  <Override PartName="/ppt/notesSlides/notesSlide15.xml" ContentType="application/vnd.openxmlformats-officedocument.presentationml.notesSlide+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54.xml" ContentType="application/vnd.openxmlformats-officedocument.presentationml.tags+xml"/>
  <Override PartName="/ppt/notesSlides/notesSlide21.xml" ContentType="application/vnd.openxmlformats-officedocument.presentationml.notesSlide+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notesSlides/notesSlide26.xml" ContentType="application/vnd.openxmlformats-officedocument.presentationml.notesSlide+xml"/>
  <Override PartName="/ppt/tags/tag60.xml" ContentType="application/vnd.openxmlformats-officedocument.presentationml.tags+xml"/>
  <Override PartName="/ppt/notesSlides/notesSlide27.xml" ContentType="application/vnd.openxmlformats-officedocument.presentationml.notesSlide+xml"/>
  <Override PartName="/ppt/tags/tag61.xml" ContentType="application/vnd.openxmlformats-officedocument.presentationml.tags+xml"/>
  <Override PartName="/ppt/notesSlides/notesSlide28.xml" ContentType="application/vnd.openxmlformats-officedocument.presentationml.notesSlide+xml"/>
  <Override PartName="/ppt/tags/tag62.xml" ContentType="application/vnd.openxmlformats-officedocument.presentationml.tags+xml"/>
  <Override PartName="/ppt/notesSlides/notesSlide29.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notesSlides/notesSlide32.xml" ContentType="application/vnd.openxmlformats-officedocument.presentationml.notesSlide+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notesSlides/notesSlide34.xml" ContentType="application/vnd.openxmlformats-officedocument.presentationml.notesSlide+xml"/>
  <Override PartName="/ppt/tags/tag68.xml" ContentType="application/vnd.openxmlformats-officedocument.presentationml.tags+xml"/>
  <Override PartName="/ppt/notesSlides/notesSlide35.xml" ContentType="application/vnd.openxmlformats-officedocument.presentationml.notesSlide+xml"/>
  <Override PartName="/ppt/tags/tag69.xml" ContentType="application/vnd.openxmlformats-officedocument.presentationml.tags+xml"/>
  <Override PartName="/ppt/notesSlides/notesSlide36.xml" ContentType="application/vnd.openxmlformats-officedocument.presentationml.notesSlide+xml"/>
  <Override PartName="/ppt/tags/tag70.xml" ContentType="application/vnd.openxmlformats-officedocument.presentationml.tags+xml"/>
  <Override PartName="/ppt/notesSlides/notesSlide37.xml" ContentType="application/vnd.openxmlformats-officedocument.presentationml.notesSlide+xml"/>
  <Override PartName="/ppt/tags/tag71.xml" ContentType="application/vnd.openxmlformats-officedocument.presentationml.tags+xml"/>
  <Override PartName="/ppt/notesSlides/notesSlide38.xml" ContentType="application/vnd.openxmlformats-officedocument.presentationml.notesSlide+xml"/>
  <Override PartName="/ppt/tags/tag72.xml" ContentType="application/vnd.openxmlformats-officedocument.presentationml.tags+xml"/>
  <Override PartName="/ppt/notesSlides/notesSlide39.xml" ContentType="application/vnd.openxmlformats-officedocument.presentationml.notesSlide+xml"/>
  <Override PartName="/ppt/tags/tag73.xml" ContentType="application/vnd.openxmlformats-officedocument.presentationml.tags+xml"/>
  <Override PartName="/ppt/notesSlides/notesSlide40.xml" ContentType="application/vnd.openxmlformats-officedocument.presentationml.notesSlide+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notesSlides/notesSlide42.xml" ContentType="application/vnd.openxmlformats-officedocument.presentationml.notesSlide+xml"/>
  <Override PartName="/ppt/tags/tag76.xml" ContentType="application/vnd.openxmlformats-officedocument.presentationml.tags+xml"/>
  <Override PartName="/ppt/notesSlides/notesSlide43.xml" ContentType="application/vnd.openxmlformats-officedocument.presentationml.notesSlide+xml"/>
  <Override PartName="/ppt/tags/tag77.xml" ContentType="application/vnd.openxmlformats-officedocument.presentationml.tags+xml"/>
  <Override PartName="/ppt/notesSlides/notesSlide44.xml" ContentType="application/vnd.openxmlformats-officedocument.presentationml.notesSlide+xml"/>
  <Override PartName="/ppt/tags/tag78.xml" ContentType="application/vnd.openxmlformats-officedocument.presentationml.tags+xml"/>
  <Override PartName="/ppt/notesSlides/notesSlide45.xml" ContentType="application/vnd.openxmlformats-officedocument.presentationml.notesSlide+xml"/>
  <Override PartName="/ppt/tags/tag79.xml" ContentType="application/vnd.openxmlformats-officedocument.presentationml.tags+xml"/>
  <Override PartName="/ppt/notesSlides/notesSlide46.xml" ContentType="application/vnd.openxmlformats-officedocument.presentationml.notesSlide+xml"/>
  <Override PartName="/ppt/tags/tag80.xml" ContentType="application/vnd.openxmlformats-officedocument.presentationml.tags+xml"/>
  <Override PartName="/ppt/notesSlides/notesSlide47.xml" ContentType="application/vnd.openxmlformats-officedocument.presentationml.notesSlide+xml"/>
  <Override PartName="/ppt/tags/tag81.xml" ContentType="application/vnd.openxmlformats-officedocument.presentationml.tags+xml"/>
  <Override PartName="/ppt/notesSlides/notesSlide48.xml" ContentType="application/vnd.openxmlformats-officedocument.presentationml.notesSlide+xml"/>
  <Override PartName="/ppt/tags/tag82.xml" ContentType="application/vnd.openxmlformats-officedocument.presentationml.tags+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notesSlides/notesSlide51.xml" ContentType="application/vnd.openxmlformats-officedocument.presentationml.notesSlide+xml"/>
  <Override PartName="/ppt/tags/tag85.xml" ContentType="application/vnd.openxmlformats-officedocument.presentationml.tags+xml"/>
  <Override PartName="/ppt/notesSlides/notesSlide52.xml" ContentType="application/vnd.openxmlformats-officedocument.presentationml.notesSlide+xml"/>
  <Override PartName="/ppt/tags/tag86.xml" ContentType="application/vnd.openxmlformats-officedocument.presentationml.tags+xml"/>
  <Override PartName="/ppt/notesSlides/notesSlide53.xml" ContentType="application/vnd.openxmlformats-officedocument.presentationml.notesSlide+xml"/>
  <Override PartName="/ppt/tags/tag87.xml" ContentType="application/vnd.openxmlformats-officedocument.presentationml.tags+xml"/>
  <Override PartName="/ppt/notesSlides/notesSlide54.xml" ContentType="application/vnd.openxmlformats-officedocument.presentationml.notesSlide+xml"/>
  <Override PartName="/ppt/tags/tag88.xml" ContentType="application/vnd.openxmlformats-officedocument.presentationml.tags+xml"/>
  <Override PartName="/ppt/notesSlides/notesSlide55.xml" ContentType="application/vnd.openxmlformats-officedocument.presentationml.notesSlide+xml"/>
  <Override PartName="/ppt/tags/tag89.xml" ContentType="application/vnd.openxmlformats-officedocument.presentationml.tags+xml"/>
  <Override PartName="/ppt/notesSlides/notesSlide56.xml" ContentType="application/vnd.openxmlformats-officedocument.presentationml.notesSlide+xml"/>
  <Override PartName="/ppt/tags/tag90.xml" ContentType="application/vnd.openxmlformats-officedocument.presentationml.tags+xml"/>
  <Override PartName="/ppt/notesSlides/notesSlide57.xml" ContentType="application/vnd.openxmlformats-officedocument.presentationml.notesSlide+xml"/>
  <Override PartName="/ppt/tags/tag91.xml" ContentType="application/vnd.openxmlformats-officedocument.presentationml.tags+xml"/>
  <Override PartName="/ppt/notesSlides/notesSlide58.xml" ContentType="application/vnd.openxmlformats-officedocument.presentationml.notesSlide+xml"/>
  <Override PartName="/ppt/tags/tag92.xml" ContentType="application/vnd.openxmlformats-officedocument.presentationml.tags+xml"/>
  <Override PartName="/ppt/notesSlides/notesSlide59.xml" ContentType="application/vnd.openxmlformats-officedocument.presentationml.notesSlide+xml"/>
  <Override PartName="/ppt/tags/tag93.xml" ContentType="application/vnd.openxmlformats-officedocument.presentationml.tags+xml"/>
  <Override PartName="/ppt/notesSlides/notesSlide60.xml" ContentType="application/vnd.openxmlformats-officedocument.presentationml.notesSlide+xml"/>
  <Override PartName="/ppt/tags/tag94.xml" ContentType="application/vnd.openxmlformats-officedocument.presentationml.tags+xml"/>
  <Override PartName="/ppt/notesSlides/notesSlide61.xml" ContentType="application/vnd.openxmlformats-officedocument.presentationml.notesSlide+xml"/>
  <Override PartName="/ppt/tags/tag95.xml" ContentType="application/vnd.openxmlformats-officedocument.presentationml.tags+xml"/>
  <Override PartName="/ppt/notesSlides/notesSlide62.xml" ContentType="application/vnd.openxmlformats-officedocument.presentationml.notesSlide+xml"/>
  <Override PartName="/ppt/tags/tag96.xml" ContentType="application/vnd.openxmlformats-officedocument.presentationml.tags+xml"/>
  <Override PartName="/ppt/notesSlides/notesSlide63.xml" ContentType="application/vnd.openxmlformats-officedocument.presentationml.notesSlide+xml"/>
  <Override PartName="/ppt/tags/tag97.xml" ContentType="application/vnd.openxmlformats-officedocument.presentationml.tags+xml"/>
  <Override PartName="/ppt/notesSlides/notesSlide64.xml" ContentType="application/vnd.openxmlformats-officedocument.presentationml.notesSlide+xml"/>
  <Override PartName="/ppt/tags/tag98.xml" ContentType="application/vnd.openxmlformats-officedocument.presentationml.tags+xml"/>
  <Override PartName="/ppt/notesSlides/notesSlide65.xml" ContentType="application/vnd.openxmlformats-officedocument.presentationml.notesSlide+xml"/>
  <Override PartName="/ppt/tags/tag99.xml" ContentType="application/vnd.openxmlformats-officedocument.presentationml.tags+xml"/>
  <Override PartName="/ppt/notesSlides/notesSlide66.xml" ContentType="application/vnd.openxmlformats-officedocument.presentationml.notesSlide+xml"/>
  <Override PartName="/ppt/tags/tag100.xml" ContentType="application/vnd.openxmlformats-officedocument.presentationml.tags+xml"/>
  <Override PartName="/ppt/notesSlides/notesSlide67.xml" ContentType="application/vnd.openxmlformats-officedocument.presentationml.notesSlide+xml"/>
  <Override PartName="/ppt/tags/tag101.xml" ContentType="application/vnd.openxmlformats-officedocument.presentationml.tags+xml"/>
  <Override PartName="/ppt/notesSlides/notesSlide68.xml" ContentType="application/vnd.openxmlformats-officedocument.presentationml.notesSlide+xml"/>
  <Override PartName="/ppt/tags/tag102.xml" ContentType="application/vnd.openxmlformats-officedocument.presentationml.tags+xml"/>
  <Override PartName="/ppt/notesSlides/notesSlide69.xml" ContentType="application/vnd.openxmlformats-officedocument.presentationml.notesSlide+xml"/>
  <Override PartName="/ppt/tags/tag103.xml" ContentType="application/vnd.openxmlformats-officedocument.presentationml.tags+xml"/>
  <Override PartName="/ppt/notesSlides/notesSlide70.xml" ContentType="application/vnd.openxmlformats-officedocument.presentationml.notesSlide+xml"/>
  <Override PartName="/ppt/tags/tag104.xml" ContentType="application/vnd.openxmlformats-officedocument.presentationml.tags+xml"/>
  <Override PartName="/ppt/notesSlides/notesSlide71.xml" ContentType="application/vnd.openxmlformats-officedocument.presentationml.notesSlide+xml"/>
  <Override PartName="/ppt/tags/tag105.xml" ContentType="application/vnd.openxmlformats-officedocument.presentationml.tags+xml"/>
  <Override PartName="/ppt/notesSlides/notesSlide7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73.xml" ContentType="application/vnd.openxmlformats-officedocument.presentationml.notesSlide+xml"/>
  <Override PartName="/ppt/tags/tag108.xml" ContentType="application/vnd.openxmlformats-officedocument.presentationml.tags+xml"/>
  <Override PartName="/ppt/notesSlides/notesSlide74.xml" ContentType="application/vnd.openxmlformats-officedocument.presentationml.notesSlide+xml"/>
  <Override PartName="/ppt/tags/tag109.xml" ContentType="application/vnd.openxmlformats-officedocument.presentationml.tags+xml"/>
  <Override PartName="/ppt/notesSlides/notesSlide75.xml" ContentType="application/vnd.openxmlformats-officedocument.presentationml.notesSlide+xml"/>
  <Override PartName="/ppt/tags/tag110.xml" ContentType="application/vnd.openxmlformats-officedocument.presentationml.tags+xml"/>
  <Override PartName="/ppt/notesSlides/notesSlide76.xml" ContentType="application/vnd.openxmlformats-officedocument.presentationml.notesSlide+xml"/>
  <Override PartName="/ppt/tags/tag111.xml" ContentType="application/vnd.openxmlformats-officedocument.presentationml.tags+xml"/>
  <Override PartName="/ppt/notesSlides/notesSlide77.xml" ContentType="application/vnd.openxmlformats-officedocument.presentationml.notesSlide+xml"/>
  <Override PartName="/ppt/tags/tag112.xml" ContentType="application/vnd.openxmlformats-officedocument.presentationml.tags+xml"/>
  <Override PartName="/ppt/notesSlides/notesSlide78.xml" ContentType="application/vnd.openxmlformats-officedocument.presentationml.notesSlide+xml"/>
  <Override PartName="/ppt/tags/tag113.xml" ContentType="application/vnd.openxmlformats-officedocument.presentationml.tags+xml"/>
  <Override PartName="/ppt/notesSlides/notesSlide79.xml" ContentType="application/vnd.openxmlformats-officedocument.presentationml.notesSlide+xml"/>
  <Override PartName="/ppt/tags/tag114.xml" ContentType="application/vnd.openxmlformats-officedocument.presentationml.tags+xml"/>
  <Override PartName="/ppt/notesSlides/notesSlide80.xml" ContentType="application/vnd.openxmlformats-officedocument.presentationml.notesSlide+xml"/>
  <Override PartName="/ppt/tags/tag115.xml" ContentType="application/vnd.openxmlformats-officedocument.presentationml.tags+xml"/>
  <Override PartName="/ppt/notesSlides/notesSlide81.xml" ContentType="application/vnd.openxmlformats-officedocument.presentationml.notesSlide+xml"/>
  <Override PartName="/ppt/tags/tag116.xml" ContentType="application/vnd.openxmlformats-officedocument.presentationml.tags+xml"/>
  <Override PartName="/ppt/notesSlides/notesSlide82.xml" ContentType="application/vnd.openxmlformats-officedocument.presentationml.notesSlide+xml"/>
  <Override PartName="/ppt/tags/tag117.xml" ContentType="application/vnd.openxmlformats-officedocument.presentationml.tags+xml"/>
  <Override PartName="/ppt/notesSlides/notesSlide83.xml" ContentType="application/vnd.openxmlformats-officedocument.presentationml.notesSlide+xml"/>
  <Override PartName="/ppt/tags/tag118.xml" ContentType="application/vnd.openxmlformats-officedocument.presentationml.tags+xml"/>
  <Override PartName="/ppt/notesSlides/notesSlide84.xml" ContentType="application/vnd.openxmlformats-officedocument.presentationml.notesSlide+xml"/>
  <Override PartName="/ppt/tags/tag119.xml" ContentType="application/vnd.openxmlformats-officedocument.presentationml.tags+xml"/>
  <Override PartName="/ppt/notesSlides/notesSlide85.xml" ContentType="application/vnd.openxmlformats-officedocument.presentationml.notesSlide+xml"/>
  <Override PartName="/ppt/tags/tag120.xml" ContentType="application/vnd.openxmlformats-officedocument.presentationml.tags+xml"/>
  <Override PartName="/ppt/notesSlides/notesSlide86.xml" ContentType="application/vnd.openxmlformats-officedocument.presentationml.notesSlide+xml"/>
  <Override PartName="/ppt/tags/tag121.xml" ContentType="application/vnd.openxmlformats-officedocument.presentationml.tags+xml"/>
  <Override PartName="/ppt/notesSlides/notesSlide87.xml" ContentType="application/vnd.openxmlformats-officedocument.presentationml.notesSlide+xml"/>
  <Override PartName="/ppt/tags/tag122.xml" ContentType="application/vnd.openxmlformats-officedocument.presentationml.tags+xml"/>
  <Override PartName="/ppt/notesSlides/notesSlide88.xml" ContentType="application/vnd.openxmlformats-officedocument.presentationml.notesSlide+xml"/>
  <Override PartName="/ppt/tags/tag123.xml" ContentType="application/vnd.openxmlformats-officedocument.presentationml.tags+xml"/>
  <Override PartName="/ppt/notesSlides/notesSlide89.xml" ContentType="application/vnd.openxmlformats-officedocument.presentationml.notesSlide+xml"/>
  <Override PartName="/ppt/tags/tag124.xml" ContentType="application/vnd.openxmlformats-officedocument.presentationml.tags+xml"/>
  <Override PartName="/ppt/notesSlides/notesSlide90.xml" ContentType="application/vnd.openxmlformats-officedocument.presentationml.notesSlide+xml"/>
  <Override PartName="/ppt/tags/tag125.xml" ContentType="application/vnd.openxmlformats-officedocument.presentationml.tags+xml"/>
  <Override PartName="/ppt/notesSlides/notesSlide91.xml" ContentType="application/vnd.openxmlformats-officedocument.presentationml.notesSlide+xml"/>
  <Override PartName="/ppt/tags/tag126.xml" ContentType="application/vnd.openxmlformats-officedocument.presentationml.tags+xml"/>
  <Override PartName="/ppt/notesSlides/notesSlide92.xml" ContentType="application/vnd.openxmlformats-officedocument.presentationml.notesSlide+xml"/>
  <Override PartName="/ppt/tags/tag127.xml" ContentType="application/vnd.openxmlformats-officedocument.presentationml.tags+xml"/>
  <Override PartName="/ppt/notesSlides/notesSlide93.xml" ContentType="application/vnd.openxmlformats-officedocument.presentationml.notesSlide+xml"/>
  <Override PartName="/ppt/tags/tag128.xml" ContentType="application/vnd.openxmlformats-officedocument.presentationml.tags+xml"/>
  <Override PartName="/ppt/notesSlides/notesSlide94.xml" ContentType="application/vnd.openxmlformats-officedocument.presentationml.notesSlide+xml"/>
  <Override PartName="/ppt/tags/tag129.xml" ContentType="application/vnd.openxmlformats-officedocument.presentationml.tags+xml"/>
  <Override PartName="/ppt/notesSlides/notesSlide95.xml" ContentType="application/vnd.openxmlformats-officedocument.presentationml.notesSlide+xml"/>
  <Override PartName="/ppt/tags/tag130.xml" ContentType="application/vnd.openxmlformats-officedocument.presentationml.tags+xml"/>
  <Override PartName="/ppt/notesSlides/notesSlide96.xml" ContentType="application/vnd.openxmlformats-officedocument.presentationml.notesSlide+xml"/>
  <Override PartName="/ppt/tags/tag131.xml" ContentType="application/vnd.openxmlformats-officedocument.presentationml.tags+xml"/>
  <Override PartName="/ppt/notesSlides/notesSlide97.xml" ContentType="application/vnd.openxmlformats-officedocument.presentationml.notesSlide+xml"/>
  <Override PartName="/ppt/tags/tag132.xml" ContentType="application/vnd.openxmlformats-officedocument.presentationml.tags+xml"/>
  <Override PartName="/ppt/notesSlides/notesSlide98.xml" ContentType="application/vnd.openxmlformats-officedocument.presentationml.notesSlide+xml"/>
  <Override PartName="/ppt/tags/tag133.xml" ContentType="application/vnd.openxmlformats-officedocument.presentationml.tags+xml"/>
  <Override PartName="/ppt/notesSlides/notesSlide99.xml" ContentType="application/vnd.openxmlformats-officedocument.presentationml.notesSlide+xml"/>
  <Override PartName="/ppt/tags/tag134.xml" ContentType="application/vnd.openxmlformats-officedocument.presentationml.tags+xml"/>
  <Override PartName="/ppt/notesSlides/notesSlide100.xml" ContentType="application/vnd.openxmlformats-officedocument.presentationml.notesSlide+xml"/>
  <Override PartName="/ppt/tags/tag135.xml" ContentType="application/vnd.openxmlformats-officedocument.presentationml.tags+xml"/>
  <Override PartName="/ppt/notesSlides/notesSlide101.xml" ContentType="application/vnd.openxmlformats-officedocument.presentationml.notesSlide+xml"/>
  <Override PartName="/ppt/tags/tag136.xml" ContentType="application/vnd.openxmlformats-officedocument.presentationml.tags+xml"/>
  <Override PartName="/ppt/notesSlides/notesSlide102.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103.xml" ContentType="application/vnd.openxmlformats-officedocument.presentationml.notesSlide+xml"/>
  <Override PartName="/ppt/tags/tag139.xml" ContentType="application/vnd.openxmlformats-officedocument.presentationml.tags+xml"/>
  <Override PartName="/ppt/notesSlides/notesSlide104.xml" ContentType="application/vnd.openxmlformats-officedocument.presentationml.notesSlide+xml"/>
  <Override PartName="/ppt/tags/tag140.xml" ContentType="application/vnd.openxmlformats-officedocument.presentationml.tags+xml"/>
  <Override PartName="/ppt/notesSlides/notesSlide105.xml" ContentType="application/vnd.openxmlformats-officedocument.presentationml.notesSlide+xml"/>
  <Override PartName="/ppt/tags/tag141.xml" ContentType="application/vnd.openxmlformats-officedocument.presentationml.tags+xml"/>
  <Override PartName="/ppt/notesSlides/notesSlide106.xml" ContentType="application/vnd.openxmlformats-officedocument.presentationml.notesSlide+xml"/>
  <Override PartName="/ppt/tags/tag142.xml" ContentType="application/vnd.openxmlformats-officedocument.presentationml.tags+xml"/>
  <Override PartName="/ppt/notesSlides/notesSlide107.xml" ContentType="application/vnd.openxmlformats-officedocument.presentationml.notesSlide+xml"/>
  <Override PartName="/ppt/tags/tag143.xml" ContentType="application/vnd.openxmlformats-officedocument.presentationml.tags+xml"/>
  <Override PartName="/ppt/notesSlides/notesSlide108.xml" ContentType="application/vnd.openxmlformats-officedocument.presentationml.notesSlide+xml"/>
  <Override PartName="/ppt/tags/tag144.xml" ContentType="application/vnd.openxmlformats-officedocument.presentationml.tags+xml"/>
  <Override PartName="/ppt/notesSlides/notesSlide109.xml" ContentType="application/vnd.openxmlformats-officedocument.presentationml.notesSlide+xml"/>
  <Override PartName="/ppt/tags/tag145.xml" ContentType="application/vnd.openxmlformats-officedocument.presentationml.tags+xml"/>
  <Override PartName="/ppt/notesSlides/notesSlide110.xml" ContentType="application/vnd.openxmlformats-officedocument.presentationml.notesSlide+xml"/>
  <Override PartName="/ppt/tags/tag146.xml" ContentType="application/vnd.openxmlformats-officedocument.presentationml.tags+xml"/>
  <Override PartName="/ppt/notesSlides/notesSlide111.xml" ContentType="application/vnd.openxmlformats-officedocument.presentationml.notesSlide+xml"/>
  <Override PartName="/ppt/tags/tag147.xml" ContentType="application/vnd.openxmlformats-officedocument.presentationml.tags+xml"/>
  <Override PartName="/ppt/notesSlides/notesSlide112.xml" ContentType="application/vnd.openxmlformats-officedocument.presentationml.notesSlide+xml"/>
  <Override PartName="/ppt/tags/tag148.xml" ContentType="application/vnd.openxmlformats-officedocument.presentationml.tags+xml"/>
  <Override PartName="/ppt/notesSlides/notesSlide113.xml" ContentType="application/vnd.openxmlformats-officedocument.presentationml.notesSlide+xml"/>
  <Override PartName="/ppt/tags/tag149.xml" ContentType="application/vnd.openxmlformats-officedocument.presentationml.tags+xml"/>
  <Override PartName="/ppt/notesSlides/notesSlide114.xml" ContentType="application/vnd.openxmlformats-officedocument.presentationml.notesSlide+xml"/>
  <Override PartName="/ppt/tags/tag150.xml" ContentType="application/vnd.openxmlformats-officedocument.presentationml.tags+xml"/>
  <Override PartName="/ppt/notesSlides/notesSlide115.xml" ContentType="application/vnd.openxmlformats-officedocument.presentationml.notesSlide+xml"/>
  <Override PartName="/ppt/tags/tag151.xml" ContentType="application/vnd.openxmlformats-officedocument.presentationml.tags+xml"/>
  <Override PartName="/ppt/notesSlides/notesSlide116.xml" ContentType="application/vnd.openxmlformats-officedocument.presentationml.notesSlide+xml"/>
  <Override PartName="/ppt/tags/tag152.xml" ContentType="application/vnd.openxmlformats-officedocument.presentationml.tags+xml"/>
  <Override PartName="/ppt/notesSlides/notesSlide117.xml" ContentType="application/vnd.openxmlformats-officedocument.presentationml.notesSlide+xml"/>
  <Override PartName="/ppt/tags/tag153.xml" ContentType="application/vnd.openxmlformats-officedocument.presentationml.tags+xml"/>
  <Override PartName="/ppt/notesSlides/notesSlide118.xml" ContentType="application/vnd.openxmlformats-officedocument.presentationml.notesSlide+xml"/>
  <Override PartName="/ppt/tags/tag154.xml" ContentType="application/vnd.openxmlformats-officedocument.presentationml.tags+xml"/>
  <Override PartName="/ppt/notesSlides/notesSlide119.xml" ContentType="application/vnd.openxmlformats-officedocument.presentationml.notesSlide+xml"/>
  <Override PartName="/ppt/tags/tag155.xml" ContentType="application/vnd.openxmlformats-officedocument.presentationml.tags+xml"/>
  <Override PartName="/ppt/notesSlides/notesSlide120.xml" ContentType="application/vnd.openxmlformats-officedocument.presentationml.notesSlide+xml"/>
  <Override PartName="/ppt/tags/tag156.xml" ContentType="application/vnd.openxmlformats-officedocument.presentationml.tags+xml"/>
  <Override PartName="/ppt/notesSlides/notesSlide121.xml" ContentType="application/vnd.openxmlformats-officedocument.presentationml.notesSlide+xml"/>
  <Override PartName="/ppt/tags/tag157.xml" ContentType="application/vnd.openxmlformats-officedocument.presentationml.tags+xml"/>
  <Override PartName="/ppt/notesSlides/notesSlide122.xml" ContentType="application/vnd.openxmlformats-officedocument.presentationml.notesSlide+xml"/>
  <Override PartName="/ppt/tags/tag158.xml" ContentType="application/vnd.openxmlformats-officedocument.presentationml.tags+xml"/>
  <Override PartName="/ppt/notesSlides/notesSlide123.xml" ContentType="application/vnd.openxmlformats-officedocument.presentationml.notesSlide+xml"/>
  <Override PartName="/ppt/tags/tag159.xml" ContentType="application/vnd.openxmlformats-officedocument.presentationml.tags+xml"/>
  <Override PartName="/ppt/notesSlides/notesSlide124.xml" ContentType="application/vnd.openxmlformats-officedocument.presentationml.notesSlide+xml"/>
  <Override PartName="/ppt/tags/tag160.xml" ContentType="application/vnd.openxmlformats-officedocument.presentationml.tags+xml"/>
  <Override PartName="/ppt/notesSlides/notesSlide125.xml" ContentType="application/vnd.openxmlformats-officedocument.presentationml.notesSlide+xml"/>
  <Override PartName="/ppt/tags/tag161.xml" ContentType="application/vnd.openxmlformats-officedocument.presentationml.tags+xml"/>
  <Override PartName="/ppt/notesSlides/notesSlide126.xml" ContentType="application/vnd.openxmlformats-officedocument.presentationml.notesSlide+xml"/>
  <Override PartName="/ppt/tags/tag162.xml" ContentType="application/vnd.openxmlformats-officedocument.presentationml.tags+xml"/>
  <Override PartName="/ppt/notesSlides/notesSlide127.xml" ContentType="application/vnd.openxmlformats-officedocument.presentationml.notesSlide+xml"/>
  <Override PartName="/ppt/tags/tag163.xml" ContentType="application/vnd.openxmlformats-officedocument.presentationml.tags+xml"/>
  <Override PartName="/ppt/notesSlides/notesSlide128.xml" ContentType="application/vnd.openxmlformats-officedocument.presentationml.notesSlide+xml"/>
  <Override PartName="/ppt/tags/tag164.xml" ContentType="application/vnd.openxmlformats-officedocument.presentationml.tags+xml"/>
  <Override PartName="/ppt/notesSlides/notesSlide129.xml" ContentType="application/vnd.openxmlformats-officedocument.presentationml.notesSlide+xml"/>
  <Override PartName="/ppt/tags/tag165.xml" ContentType="application/vnd.openxmlformats-officedocument.presentationml.tags+xml"/>
  <Override PartName="/ppt/notesSlides/notesSlide130.xml" ContentType="application/vnd.openxmlformats-officedocument.presentationml.notesSlide+xml"/>
  <Override PartName="/ppt/tags/tag166.xml" ContentType="application/vnd.openxmlformats-officedocument.presentationml.tags+xml"/>
  <Override PartName="/ppt/notesSlides/notesSlide131.xml" ContentType="application/vnd.openxmlformats-officedocument.presentationml.notesSlide+xml"/>
  <Override PartName="/ppt/tags/tag167.xml" ContentType="application/vnd.openxmlformats-officedocument.presentationml.tags+xml"/>
  <Override PartName="/ppt/notesSlides/notesSlide132.xml" ContentType="application/vnd.openxmlformats-officedocument.presentationml.notesSlide+xml"/>
  <Override PartName="/ppt/tags/tag168.xml" ContentType="application/vnd.openxmlformats-officedocument.presentationml.tags+xml"/>
  <Override PartName="/ppt/notesSlides/notesSlide133.xml" ContentType="application/vnd.openxmlformats-officedocument.presentationml.notesSlide+xml"/>
  <Override PartName="/ppt/tags/tag169.xml" ContentType="application/vnd.openxmlformats-officedocument.presentationml.tags+xml"/>
  <Override PartName="/ppt/notesSlides/notesSlide134.xml" ContentType="application/vnd.openxmlformats-officedocument.presentationml.notesSlide+xml"/>
  <Override PartName="/ppt/tags/tag170.xml" ContentType="application/vnd.openxmlformats-officedocument.presentationml.tags+xml"/>
  <Override PartName="/ppt/notesSlides/notesSlide135.xml" ContentType="application/vnd.openxmlformats-officedocument.presentationml.notesSlide+xml"/>
  <Override PartName="/ppt/tags/tag171.xml" ContentType="application/vnd.openxmlformats-officedocument.presentationml.tags+xml"/>
  <Override PartName="/ppt/notesSlides/notesSlide136.xml" ContentType="application/vnd.openxmlformats-officedocument.presentationml.notesSlide+xml"/>
  <Override PartName="/ppt/tags/tag172.xml" ContentType="application/vnd.openxmlformats-officedocument.presentationml.tags+xml"/>
  <Override PartName="/ppt/notesSlides/notesSlide137.xml" ContentType="application/vnd.openxmlformats-officedocument.presentationml.notesSlide+xml"/>
  <Override PartName="/ppt/tags/tag173.xml" ContentType="application/vnd.openxmlformats-officedocument.presentationml.tags+xml"/>
  <Override PartName="/ppt/notesSlides/notesSlide138.xml" ContentType="application/vnd.openxmlformats-officedocument.presentationml.notesSlide+xml"/>
  <Override PartName="/ppt/tags/tag174.xml" ContentType="application/vnd.openxmlformats-officedocument.presentationml.tags+xml"/>
  <Override PartName="/ppt/notesSlides/notesSlide139.xml" ContentType="application/vnd.openxmlformats-officedocument.presentationml.notesSlide+xml"/>
  <Override PartName="/ppt/tags/tag175.xml" ContentType="application/vnd.openxmlformats-officedocument.presentationml.tags+xml"/>
  <Override PartName="/ppt/notesSlides/notesSlide140.xml" ContentType="application/vnd.openxmlformats-officedocument.presentationml.notesSlide+xml"/>
  <Override PartName="/ppt/tags/tag176.xml" ContentType="application/vnd.openxmlformats-officedocument.presentationml.tags+xml"/>
  <Override PartName="/ppt/notesSlides/notesSlide141.xml" ContentType="application/vnd.openxmlformats-officedocument.presentationml.notesSlide+xml"/>
  <Override PartName="/ppt/tags/tag177.xml" ContentType="application/vnd.openxmlformats-officedocument.presentationml.tags+xml"/>
  <Override PartName="/ppt/notesSlides/notesSlide142.xml" ContentType="application/vnd.openxmlformats-officedocument.presentationml.notesSlide+xml"/>
  <Override PartName="/ppt/tags/tag178.xml" ContentType="application/vnd.openxmlformats-officedocument.presentationml.tags+xml"/>
  <Override PartName="/ppt/notesSlides/notesSlide143.xml" ContentType="application/vnd.openxmlformats-officedocument.presentationml.notesSlide+xml"/>
  <Override PartName="/ppt/tags/tag179.xml" ContentType="application/vnd.openxmlformats-officedocument.presentationml.tags+xml"/>
  <Override PartName="/ppt/notesSlides/notesSlide144.xml" ContentType="application/vnd.openxmlformats-officedocument.presentationml.notesSlide+xml"/>
  <Override PartName="/ppt/tags/tag180.xml" ContentType="application/vnd.openxmlformats-officedocument.presentationml.tags+xml"/>
  <Override PartName="/ppt/notesSlides/notesSlide145.xml" ContentType="application/vnd.openxmlformats-officedocument.presentationml.notesSlide+xml"/>
  <Override PartName="/ppt/tags/tag181.xml" ContentType="application/vnd.openxmlformats-officedocument.presentationml.tags+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6" r:id="rId4"/>
    <p:sldMasterId id="2147483670" r:id="rId5"/>
    <p:sldMasterId id="2147483678" r:id="rId6"/>
    <p:sldMasterId id="2147483680" r:id="rId7"/>
    <p:sldMasterId id="2147483700" r:id="rId8"/>
    <p:sldMasterId id="2147483698" r:id="rId9"/>
    <p:sldMasterId id="2147483696" r:id="rId10"/>
    <p:sldMasterId id="2147483694" r:id="rId11"/>
    <p:sldMasterId id="2147483682" r:id="rId12"/>
  </p:sldMasterIdLst>
  <p:notesMasterIdLst>
    <p:notesMasterId r:id="rId161"/>
  </p:notesMasterIdLst>
  <p:handoutMasterIdLst>
    <p:handoutMasterId r:id="rId162"/>
  </p:handoutMasterIdLst>
  <p:sldIdLst>
    <p:sldId id="256" r:id="rId13"/>
    <p:sldId id="402" r:id="rId14"/>
    <p:sldId id="421" r:id="rId15"/>
    <p:sldId id="282" r:id="rId16"/>
    <p:sldId id="258" r:id="rId17"/>
    <p:sldId id="403" r:id="rId18"/>
    <p:sldId id="259" r:id="rId19"/>
    <p:sldId id="261" r:id="rId20"/>
    <p:sldId id="262" r:id="rId21"/>
    <p:sldId id="263" r:id="rId22"/>
    <p:sldId id="264" r:id="rId23"/>
    <p:sldId id="478" r:id="rId24"/>
    <p:sldId id="426" r:id="rId25"/>
    <p:sldId id="425" r:id="rId26"/>
    <p:sldId id="267" r:id="rId27"/>
    <p:sldId id="269" r:id="rId28"/>
    <p:sldId id="271" r:id="rId29"/>
    <p:sldId id="422" r:id="rId30"/>
    <p:sldId id="464" r:id="rId31"/>
    <p:sldId id="275" r:id="rId32"/>
    <p:sldId id="404" r:id="rId33"/>
    <p:sldId id="278" r:id="rId34"/>
    <p:sldId id="482" r:id="rId35"/>
    <p:sldId id="280" r:id="rId36"/>
    <p:sldId id="465" r:id="rId37"/>
    <p:sldId id="281" r:id="rId38"/>
    <p:sldId id="287" r:id="rId39"/>
    <p:sldId id="450" r:id="rId40"/>
    <p:sldId id="288" r:id="rId41"/>
    <p:sldId id="289" r:id="rId42"/>
    <p:sldId id="290" r:id="rId43"/>
    <p:sldId id="292" r:id="rId44"/>
    <p:sldId id="293" r:id="rId45"/>
    <p:sldId id="295" r:id="rId46"/>
    <p:sldId id="297" r:id="rId47"/>
    <p:sldId id="298" r:id="rId48"/>
    <p:sldId id="299" r:id="rId49"/>
    <p:sldId id="300" r:id="rId50"/>
    <p:sldId id="301" r:id="rId51"/>
    <p:sldId id="302" r:id="rId52"/>
    <p:sldId id="303" r:id="rId53"/>
    <p:sldId id="305" r:id="rId54"/>
    <p:sldId id="307" r:id="rId55"/>
    <p:sldId id="434" r:id="rId56"/>
    <p:sldId id="315" r:id="rId57"/>
    <p:sldId id="316" r:id="rId58"/>
    <p:sldId id="317" r:id="rId59"/>
    <p:sldId id="318" r:id="rId60"/>
    <p:sldId id="451" r:id="rId61"/>
    <p:sldId id="488"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6" r:id="rId77"/>
    <p:sldId id="337" r:id="rId78"/>
    <p:sldId id="338" r:id="rId79"/>
    <p:sldId id="339" r:id="rId80"/>
    <p:sldId id="341" r:id="rId81"/>
    <p:sldId id="340" r:id="rId82"/>
    <p:sldId id="342" r:id="rId83"/>
    <p:sldId id="427" r:id="rId84"/>
    <p:sldId id="452" r:id="rId85"/>
    <p:sldId id="449" r:id="rId86"/>
    <p:sldId id="436" r:id="rId87"/>
    <p:sldId id="437" r:id="rId88"/>
    <p:sldId id="438" r:id="rId89"/>
    <p:sldId id="439" r:id="rId90"/>
    <p:sldId id="440" r:id="rId91"/>
    <p:sldId id="441" r:id="rId92"/>
    <p:sldId id="442" r:id="rId93"/>
    <p:sldId id="443" r:id="rId94"/>
    <p:sldId id="446" r:id="rId95"/>
    <p:sldId id="447" r:id="rId96"/>
    <p:sldId id="448" r:id="rId97"/>
    <p:sldId id="412" r:id="rId98"/>
    <p:sldId id="343" r:id="rId99"/>
    <p:sldId id="344" r:id="rId100"/>
    <p:sldId id="345" r:id="rId101"/>
    <p:sldId id="346" r:id="rId102"/>
    <p:sldId id="347" r:id="rId103"/>
    <p:sldId id="348" r:id="rId104"/>
    <p:sldId id="349" r:id="rId105"/>
    <p:sldId id="357" r:id="rId106"/>
    <p:sldId id="358" r:id="rId107"/>
    <p:sldId id="359" r:id="rId108"/>
    <p:sldId id="361" r:id="rId109"/>
    <p:sldId id="428" r:id="rId110"/>
    <p:sldId id="417" r:id="rId111"/>
    <p:sldId id="364" r:id="rId112"/>
    <p:sldId id="366" r:id="rId113"/>
    <p:sldId id="368" r:id="rId114"/>
    <p:sldId id="370" r:id="rId115"/>
    <p:sldId id="432" r:id="rId116"/>
    <p:sldId id="382" r:id="rId117"/>
    <p:sldId id="383" r:id="rId118"/>
    <p:sldId id="384" r:id="rId119"/>
    <p:sldId id="385" r:id="rId120"/>
    <p:sldId id="386" r:id="rId121"/>
    <p:sldId id="476" r:id="rId122"/>
    <p:sldId id="453" r:id="rId123"/>
    <p:sldId id="467" r:id="rId124"/>
    <p:sldId id="454" r:id="rId125"/>
    <p:sldId id="468" r:id="rId126"/>
    <p:sldId id="455" r:id="rId127"/>
    <p:sldId id="469" r:id="rId128"/>
    <p:sldId id="456" r:id="rId129"/>
    <p:sldId id="470" r:id="rId130"/>
    <p:sldId id="457" r:id="rId131"/>
    <p:sldId id="471" r:id="rId132"/>
    <p:sldId id="458" r:id="rId133"/>
    <p:sldId id="472" r:id="rId134"/>
    <p:sldId id="462" r:id="rId135"/>
    <p:sldId id="475" r:id="rId136"/>
    <p:sldId id="473" r:id="rId137"/>
    <p:sldId id="474" r:id="rId138"/>
    <p:sldId id="477" r:id="rId139"/>
    <p:sldId id="459" r:id="rId140"/>
    <p:sldId id="46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 id="430" r:id="rId156"/>
    <p:sldId id="410" r:id="rId157"/>
    <p:sldId id="420" r:id="rId158"/>
    <p:sldId id="431" r:id="rId159"/>
    <p:sldId id="479" r:id="rId160"/>
  </p:sldIdLst>
  <p:sldSz cx="9144000" cy="6858000" type="screen4x3"/>
  <p:notesSz cx="7010400" cy="9236075"/>
  <p:custDataLst>
    <p:tags r:id="rId1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F0BB4D6-C218-4F25-9582-59BC0DE78CD1}">
          <p14:sldIdLst>
            <p14:sldId id="256"/>
            <p14:sldId id="402"/>
          </p14:sldIdLst>
        </p14:section>
        <p14:section name="Operating Principles" id="{8D6A1E2C-2E7A-45EF-A9A1-509F4ACB2871}">
          <p14:sldIdLst>
            <p14:sldId id="421"/>
            <p14:sldId id="282"/>
            <p14:sldId id="258"/>
            <p14:sldId id="403"/>
            <p14:sldId id="259"/>
            <p14:sldId id="261"/>
            <p14:sldId id="262"/>
            <p14:sldId id="263"/>
            <p14:sldId id="264"/>
            <p14:sldId id="478"/>
            <p14:sldId id="426"/>
            <p14:sldId id="425"/>
            <p14:sldId id="267"/>
            <p14:sldId id="269"/>
            <p14:sldId id="271"/>
          </p14:sldIdLst>
        </p14:section>
        <p14:section name="Components of Air Brakes" id="{C6164DD6-6148-4BB0-82CD-E72B83523A51}">
          <p14:sldIdLst>
            <p14:sldId id="422"/>
            <p14:sldId id="464"/>
            <p14:sldId id="275"/>
            <p14:sldId id="404"/>
            <p14:sldId id="278"/>
            <p14:sldId id="482"/>
            <p14:sldId id="280"/>
            <p14:sldId id="465"/>
            <p14:sldId id="281"/>
            <p14:sldId id="287"/>
            <p14:sldId id="450"/>
            <p14:sldId id="288"/>
            <p14:sldId id="289"/>
            <p14:sldId id="290"/>
            <p14:sldId id="292"/>
            <p14:sldId id="293"/>
            <p14:sldId id="295"/>
            <p14:sldId id="297"/>
            <p14:sldId id="298"/>
            <p14:sldId id="299"/>
            <p14:sldId id="300"/>
            <p14:sldId id="301"/>
            <p14:sldId id="302"/>
            <p14:sldId id="303"/>
            <p14:sldId id="305"/>
            <p14:sldId id="307"/>
            <p14:sldId id="434"/>
            <p14:sldId id="315"/>
            <p14:sldId id="316"/>
            <p14:sldId id="317"/>
            <p14:sldId id="318"/>
            <p14:sldId id="451"/>
            <p14:sldId id="488"/>
            <p14:sldId id="321"/>
            <p14:sldId id="322"/>
            <p14:sldId id="323"/>
            <p14:sldId id="324"/>
            <p14:sldId id="325"/>
            <p14:sldId id="326"/>
            <p14:sldId id="327"/>
            <p14:sldId id="328"/>
            <p14:sldId id="329"/>
            <p14:sldId id="330"/>
            <p14:sldId id="331"/>
            <p14:sldId id="332"/>
            <p14:sldId id="333"/>
            <p14:sldId id="334"/>
            <p14:sldId id="336"/>
            <p14:sldId id="337"/>
            <p14:sldId id="338"/>
            <p14:sldId id="339"/>
            <p14:sldId id="341"/>
            <p14:sldId id="340"/>
            <p14:sldId id="342"/>
            <p14:sldId id="427"/>
          </p14:sldIdLst>
        </p14:section>
        <p14:section name="Variables that Affect Vehicle Braking" id="{D795179B-F8CA-4A44-B143-D70FBCE11903}">
          <p14:sldIdLst>
            <p14:sldId id="452"/>
            <p14:sldId id="449"/>
            <p14:sldId id="436"/>
            <p14:sldId id="437"/>
            <p14:sldId id="438"/>
            <p14:sldId id="439"/>
            <p14:sldId id="440"/>
            <p14:sldId id="441"/>
            <p14:sldId id="442"/>
            <p14:sldId id="443"/>
            <p14:sldId id="446"/>
            <p14:sldId id="447"/>
            <p14:sldId id="448"/>
          </p14:sldIdLst>
        </p14:section>
        <p14:section name="Foundation Brake Operation and Adjustment" id="{1C5A110F-9EB2-4804-88D1-75487CBBAE64}">
          <p14:sldIdLst>
            <p14:sldId id="412"/>
            <p14:sldId id="343"/>
            <p14:sldId id="344"/>
            <p14:sldId id="345"/>
            <p14:sldId id="346"/>
            <p14:sldId id="347"/>
            <p14:sldId id="348"/>
            <p14:sldId id="349"/>
            <p14:sldId id="357"/>
            <p14:sldId id="358"/>
            <p14:sldId id="359"/>
            <p14:sldId id="361"/>
            <p14:sldId id="428"/>
            <p14:sldId id="417"/>
            <p14:sldId id="364"/>
            <p14:sldId id="366"/>
            <p14:sldId id="368"/>
            <p14:sldId id="370"/>
          </p14:sldIdLst>
        </p14:section>
        <p14:section name="Air Brake Inspections" id="{0EBC5DB4-BE87-4256-BEDB-15C2B111390C}">
          <p14:sldIdLst>
            <p14:sldId id="432"/>
            <p14:sldId id="382"/>
            <p14:sldId id="383"/>
            <p14:sldId id="384"/>
            <p14:sldId id="385"/>
            <p14:sldId id="386"/>
          </p14:sldIdLst>
        </p14:section>
        <p14:section name="Inspections: System Operation" id="{A76DB525-7B7B-4922-B517-1CB7A1FBC219}">
          <p14:sldIdLst>
            <p14:sldId id="476"/>
            <p14:sldId id="453"/>
            <p14:sldId id="467"/>
            <p14:sldId id="454"/>
            <p14:sldId id="468"/>
            <p14:sldId id="455"/>
            <p14:sldId id="469"/>
            <p14:sldId id="456"/>
            <p14:sldId id="470"/>
            <p14:sldId id="457"/>
            <p14:sldId id="471"/>
            <p14:sldId id="458"/>
            <p14:sldId id="472"/>
            <p14:sldId id="462"/>
            <p14:sldId id="475"/>
            <p14:sldId id="473"/>
            <p14:sldId id="474"/>
          </p14:sldIdLst>
        </p14:section>
        <p14:section name="Inspections: Adjustment" id="{A7F000F4-8BA3-4B06-B3CC-855B943C83B2}">
          <p14:sldIdLst>
            <p14:sldId id="477"/>
            <p14:sldId id="459"/>
            <p14:sldId id="466"/>
            <p14:sldId id="387"/>
            <p14:sldId id="388"/>
            <p14:sldId id="389"/>
            <p14:sldId id="390"/>
            <p14:sldId id="391"/>
            <p14:sldId id="392"/>
            <p14:sldId id="393"/>
            <p14:sldId id="394"/>
            <p14:sldId id="395"/>
            <p14:sldId id="396"/>
            <p14:sldId id="397"/>
            <p14:sldId id="398"/>
            <p14:sldId id="399"/>
            <p14:sldId id="400"/>
            <p14:sldId id="430"/>
          </p14:sldIdLst>
        </p14:section>
        <p14:section name="Wrap Up" id="{F28632E2-0694-41C9-9D41-44A827F43F5F}">
          <p14:sldIdLst>
            <p14:sldId id="410"/>
            <p14:sldId id="420"/>
          </p14:sldIdLst>
        </p14:section>
        <p14:section name="Practical" id="{1A2EB2C9-6BB8-480D-9900-C7E5DEF2A0DD}">
          <p14:sldIdLst>
            <p14:sldId id="431"/>
            <p14:sldId id="4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0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2A0"/>
    <a:srgbClr val="54C7DA"/>
    <a:srgbClr val="2D97E5"/>
    <a:srgbClr val="5BC0CA"/>
    <a:srgbClr val="5FB743"/>
    <a:srgbClr val="63BB46"/>
    <a:srgbClr val="417E2E"/>
    <a:srgbClr val="FDD106"/>
    <a:srgbClr val="2591CB"/>
    <a:srgbClr val="AFBE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8" autoAdjust="0"/>
    <p:restoredTop sz="69648" autoAdjust="0"/>
  </p:normalViewPr>
  <p:slideViewPr>
    <p:cSldViewPr snapToGrid="0">
      <p:cViewPr varScale="1">
        <p:scale>
          <a:sx n="72" d="100"/>
          <a:sy n="72" d="100"/>
        </p:scale>
        <p:origin x="36" y="52"/>
      </p:cViewPr>
      <p:guideLst/>
    </p:cSldViewPr>
  </p:slideViewPr>
  <p:outlineViewPr>
    <p:cViewPr>
      <p:scale>
        <a:sx n="33" d="100"/>
        <a:sy n="33" d="100"/>
      </p:scale>
      <p:origin x="0" y="-41904"/>
    </p:cViewPr>
  </p:outlineViewPr>
  <p:notesTextViewPr>
    <p:cViewPr>
      <p:scale>
        <a:sx n="3" d="2"/>
        <a:sy n="3" d="2"/>
      </p:scale>
      <p:origin x="0" y="0"/>
    </p:cViewPr>
  </p:notesTextViewPr>
  <p:sorterViewPr>
    <p:cViewPr varScale="1">
      <p:scale>
        <a:sx n="1" d="1"/>
        <a:sy n="1" d="1"/>
      </p:scale>
      <p:origin x="0" y="-41940"/>
    </p:cViewPr>
  </p:sorterViewPr>
  <p:notesViewPr>
    <p:cSldViewPr snapToGrid="0">
      <p:cViewPr varScale="1">
        <p:scale>
          <a:sx n="82" d="100"/>
          <a:sy n="82" d="100"/>
        </p:scale>
        <p:origin x="199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presProps" Target="pres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notesMaster" Target="notesMasters/notesMaster1.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16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tags" Target="tags/tag1.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034600-0E5F-47E3-A4BE-DC9980A81C0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76C5A7B5-2F23-4F51-923D-801AC2F487CB}">
      <dgm:prSet phldrT="[Text]" custT="1"/>
      <dgm:spPr/>
      <dgm:t>
        <a:bodyPr/>
        <a:lstStyle/>
        <a:p>
          <a:r>
            <a:rPr lang="en-US" sz="2400" b="1" dirty="0" smtClean="0">
              <a:solidFill>
                <a:schemeClr val="tx1">
                  <a:lumMod val="75000"/>
                  <a:lumOff val="25000"/>
                </a:schemeClr>
              </a:solidFill>
              <a:latin typeface="Calibri Light" panose="020F0302020204030204" pitchFamily="34" charset="0"/>
            </a:rPr>
            <a:t>AIR BRAKE ADVANTAGES</a:t>
          </a:r>
          <a:endParaRPr lang="en-US" sz="2400" b="1" dirty="0">
            <a:solidFill>
              <a:schemeClr val="tx1">
                <a:lumMod val="75000"/>
                <a:lumOff val="25000"/>
              </a:schemeClr>
            </a:solidFill>
            <a:latin typeface="Calibri Light" panose="020F0302020204030204" pitchFamily="34" charset="0"/>
          </a:endParaRPr>
        </a:p>
      </dgm:t>
    </dgm:pt>
    <dgm:pt modelId="{95D66C8D-3C67-4AC3-A3F1-F46BCC20A25E}" type="parTrans" cxnId="{D1F2BD06-5BFE-4C11-AC40-DD36B9CB4D95}">
      <dgm:prSet/>
      <dgm:spPr/>
      <dgm:t>
        <a:bodyPr/>
        <a:lstStyle/>
        <a:p>
          <a:endParaRPr lang="en-US" sz="2400">
            <a:solidFill>
              <a:schemeClr val="bg1"/>
            </a:solidFill>
            <a:latin typeface="Lato" panose="020F0502020204030203" pitchFamily="34" charset="0"/>
          </a:endParaRPr>
        </a:p>
      </dgm:t>
    </dgm:pt>
    <dgm:pt modelId="{ED69F976-D5E4-4211-B07A-837A70EDD812}" type="sibTrans" cxnId="{D1F2BD06-5BFE-4C11-AC40-DD36B9CB4D95}">
      <dgm:prSet/>
      <dgm:spPr/>
      <dgm:t>
        <a:bodyPr/>
        <a:lstStyle/>
        <a:p>
          <a:endParaRPr lang="en-US" sz="2400">
            <a:solidFill>
              <a:schemeClr val="bg1"/>
            </a:solidFill>
            <a:latin typeface="Lato" panose="020F0502020204030203" pitchFamily="34" charset="0"/>
          </a:endParaRPr>
        </a:p>
      </dgm:t>
    </dgm:pt>
    <dgm:pt modelId="{8044B15C-5DF8-45B6-BA2C-A4C69A4C4A2C}">
      <dgm:prSet phldrT="[Text]" custT="1"/>
      <dgm:spPr/>
      <dgm:t>
        <a:bodyPr/>
        <a:lstStyle/>
        <a:p>
          <a:r>
            <a:rPr lang="en-US" sz="2400" dirty="0" smtClean="0">
              <a:solidFill>
                <a:schemeClr val="bg1"/>
              </a:solidFill>
              <a:latin typeface="Calibri Light" panose="020F0302020204030204" pitchFamily="34" charset="0"/>
            </a:rPr>
            <a:t>Generates greater power</a:t>
          </a:r>
          <a:endParaRPr lang="en-US" sz="2400" dirty="0">
            <a:solidFill>
              <a:schemeClr val="bg1"/>
            </a:solidFill>
            <a:latin typeface="Calibri Light" panose="020F0302020204030204" pitchFamily="34" charset="0"/>
          </a:endParaRPr>
        </a:p>
      </dgm:t>
    </dgm:pt>
    <dgm:pt modelId="{37117E47-68AD-4241-847C-5997B658BA52}" type="parTrans" cxnId="{5EFD63D9-7580-4575-BEA0-75943B54DA8E}">
      <dgm:prSet/>
      <dgm:spPr/>
      <dgm:t>
        <a:bodyPr/>
        <a:lstStyle/>
        <a:p>
          <a:endParaRPr lang="en-US" sz="2400">
            <a:solidFill>
              <a:schemeClr val="bg1"/>
            </a:solidFill>
            <a:latin typeface="Lato" panose="020F0502020204030203" pitchFamily="34" charset="0"/>
          </a:endParaRPr>
        </a:p>
      </dgm:t>
    </dgm:pt>
    <dgm:pt modelId="{8C5125E7-7B9D-4DB8-A37B-64A344A440A4}" type="sibTrans" cxnId="{5EFD63D9-7580-4575-BEA0-75943B54DA8E}">
      <dgm:prSet/>
      <dgm:spPr/>
      <dgm:t>
        <a:bodyPr/>
        <a:lstStyle/>
        <a:p>
          <a:endParaRPr lang="en-US" sz="2400">
            <a:solidFill>
              <a:schemeClr val="bg1"/>
            </a:solidFill>
            <a:latin typeface="Lato" panose="020F0502020204030203" pitchFamily="34" charset="0"/>
          </a:endParaRPr>
        </a:p>
      </dgm:t>
    </dgm:pt>
    <dgm:pt modelId="{86808BFA-241D-4643-94B1-A8B1025F567D}">
      <dgm:prSet phldrT="[Text]" custT="1"/>
      <dgm:spPr/>
      <dgm:t>
        <a:bodyPr/>
        <a:lstStyle/>
        <a:p>
          <a:r>
            <a:rPr lang="en-US" sz="2400" dirty="0" smtClean="0">
              <a:solidFill>
                <a:schemeClr val="bg1"/>
              </a:solidFill>
              <a:latin typeface="Calibri Light" panose="020F0302020204030204" pitchFamily="34" charset="0"/>
            </a:rPr>
            <a:t>Tolerates small leaks</a:t>
          </a:r>
          <a:endParaRPr lang="en-US" sz="2400" dirty="0">
            <a:solidFill>
              <a:schemeClr val="bg1"/>
            </a:solidFill>
            <a:latin typeface="Calibri Light" panose="020F0302020204030204" pitchFamily="34" charset="0"/>
          </a:endParaRPr>
        </a:p>
      </dgm:t>
    </dgm:pt>
    <dgm:pt modelId="{B30ACD66-ED77-4AD5-BAEC-4F56DC6033A7}" type="parTrans" cxnId="{68F00C10-3983-4CFC-BD39-A2E043E6EAF4}">
      <dgm:prSet/>
      <dgm:spPr/>
      <dgm:t>
        <a:bodyPr/>
        <a:lstStyle/>
        <a:p>
          <a:endParaRPr lang="en-US" sz="2400">
            <a:solidFill>
              <a:schemeClr val="bg1"/>
            </a:solidFill>
            <a:latin typeface="Lato" panose="020F0502020204030203" pitchFamily="34" charset="0"/>
          </a:endParaRPr>
        </a:p>
      </dgm:t>
    </dgm:pt>
    <dgm:pt modelId="{DD57E320-6572-4F3B-98F4-B9DF51FF1B8B}" type="sibTrans" cxnId="{68F00C10-3983-4CFC-BD39-A2E043E6EAF4}">
      <dgm:prSet/>
      <dgm:spPr/>
      <dgm:t>
        <a:bodyPr/>
        <a:lstStyle/>
        <a:p>
          <a:endParaRPr lang="en-US" sz="2400">
            <a:solidFill>
              <a:schemeClr val="bg1"/>
            </a:solidFill>
            <a:latin typeface="Lato" panose="020F0502020204030203" pitchFamily="34" charset="0"/>
          </a:endParaRPr>
        </a:p>
      </dgm:t>
    </dgm:pt>
    <dgm:pt modelId="{D07413D7-1B23-494E-B510-8B8D300E65A2}">
      <dgm:prSet phldrT="[Text]" custT="1"/>
      <dgm:spPr/>
      <dgm:t>
        <a:bodyPr/>
        <a:lstStyle/>
        <a:p>
          <a:r>
            <a:rPr lang="en-US" sz="2400" dirty="0" smtClean="0">
              <a:solidFill>
                <a:schemeClr val="bg1"/>
              </a:solidFill>
              <a:latin typeface="Calibri Light" panose="020F0302020204030204" pitchFamily="34" charset="0"/>
            </a:rPr>
            <a:t>Pumps more air pressure</a:t>
          </a:r>
          <a:endParaRPr lang="en-US" sz="2400" dirty="0">
            <a:solidFill>
              <a:schemeClr val="bg1"/>
            </a:solidFill>
            <a:latin typeface="Calibri Light" panose="020F0302020204030204" pitchFamily="34" charset="0"/>
          </a:endParaRPr>
        </a:p>
      </dgm:t>
    </dgm:pt>
    <dgm:pt modelId="{E2995ACE-883B-4506-BCA3-D5CD280180A7}" type="parTrans" cxnId="{4CA17ADC-FDE4-4168-862E-80DDC1269D09}">
      <dgm:prSet/>
      <dgm:spPr/>
      <dgm:t>
        <a:bodyPr/>
        <a:lstStyle/>
        <a:p>
          <a:endParaRPr lang="en-US" sz="2400">
            <a:solidFill>
              <a:schemeClr val="bg1"/>
            </a:solidFill>
            <a:latin typeface="Lato" panose="020F0502020204030203" pitchFamily="34" charset="0"/>
          </a:endParaRPr>
        </a:p>
      </dgm:t>
    </dgm:pt>
    <dgm:pt modelId="{C8D3C6A5-A69F-4D14-B7C5-01BBDADB39CF}" type="sibTrans" cxnId="{4CA17ADC-FDE4-4168-862E-80DDC1269D09}">
      <dgm:prSet/>
      <dgm:spPr/>
      <dgm:t>
        <a:bodyPr/>
        <a:lstStyle/>
        <a:p>
          <a:endParaRPr lang="en-US" sz="2400">
            <a:solidFill>
              <a:schemeClr val="bg1"/>
            </a:solidFill>
            <a:latin typeface="Lato" panose="020F0502020204030203" pitchFamily="34" charset="0"/>
          </a:endParaRPr>
        </a:p>
      </dgm:t>
    </dgm:pt>
    <dgm:pt modelId="{A74DCB05-4F04-4AA4-8C1E-4D6320AC23A9}">
      <dgm:prSet phldrT="[Text]" custT="1"/>
      <dgm:spPr/>
      <dgm:t>
        <a:bodyPr/>
        <a:lstStyle/>
        <a:p>
          <a:r>
            <a:rPr lang="en-US" sz="2400" dirty="0" smtClean="0">
              <a:solidFill>
                <a:schemeClr val="bg1"/>
              </a:solidFill>
              <a:latin typeface="Calibri Light" panose="020F0302020204030204" pitchFamily="34" charset="0"/>
            </a:rPr>
            <a:t>Easier coupling of air lines</a:t>
          </a:r>
          <a:endParaRPr lang="en-US" sz="2400" dirty="0">
            <a:solidFill>
              <a:schemeClr val="bg1"/>
            </a:solidFill>
            <a:latin typeface="Calibri Light" panose="020F0302020204030204" pitchFamily="34" charset="0"/>
          </a:endParaRPr>
        </a:p>
      </dgm:t>
    </dgm:pt>
    <dgm:pt modelId="{39344890-DB55-4196-A286-96B4DA160AC9}" type="parTrans" cxnId="{D1928F8D-66C5-46C0-9FC0-8DED965DA2ED}">
      <dgm:prSet/>
      <dgm:spPr/>
      <dgm:t>
        <a:bodyPr/>
        <a:lstStyle/>
        <a:p>
          <a:endParaRPr lang="en-US" sz="2400">
            <a:solidFill>
              <a:schemeClr val="bg1"/>
            </a:solidFill>
            <a:latin typeface="Lato" panose="020F0502020204030203" pitchFamily="34" charset="0"/>
          </a:endParaRPr>
        </a:p>
      </dgm:t>
    </dgm:pt>
    <dgm:pt modelId="{9649190A-D6DF-429C-B96F-AFE8FFDF08A0}" type="sibTrans" cxnId="{D1928F8D-66C5-46C0-9FC0-8DED965DA2ED}">
      <dgm:prSet/>
      <dgm:spPr/>
      <dgm:t>
        <a:bodyPr/>
        <a:lstStyle/>
        <a:p>
          <a:endParaRPr lang="en-US" sz="2400">
            <a:solidFill>
              <a:schemeClr val="bg1"/>
            </a:solidFill>
            <a:latin typeface="Lato" panose="020F0502020204030203" pitchFamily="34" charset="0"/>
          </a:endParaRPr>
        </a:p>
      </dgm:t>
    </dgm:pt>
    <dgm:pt modelId="{D7C3E718-5FAA-4B91-994C-6E88DEB265AA}" type="pres">
      <dgm:prSet presAssocID="{F4034600-0E5F-47E3-A4BE-DC9980A81C04}" presName="diagram" presStyleCnt="0">
        <dgm:presLayoutVars>
          <dgm:chMax val="1"/>
          <dgm:dir/>
          <dgm:animLvl val="ctr"/>
          <dgm:resizeHandles val="exact"/>
        </dgm:presLayoutVars>
      </dgm:prSet>
      <dgm:spPr/>
      <dgm:t>
        <a:bodyPr/>
        <a:lstStyle/>
        <a:p>
          <a:endParaRPr lang="en-US"/>
        </a:p>
      </dgm:t>
    </dgm:pt>
    <dgm:pt modelId="{DDE121A3-2DC9-43F9-B3C9-D70A6779D25A}" type="pres">
      <dgm:prSet presAssocID="{F4034600-0E5F-47E3-A4BE-DC9980A81C04}" presName="matrix" presStyleCnt="0"/>
      <dgm:spPr/>
    </dgm:pt>
    <dgm:pt modelId="{8F4273FF-DDCD-4ADF-924D-29D83BADF7EC}" type="pres">
      <dgm:prSet presAssocID="{F4034600-0E5F-47E3-A4BE-DC9980A81C04}" presName="tile1" presStyleLbl="node1" presStyleIdx="0" presStyleCnt="4"/>
      <dgm:spPr/>
      <dgm:t>
        <a:bodyPr/>
        <a:lstStyle/>
        <a:p>
          <a:endParaRPr lang="en-US"/>
        </a:p>
      </dgm:t>
    </dgm:pt>
    <dgm:pt modelId="{2056D9F5-DC04-435A-9645-218D001A2F35}" type="pres">
      <dgm:prSet presAssocID="{F4034600-0E5F-47E3-A4BE-DC9980A81C04}" presName="tile1text" presStyleLbl="node1" presStyleIdx="0" presStyleCnt="4">
        <dgm:presLayoutVars>
          <dgm:chMax val="0"/>
          <dgm:chPref val="0"/>
          <dgm:bulletEnabled val="1"/>
        </dgm:presLayoutVars>
      </dgm:prSet>
      <dgm:spPr/>
      <dgm:t>
        <a:bodyPr/>
        <a:lstStyle/>
        <a:p>
          <a:endParaRPr lang="en-US"/>
        </a:p>
      </dgm:t>
    </dgm:pt>
    <dgm:pt modelId="{1A872AE8-590C-423E-978D-3FB8CB20101A}" type="pres">
      <dgm:prSet presAssocID="{F4034600-0E5F-47E3-A4BE-DC9980A81C04}" presName="tile2" presStyleLbl="node1" presStyleIdx="1" presStyleCnt="4"/>
      <dgm:spPr/>
      <dgm:t>
        <a:bodyPr/>
        <a:lstStyle/>
        <a:p>
          <a:endParaRPr lang="en-US"/>
        </a:p>
      </dgm:t>
    </dgm:pt>
    <dgm:pt modelId="{E285847B-FE09-47BE-8B35-A6B3346EEB46}" type="pres">
      <dgm:prSet presAssocID="{F4034600-0E5F-47E3-A4BE-DC9980A81C04}" presName="tile2text" presStyleLbl="node1" presStyleIdx="1" presStyleCnt="4">
        <dgm:presLayoutVars>
          <dgm:chMax val="0"/>
          <dgm:chPref val="0"/>
          <dgm:bulletEnabled val="1"/>
        </dgm:presLayoutVars>
      </dgm:prSet>
      <dgm:spPr/>
      <dgm:t>
        <a:bodyPr/>
        <a:lstStyle/>
        <a:p>
          <a:endParaRPr lang="en-US"/>
        </a:p>
      </dgm:t>
    </dgm:pt>
    <dgm:pt modelId="{7DDF28E1-993B-41D7-921B-7CD317ED96FD}" type="pres">
      <dgm:prSet presAssocID="{F4034600-0E5F-47E3-A4BE-DC9980A81C04}" presName="tile3" presStyleLbl="node1" presStyleIdx="2" presStyleCnt="4"/>
      <dgm:spPr/>
      <dgm:t>
        <a:bodyPr/>
        <a:lstStyle/>
        <a:p>
          <a:endParaRPr lang="en-US"/>
        </a:p>
      </dgm:t>
    </dgm:pt>
    <dgm:pt modelId="{5E40A454-7019-4385-A439-AA14C1AB1675}" type="pres">
      <dgm:prSet presAssocID="{F4034600-0E5F-47E3-A4BE-DC9980A81C04}" presName="tile3text" presStyleLbl="node1" presStyleIdx="2" presStyleCnt="4">
        <dgm:presLayoutVars>
          <dgm:chMax val="0"/>
          <dgm:chPref val="0"/>
          <dgm:bulletEnabled val="1"/>
        </dgm:presLayoutVars>
      </dgm:prSet>
      <dgm:spPr/>
      <dgm:t>
        <a:bodyPr/>
        <a:lstStyle/>
        <a:p>
          <a:endParaRPr lang="en-US"/>
        </a:p>
      </dgm:t>
    </dgm:pt>
    <dgm:pt modelId="{3BBACC73-5060-4203-9130-2FC5D90090CD}" type="pres">
      <dgm:prSet presAssocID="{F4034600-0E5F-47E3-A4BE-DC9980A81C04}" presName="tile4" presStyleLbl="node1" presStyleIdx="3" presStyleCnt="4"/>
      <dgm:spPr/>
      <dgm:t>
        <a:bodyPr/>
        <a:lstStyle/>
        <a:p>
          <a:endParaRPr lang="en-US"/>
        </a:p>
      </dgm:t>
    </dgm:pt>
    <dgm:pt modelId="{9178AD03-D2EB-4B6A-9B7D-113515E24C79}" type="pres">
      <dgm:prSet presAssocID="{F4034600-0E5F-47E3-A4BE-DC9980A81C04}" presName="tile4text" presStyleLbl="node1" presStyleIdx="3" presStyleCnt="4">
        <dgm:presLayoutVars>
          <dgm:chMax val="0"/>
          <dgm:chPref val="0"/>
          <dgm:bulletEnabled val="1"/>
        </dgm:presLayoutVars>
      </dgm:prSet>
      <dgm:spPr/>
      <dgm:t>
        <a:bodyPr/>
        <a:lstStyle/>
        <a:p>
          <a:endParaRPr lang="en-US"/>
        </a:p>
      </dgm:t>
    </dgm:pt>
    <dgm:pt modelId="{9E52F605-EC12-4E41-B0E6-6725C7E698BD}" type="pres">
      <dgm:prSet presAssocID="{F4034600-0E5F-47E3-A4BE-DC9980A81C04}" presName="centerTile" presStyleLbl="fgShp" presStyleIdx="0" presStyleCnt="1" custScaleX="134930">
        <dgm:presLayoutVars>
          <dgm:chMax val="0"/>
          <dgm:chPref val="0"/>
        </dgm:presLayoutVars>
      </dgm:prSet>
      <dgm:spPr/>
      <dgm:t>
        <a:bodyPr/>
        <a:lstStyle/>
        <a:p>
          <a:endParaRPr lang="en-US"/>
        </a:p>
      </dgm:t>
    </dgm:pt>
  </dgm:ptLst>
  <dgm:cxnLst>
    <dgm:cxn modelId="{4950ECB5-1FAF-4960-ACA1-CFE3D165CA50}" type="presOf" srcId="{F4034600-0E5F-47E3-A4BE-DC9980A81C04}" destId="{D7C3E718-5FAA-4B91-994C-6E88DEB265AA}" srcOrd="0" destOrd="0" presId="urn:microsoft.com/office/officeart/2005/8/layout/matrix1"/>
    <dgm:cxn modelId="{8D2E5029-0265-446A-A33B-64C9BF1D880A}" type="presOf" srcId="{A74DCB05-4F04-4AA4-8C1E-4D6320AC23A9}" destId="{3BBACC73-5060-4203-9130-2FC5D90090CD}" srcOrd="0" destOrd="0" presId="urn:microsoft.com/office/officeart/2005/8/layout/matrix1"/>
    <dgm:cxn modelId="{4CA17ADC-FDE4-4168-862E-80DDC1269D09}" srcId="{76C5A7B5-2F23-4F51-923D-801AC2F487CB}" destId="{D07413D7-1B23-494E-B510-8B8D300E65A2}" srcOrd="2" destOrd="0" parTransId="{E2995ACE-883B-4506-BCA3-D5CD280180A7}" sibTransId="{C8D3C6A5-A69F-4D14-B7C5-01BBDADB39CF}"/>
    <dgm:cxn modelId="{D1928F8D-66C5-46C0-9FC0-8DED965DA2ED}" srcId="{76C5A7B5-2F23-4F51-923D-801AC2F487CB}" destId="{A74DCB05-4F04-4AA4-8C1E-4D6320AC23A9}" srcOrd="3" destOrd="0" parTransId="{39344890-DB55-4196-A286-96B4DA160AC9}" sibTransId="{9649190A-D6DF-429C-B96F-AFE8FFDF08A0}"/>
    <dgm:cxn modelId="{67D5B255-3519-4860-80CA-E1679A105295}" type="presOf" srcId="{76C5A7B5-2F23-4F51-923D-801AC2F487CB}" destId="{9E52F605-EC12-4E41-B0E6-6725C7E698BD}" srcOrd="0" destOrd="0" presId="urn:microsoft.com/office/officeart/2005/8/layout/matrix1"/>
    <dgm:cxn modelId="{5EFD63D9-7580-4575-BEA0-75943B54DA8E}" srcId="{76C5A7B5-2F23-4F51-923D-801AC2F487CB}" destId="{8044B15C-5DF8-45B6-BA2C-A4C69A4C4A2C}" srcOrd="0" destOrd="0" parTransId="{37117E47-68AD-4241-847C-5997B658BA52}" sibTransId="{8C5125E7-7B9D-4DB8-A37B-64A344A440A4}"/>
    <dgm:cxn modelId="{81B98D7E-9EB7-4FA3-BEA0-09B281620F65}" type="presOf" srcId="{A74DCB05-4F04-4AA4-8C1E-4D6320AC23A9}" destId="{9178AD03-D2EB-4B6A-9B7D-113515E24C79}" srcOrd="1" destOrd="0" presId="urn:microsoft.com/office/officeart/2005/8/layout/matrix1"/>
    <dgm:cxn modelId="{62320364-B2B9-4428-8E60-8D1D74726EE6}" type="presOf" srcId="{D07413D7-1B23-494E-B510-8B8D300E65A2}" destId="{7DDF28E1-993B-41D7-921B-7CD317ED96FD}" srcOrd="0" destOrd="0" presId="urn:microsoft.com/office/officeart/2005/8/layout/matrix1"/>
    <dgm:cxn modelId="{68F00C10-3983-4CFC-BD39-A2E043E6EAF4}" srcId="{76C5A7B5-2F23-4F51-923D-801AC2F487CB}" destId="{86808BFA-241D-4643-94B1-A8B1025F567D}" srcOrd="1" destOrd="0" parTransId="{B30ACD66-ED77-4AD5-BAEC-4F56DC6033A7}" sibTransId="{DD57E320-6572-4F3B-98F4-B9DF51FF1B8B}"/>
    <dgm:cxn modelId="{77EA41E3-F3C5-4A94-A05F-DCFC245BE7AD}" type="presOf" srcId="{D07413D7-1B23-494E-B510-8B8D300E65A2}" destId="{5E40A454-7019-4385-A439-AA14C1AB1675}" srcOrd="1" destOrd="0" presId="urn:microsoft.com/office/officeart/2005/8/layout/matrix1"/>
    <dgm:cxn modelId="{EAC21714-3C9D-4CC2-911E-D1D7C1F9BE4B}" type="presOf" srcId="{86808BFA-241D-4643-94B1-A8B1025F567D}" destId="{1A872AE8-590C-423E-978D-3FB8CB20101A}" srcOrd="0" destOrd="0" presId="urn:microsoft.com/office/officeart/2005/8/layout/matrix1"/>
    <dgm:cxn modelId="{8ADEE26A-A51A-4512-970F-FCBFFF35E7C8}" type="presOf" srcId="{86808BFA-241D-4643-94B1-A8B1025F567D}" destId="{E285847B-FE09-47BE-8B35-A6B3346EEB46}" srcOrd="1" destOrd="0" presId="urn:microsoft.com/office/officeart/2005/8/layout/matrix1"/>
    <dgm:cxn modelId="{CD7647BE-ABB6-4369-A0EF-538988049D59}" type="presOf" srcId="{8044B15C-5DF8-45B6-BA2C-A4C69A4C4A2C}" destId="{8F4273FF-DDCD-4ADF-924D-29D83BADF7EC}" srcOrd="0" destOrd="0" presId="urn:microsoft.com/office/officeart/2005/8/layout/matrix1"/>
    <dgm:cxn modelId="{53C77030-DB95-4C77-AA94-812E2A71BAB9}" type="presOf" srcId="{8044B15C-5DF8-45B6-BA2C-A4C69A4C4A2C}" destId="{2056D9F5-DC04-435A-9645-218D001A2F35}" srcOrd="1" destOrd="0" presId="urn:microsoft.com/office/officeart/2005/8/layout/matrix1"/>
    <dgm:cxn modelId="{D1F2BD06-5BFE-4C11-AC40-DD36B9CB4D95}" srcId="{F4034600-0E5F-47E3-A4BE-DC9980A81C04}" destId="{76C5A7B5-2F23-4F51-923D-801AC2F487CB}" srcOrd="0" destOrd="0" parTransId="{95D66C8D-3C67-4AC3-A3F1-F46BCC20A25E}" sibTransId="{ED69F976-D5E4-4211-B07A-837A70EDD812}"/>
    <dgm:cxn modelId="{C654ED0B-B166-4DA4-AA42-C33C3C5F658C}" type="presParOf" srcId="{D7C3E718-5FAA-4B91-994C-6E88DEB265AA}" destId="{DDE121A3-2DC9-43F9-B3C9-D70A6779D25A}" srcOrd="0" destOrd="0" presId="urn:microsoft.com/office/officeart/2005/8/layout/matrix1"/>
    <dgm:cxn modelId="{9C40CD5A-CA8A-4EF3-B211-334CF79750D8}" type="presParOf" srcId="{DDE121A3-2DC9-43F9-B3C9-D70A6779D25A}" destId="{8F4273FF-DDCD-4ADF-924D-29D83BADF7EC}" srcOrd="0" destOrd="0" presId="urn:microsoft.com/office/officeart/2005/8/layout/matrix1"/>
    <dgm:cxn modelId="{ACF3860F-B62C-4F88-B92C-CC38DE0FB4CB}" type="presParOf" srcId="{DDE121A3-2DC9-43F9-B3C9-D70A6779D25A}" destId="{2056D9F5-DC04-435A-9645-218D001A2F35}" srcOrd="1" destOrd="0" presId="urn:microsoft.com/office/officeart/2005/8/layout/matrix1"/>
    <dgm:cxn modelId="{F84860A9-0A1A-4B8E-9456-86E1E13F17E3}" type="presParOf" srcId="{DDE121A3-2DC9-43F9-B3C9-D70A6779D25A}" destId="{1A872AE8-590C-423E-978D-3FB8CB20101A}" srcOrd="2" destOrd="0" presId="urn:microsoft.com/office/officeart/2005/8/layout/matrix1"/>
    <dgm:cxn modelId="{B9088BBF-B810-441C-B0AE-4021C09AACB5}" type="presParOf" srcId="{DDE121A3-2DC9-43F9-B3C9-D70A6779D25A}" destId="{E285847B-FE09-47BE-8B35-A6B3346EEB46}" srcOrd="3" destOrd="0" presId="urn:microsoft.com/office/officeart/2005/8/layout/matrix1"/>
    <dgm:cxn modelId="{16CF9024-6C40-448B-B70A-17A0F2E04ADA}" type="presParOf" srcId="{DDE121A3-2DC9-43F9-B3C9-D70A6779D25A}" destId="{7DDF28E1-993B-41D7-921B-7CD317ED96FD}" srcOrd="4" destOrd="0" presId="urn:microsoft.com/office/officeart/2005/8/layout/matrix1"/>
    <dgm:cxn modelId="{2CDD127A-4C48-49FC-9466-7A325135291B}" type="presParOf" srcId="{DDE121A3-2DC9-43F9-B3C9-D70A6779D25A}" destId="{5E40A454-7019-4385-A439-AA14C1AB1675}" srcOrd="5" destOrd="0" presId="urn:microsoft.com/office/officeart/2005/8/layout/matrix1"/>
    <dgm:cxn modelId="{D6DAECA9-A828-4630-978E-CA69708CD0A6}" type="presParOf" srcId="{DDE121A3-2DC9-43F9-B3C9-D70A6779D25A}" destId="{3BBACC73-5060-4203-9130-2FC5D90090CD}" srcOrd="6" destOrd="0" presId="urn:microsoft.com/office/officeart/2005/8/layout/matrix1"/>
    <dgm:cxn modelId="{FF36CABD-D2EC-4B6C-9A30-AA40845D1D72}" type="presParOf" srcId="{DDE121A3-2DC9-43F9-B3C9-D70A6779D25A}" destId="{9178AD03-D2EB-4B6A-9B7D-113515E24C79}" srcOrd="7" destOrd="0" presId="urn:microsoft.com/office/officeart/2005/8/layout/matrix1"/>
    <dgm:cxn modelId="{11C3A19C-C012-433F-8F4C-56FD0D3097DA}" type="presParOf" srcId="{D7C3E718-5FAA-4B91-994C-6E88DEB265AA}" destId="{9E52F605-EC12-4E41-B0E6-6725C7E698BD}"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28BEC-74F2-42D1-95CE-13D46914094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B227AD8-0594-4590-8B97-BFFEDCAA17B4}">
      <dgm:prSet phldrT="[Text]"/>
      <dgm:spPr/>
      <dgm:t>
        <a:bodyPr/>
        <a:lstStyle/>
        <a:p>
          <a:r>
            <a:rPr lang="en-US" dirty="0" smtClean="0"/>
            <a:t>82 - 84 psi</a:t>
          </a:r>
          <a:endParaRPr lang="en-US" dirty="0"/>
        </a:p>
      </dgm:t>
    </dgm:pt>
    <dgm:pt modelId="{0A9C2E01-EE6E-4B79-AF42-F254290BB5B2}" type="parTrans" cxnId="{66998AD4-2E7F-4A04-B270-1875B4E73BAC}">
      <dgm:prSet/>
      <dgm:spPr/>
      <dgm:t>
        <a:bodyPr/>
        <a:lstStyle/>
        <a:p>
          <a:endParaRPr lang="en-US"/>
        </a:p>
      </dgm:t>
    </dgm:pt>
    <dgm:pt modelId="{DB1A45FF-A66C-4C16-823C-281B81A33068}" type="sibTrans" cxnId="{66998AD4-2E7F-4A04-B270-1875B4E73BAC}">
      <dgm:prSet/>
      <dgm:spPr/>
      <dgm:t>
        <a:bodyPr/>
        <a:lstStyle/>
        <a:p>
          <a:endParaRPr lang="en-US"/>
        </a:p>
      </dgm:t>
    </dgm:pt>
    <dgm:pt modelId="{3FBC5525-794E-4C12-80F7-93F06933F8B9}">
      <dgm:prSet phldrT="[Text]"/>
      <dgm:spPr/>
      <dgm:t>
        <a:bodyPr tIns="365760" anchor="t"/>
        <a:lstStyle/>
        <a:p>
          <a:r>
            <a:rPr lang="en-US" dirty="0" smtClean="0"/>
            <a:t>The parking springs begin to expand</a:t>
          </a:r>
          <a:endParaRPr lang="en-US" dirty="0"/>
        </a:p>
      </dgm:t>
    </dgm:pt>
    <dgm:pt modelId="{7EFF9B24-15E3-40EB-80CF-E0A7ED0FDA23}" type="parTrans" cxnId="{5043B015-DF44-4FB0-9214-21FDD634B297}">
      <dgm:prSet/>
      <dgm:spPr/>
      <dgm:t>
        <a:bodyPr/>
        <a:lstStyle/>
        <a:p>
          <a:endParaRPr lang="en-US"/>
        </a:p>
      </dgm:t>
    </dgm:pt>
    <dgm:pt modelId="{AD10AFD5-7673-42BA-8313-4A9698A3A252}" type="sibTrans" cxnId="{5043B015-DF44-4FB0-9214-21FDD634B297}">
      <dgm:prSet/>
      <dgm:spPr/>
      <dgm:t>
        <a:bodyPr/>
        <a:lstStyle/>
        <a:p>
          <a:endParaRPr lang="en-US"/>
        </a:p>
      </dgm:t>
    </dgm:pt>
    <dgm:pt modelId="{7874A946-E2FE-4676-BB0A-EBD99EADD5EA}">
      <dgm:prSet phldrT="[Text]"/>
      <dgm:spPr/>
      <dgm:t>
        <a:bodyPr/>
        <a:lstStyle/>
        <a:p>
          <a:r>
            <a:rPr lang="en-US" dirty="0" smtClean="0"/>
            <a:t>55 - 60 psi</a:t>
          </a:r>
          <a:endParaRPr lang="en-US" dirty="0"/>
        </a:p>
      </dgm:t>
    </dgm:pt>
    <dgm:pt modelId="{5F2508DF-210B-4A72-A989-F7C435B88068}" type="parTrans" cxnId="{F37C309D-5AAC-4F7F-8EB3-E2398F172A70}">
      <dgm:prSet/>
      <dgm:spPr/>
      <dgm:t>
        <a:bodyPr/>
        <a:lstStyle/>
        <a:p>
          <a:endParaRPr lang="en-US"/>
        </a:p>
      </dgm:t>
    </dgm:pt>
    <dgm:pt modelId="{CD60109D-FB27-4FC9-8CD0-AD016E2133F0}" type="sibTrans" cxnId="{F37C309D-5AAC-4F7F-8EB3-E2398F172A70}">
      <dgm:prSet/>
      <dgm:spPr/>
      <dgm:t>
        <a:bodyPr/>
        <a:lstStyle/>
        <a:p>
          <a:endParaRPr lang="en-US"/>
        </a:p>
      </dgm:t>
    </dgm:pt>
    <dgm:pt modelId="{0ED1F81C-AF11-4118-A692-D0FBC06F9CA8}">
      <dgm:prSet phldrT="[Text]"/>
      <dgm:spPr/>
      <dgm:t>
        <a:bodyPr tIns="365760" anchor="t"/>
        <a:lstStyle/>
        <a:p>
          <a:r>
            <a:rPr lang="en-US" dirty="0" smtClean="0"/>
            <a:t>The brake lining starts to drag on the drums</a:t>
          </a:r>
          <a:endParaRPr lang="en-US" dirty="0"/>
        </a:p>
      </dgm:t>
    </dgm:pt>
    <dgm:pt modelId="{F4E1D638-AC9C-47D7-86A0-CC1FC0851B2A}" type="parTrans" cxnId="{976379A4-0DE8-4A60-A6E2-919FF49296AE}">
      <dgm:prSet/>
      <dgm:spPr/>
      <dgm:t>
        <a:bodyPr/>
        <a:lstStyle/>
        <a:p>
          <a:endParaRPr lang="en-US"/>
        </a:p>
      </dgm:t>
    </dgm:pt>
    <dgm:pt modelId="{381A9145-B612-4CF5-BE07-B76B8508D0B3}" type="sibTrans" cxnId="{976379A4-0DE8-4A60-A6E2-919FF49296AE}">
      <dgm:prSet/>
      <dgm:spPr/>
      <dgm:t>
        <a:bodyPr/>
        <a:lstStyle/>
        <a:p>
          <a:endParaRPr lang="en-US"/>
        </a:p>
      </dgm:t>
    </dgm:pt>
    <dgm:pt modelId="{0D4EA668-2146-4A4C-819B-796EBAE5425E}">
      <dgm:prSet phldrT="[Text]"/>
      <dgm:spPr/>
      <dgm:t>
        <a:bodyPr/>
        <a:lstStyle/>
        <a:p>
          <a:r>
            <a:rPr lang="en-US" dirty="0" smtClean="0"/>
            <a:t>45 – 50 psi</a:t>
          </a:r>
          <a:endParaRPr lang="en-US" dirty="0"/>
        </a:p>
      </dgm:t>
    </dgm:pt>
    <dgm:pt modelId="{F109794F-AB7B-46FB-BAD0-574E06BFBDAB}" type="parTrans" cxnId="{F9415FDC-E73C-42B9-AB61-439167D13CC5}">
      <dgm:prSet/>
      <dgm:spPr/>
      <dgm:t>
        <a:bodyPr/>
        <a:lstStyle/>
        <a:p>
          <a:endParaRPr lang="en-US"/>
        </a:p>
      </dgm:t>
    </dgm:pt>
    <dgm:pt modelId="{B777374B-55EF-41E1-A1B6-763D6926336D}" type="sibTrans" cxnId="{F9415FDC-E73C-42B9-AB61-439167D13CC5}">
      <dgm:prSet/>
      <dgm:spPr/>
      <dgm:t>
        <a:bodyPr/>
        <a:lstStyle/>
        <a:p>
          <a:endParaRPr lang="en-US"/>
        </a:p>
      </dgm:t>
    </dgm:pt>
    <dgm:pt modelId="{ACAC1A6E-4413-42AA-B209-350DA7846733}">
      <dgm:prSet phldrT="[Text]"/>
      <dgm:spPr/>
      <dgm:t>
        <a:bodyPr tIns="365760" anchor="t"/>
        <a:lstStyle/>
        <a:p>
          <a:r>
            <a:rPr lang="en-US" dirty="0" smtClean="0"/>
            <a:t>The parking springs are applied firmly</a:t>
          </a:r>
          <a:endParaRPr lang="en-US" dirty="0"/>
        </a:p>
      </dgm:t>
    </dgm:pt>
    <dgm:pt modelId="{998CCF0A-1510-4846-908D-44357780F5EA}" type="parTrans" cxnId="{CF67DFA7-462F-41D1-AE73-D1296538861B}">
      <dgm:prSet/>
      <dgm:spPr/>
      <dgm:t>
        <a:bodyPr/>
        <a:lstStyle/>
        <a:p>
          <a:endParaRPr lang="en-US"/>
        </a:p>
      </dgm:t>
    </dgm:pt>
    <dgm:pt modelId="{FF2A4398-569E-4524-B48B-F1125CF6778C}" type="sibTrans" cxnId="{CF67DFA7-462F-41D1-AE73-D1296538861B}">
      <dgm:prSet/>
      <dgm:spPr/>
      <dgm:t>
        <a:bodyPr/>
        <a:lstStyle/>
        <a:p>
          <a:endParaRPr lang="en-US"/>
        </a:p>
      </dgm:t>
    </dgm:pt>
    <dgm:pt modelId="{1BCC0928-A1BF-4ABC-A169-D0EC5DD064A5}" type="pres">
      <dgm:prSet presAssocID="{16928BEC-74F2-42D1-95CE-13D46914094A}" presName="linearFlow" presStyleCnt="0">
        <dgm:presLayoutVars>
          <dgm:dir/>
          <dgm:animLvl val="lvl"/>
          <dgm:resizeHandles val="exact"/>
        </dgm:presLayoutVars>
      </dgm:prSet>
      <dgm:spPr/>
      <dgm:t>
        <a:bodyPr/>
        <a:lstStyle/>
        <a:p>
          <a:endParaRPr lang="en-US"/>
        </a:p>
      </dgm:t>
    </dgm:pt>
    <dgm:pt modelId="{49E22E27-81DE-4364-A83B-20F251E558A0}" type="pres">
      <dgm:prSet presAssocID="{AB227AD8-0594-4590-8B97-BFFEDCAA17B4}" presName="composite" presStyleCnt="0"/>
      <dgm:spPr/>
    </dgm:pt>
    <dgm:pt modelId="{9E21D545-C815-4747-9BE0-9FB06B0F9C97}" type="pres">
      <dgm:prSet presAssocID="{AB227AD8-0594-4590-8B97-BFFEDCAA17B4}" presName="parentText" presStyleLbl="alignNode1" presStyleIdx="0" presStyleCnt="3">
        <dgm:presLayoutVars>
          <dgm:chMax val="1"/>
          <dgm:bulletEnabled val="1"/>
        </dgm:presLayoutVars>
      </dgm:prSet>
      <dgm:spPr/>
      <dgm:t>
        <a:bodyPr/>
        <a:lstStyle/>
        <a:p>
          <a:endParaRPr lang="en-US"/>
        </a:p>
      </dgm:t>
    </dgm:pt>
    <dgm:pt modelId="{53C6BBAB-02F5-4BF7-A950-4ED686B32488}" type="pres">
      <dgm:prSet presAssocID="{AB227AD8-0594-4590-8B97-BFFEDCAA17B4}" presName="descendantText" presStyleLbl="alignAcc1" presStyleIdx="0" presStyleCnt="3">
        <dgm:presLayoutVars>
          <dgm:bulletEnabled val="1"/>
        </dgm:presLayoutVars>
      </dgm:prSet>
      <dgm:spPr/>
      <dgm:t>
        <a:bodyPr/>
        <a:lstStyle/>
        <a:p>
          <a:endParaRPr lang="en-US"/>
        </a:p>
      </dgm:t>
    </dgm:pt>
    <dgm:pt modelId="{E9EE323C-0914-48FE-9F51-C65B5E2EBD8A}" type="pres">
      <dgm:prSet presAssocID="{DB1A45FF-A66C-4C16-823C-281B81A33068}" presName="sp" presStyleCnt="0"/>
      <dgm:spPr/>
    </dgm:pt>
    <dgm:pt modelId="{252C38AC-225F-463E-8AF7-CC84561908D7}" type="pres">
      <dgm:prSet presAssocID="{7874A946-E2FE-4676-BB0A-EBD99EADD5EA}" presName="composite" presStyleCnt="0"/>
      <dgm:spPr/>
    </dgm:pt>
    <dgm:pt modelId="{3685A466-64A3-4FE4-8FE5-594D834587C9}" type="pres">
      <dgm:prSet presAssocID="{7874A946-E2FE-4676-BB0A-EBD99EADD5EA}" presName="parentText" presStyleLbl="alignNode1" presStyleIdx="1" presStyleCnt="3">
        <dgm:presLayoutVars>
          <dgm:chMax val="1"/>
          <dgm:bulletEnabled val="1"/>
        </dgm:presLayoutVars>
      </dgm:prSet>
      <dgm:spPr/>
      <dgm:t>
        <a:bodyPr/>
        <a:lstStyle/>
        <a:p>
          <a:endParaRPr lang="en-US"/>
        </a:p>
      </dgm:t>
    </dgm:pt>
    <dgm:pt modelId="{7428F746-DC47-4B06-8503-0ACFDCFF32DD}" type="pres">
      <dgm:prSet presAssocID="{7874A946-E2FE-4676-BB0A-EBD99EADD5EA}" presName="descendantText" presStyleLbl="alignAcc1" presStyleIdx="1" presStyleCnt="3">
        <dgm:presLayoutVars>
          <dgm:bulletEnabled val="1"/>
        </dgm:presLayoutVars>
      </dgm:prSet>
      <dgm:spPr/>
      <dgm:t>
        <a:bodyPr/>
        <a:lstStyle/>
        <a:p>
          <a:endParaRPr lang="en-US"/>
        </a:p>
      </dgm:t>
    </dgm:pt>
    <dgm:pt modelId="{EEBD345D-E77A-4010-9950-25720B652981}" type="pres">
      <dgm:prSet presAssocID="{CD60109D-FB27-4FC9-8CD0-AD016E2133F0}" presName="sp" presStyleCnt="0"/>
      <dgm:spPr/>
    </dgm:pt>
    <dgm:pt modelId="{A6741BBD-DB08-4E36-8AC9-76A241CE5232}" type="pres">
      <dgm:prSet presAssocID="{0D4EA668-2146-4A4C-819B-796EBAE5425E}" presName="composite" presStyleCnt="0"/>
      <dgm:spPr/>
    </dgm:pt>
    <dgm:pt modelId="{5043A26A-7284-4B21-8F62-91CACB147ECE}" type="pres">
      <dgm:prSet presAssocID="{0D4EA668-2146-4A4C-819B-796EBAE5425E}" presName="parentText" presStyleLbl="alignNode1" presStyleIdx="2" presStyleCnt="3">
        <dgm:presLayoutVars>
          <dgm:chMax val="1"/>
          <dgm:bulletEnabled val="1"/>
        </dgm:presLayoutVars>
      </dgm:prSet>
      <dgm:spPr/>
      <dgm:t>
        <a:bodyPr/>
        <a:lstStyle/>
        <a:p>
          <a:endParaRPr lang="en-US"/>
        </a:p>
      </dgm:t>
    </dgm:pt>
    <dgm:pt modelId="{1C9C181F-5A32-497C-A3B7-3226B170B6EE}" type="pres">
      <dgm:prSet presAssocID="{0D4EA668-2146-4A4C-819B-796EBAE5425E}" presName="descendantText" presStyleLbl="alignAcc1" presStyleIdx="2" presStyleCnt="3">
        <dgm:presLayoutVars>
          <dgm:bulletEnabled val="1"/>
        </dgm:presLayoutVars>
      </dgm:prSet>
      <dgm:spPr/>
      <dgm:t>
        <a:bodyPr/>
        <a:lstStyle/>
        <a:p>
          <a:endParaRPr lang="en-US"/>
        </a:p>
      </dgm:t>
    </dgm:pt>
  </dgm:ptLst>
  <dgm:cxnLst>
    <dgm:cxn modelId="{78C3F1CA-E009-4E1F-8DEC-4C1ABB2D7FE1}" type="presOf" srcId="{0D4EA668-2146-4A4C-819B-796EBAE5425E}" destId="{5043A26A-7284-4B21-8F62-91CACB147ECE}" srcOrd="0" destOrd="0" presId="urn:microsoft.com/office/officeart/2005/8/layout/chevron2"/>
    <dgm:cxn modelId="{976379A4-0DE8-4A60-A6E2-919FF49296AE}" srcId="{7874A946-E2FE-4676-BB0A-EBD99EADD5EA}" destId="{0ED1F81C-AF11-4118-A692-D0FBC06F9CA8}" srcOrd="0" destOrd="0" parTransId="{F4E1D638-AC9C-47D7-86A0-CC1FC0851B2A}" sibTransId="{381A9145-B612-4CF5-BE07-B76B8508D0B3}"/>
    <dgm:cxn modelId="{F9415FDC-E73C-42B9-AB61-439167D13CC5}" srcId="{16928BEC-74F2-42D1-95CE-13D46914094A}" destId="{0D4EA668-2146-4A4C-819B-796EBAE5425E}" srcOrd="2" destOrd="0" parTransId="{F109794F-AB7B-46FB-BAD0-574E06BFBDAB}" sibTransId="{B777374B-55EF-41E1-A1B6-763D6926336D}"/>
    <dgm:cxn modelId="{62438297-E47D-46DB-9E65-C2B6090D583E}" type="presOf" srcId="{AB227AD8-0594-4590-8B97-BFFEDCAA17B4}" destId="{9E21D545-C815-4747-9BE0-9FB06B0F9C97}" srcOrd="0" destOrd="0" presId="urn:microsoft.com/office/officeart/2005/8/layout/chevron2"/>
    <dgm:cxn modelId="{913241FF-C71F-4E2C-9F4D-FADFFDC9B76C}" type="presOf" srcId="{3FBC5525-794E-4C12-80F7-93F06933F8B9}" destId="{53C6BBAB-02F5-4BF7-A950-4ED686B32488}" srcOrd="0" destOrd="0" presId="urn:microsoft.com/office/officeart/2005/8/layout/chevron2"/>
    <dgm:cxn modelId="{CF67DFA7-462F-41D1-AE73-D1296538861B}" srcId="{0D4EA668-2146-4A4C-819B-796EBAE5425E}" destId="{ACAC1A6E-4413-42AA-B209-350DA7846733}" srcOrd="0" destOrd="0" parTransId="{998CCF0A-1510-4846-908D-44357780F5EA}" sibTransId="{FF2A4398-569E-4524-B48B-F1125CF6778C}"/>
    <dgm:cxn modelId="{4AE906D7-8E64-4104-AEA7-21A002815CB4}" type="presOf" srcId="{16928BEC-74F2-42D1-95CE-13D46914094A}" destId="{1BCC0928-A1BF-4ABC-A169-D0EC5DD064A5}" srcOrd="0" destOrd="0" presId="urn:microsoft.com/office/officeart/2005/8/layout/chevron2"/>
    <dgm:cxn modelId="{5043B015-DF44-4FB0-9214-21FDD634B297}" srcId="{AB227AD8-0594-4590-8B97-BFFEDCAA17B4}" destId="{3FBC5525-794E-4C12-80F7-93F06933F8B9}" srcOrd="0" destOrd="0" parTransId="{7EFF9B24-15E3-40EB-80CF-E0A7ED0FDA23}" sibTransId="{AD10AFD5-7673-42BA-8313-4A9698A3A252}"/>
    <dgm:cxn modelId="{72A8D634-F52B-40D5-9199-5D842FA99D19}" type="presOf" srcId="{7874A946-E2FE-4676-BB0A-EBD99EADD5EA}" destId="{3685A466-64A3-4FE4-8FE5-594D834587C9}" srcOrd="0" destOrd="0" presId="urn:microsoft.com/office/officeart/2005/8/layout/chevron2"/>
    <dgm:cxn modelId="{F37C309D-5AAC-4F7F-8EB3-E2398F172A70}" srcId="{16928BEC-74F2-42D1-95CE-13D46914094A}" destId="{7874A946-E2FE-4676-BB0A-EBD99EADD5EA}" srcOrd="1" destOrd="0" parTransId="{5F2508DF-210B-4A72-A989-F7C435B88068}" sibTransId="{CD60109D-FB27-4FC9-8CD0-AD016E2133F0}"/>
    <dgm:cxn modelId="{66998AD4-2E7F-4A04-B270-1875B4E73BAC}" srcId="{16928BEC-74F2-42D1-95CE-13D46914094A}" destId="{AB227AD8-0594-4590-8B97-BFFEDCAA17B4}" srcOrd="0" destOrd="0" parTransId="{0A9C2E01-EE6E-4B79-AF42-F254290BB5B2}" sibTransId="{DB1A45FF-A66C-4C16-823C-281B81A33068}"/>
    <dgm:cxn modelId="{58F1D723-4D6E-4187-9657-8BDC506860FB}" type="presOf" srcId="{0ED1F81C-AF11-4118-A692-D0FBC06F9CA8}" destId="{7428F746-DC47-4B06-8503-0ACFDCFF32DD}" srcOrd="0" destOrd="0" presId="urn:microsoft.com/office/officeart/2005/8/layout/chevron2"/>
    <dgm:cxn modelId="{925D90DC-B30A-4147-A7D5-D78B3AF0FFE4}" type="presOf" srcId="{ACAC1A6E-4413-42AA-B209-350DA7846733}" destId="{1C9C181F-5A32-497C-A3B7-3226B170B6EE}" srcOrd="0" destOrd="0" presId="urn:microsoft.com/office/officeart/2005/8/layout/chevron2"/>
    <dgm:cxn modelId="{5BC545C4-72FC-4337-8694-D8744F6D135E}" type="presParOf" srcId="{1BCC0928-A1BF-4ABC-A169-D0EC5DD064A5}" destId="{49E22E27-81DE-4364-A83B-20F251E558A0}" srcOrd="0" destOrd="0" presId="urn:microsoft.com/office/officeart/2005/8/layout/chevron2"/>
    <dgm:cxn modelId="{A4733EA7-F138-4368-853C-616DAA83F275}" type="presParOf" srcId="{49E22E27-81DE-4364-A83B-20F251E558A0}" destId="{9E21D545-C815-4747-9BE0-9FB06B0F9C97}" srcOrd="0" destOrd="0" presId="urn:microsoft.com/office/officeart/2005/8/layout/chevron2"/>
    <dgm:cxn modelId="{BF8A53F5-4740-4BE8-BC2A-AA1627A63994}" type="presParOf" srcId="{49E22E27-81DE-4364-A83B-20F251E558A0}" destId="{53C6BBAB-02F5-4BF7-A950-4ED686B32488}" srcOrd="1" destOrd="0" presId="urn:microsoft.com/office/officeart/2005/8/layout/chevron2"/>
    <dgm:cxn modelId="{A0DBBCBC-EA0B-4EF9-8B35-86A342D9F57C}" type="presParOf" srcId="{1BCC0928-A1BF-4ABC-A169-D0EC5DD064A5}" destId="{E9EE323C-0914-48FE-9F51-C65B5E2EBD8A}" srcOrd="1" destOrd="0" presId="urn:microsoft.com/office/officeart/2005/8/layout/chevron2"/>
    <dgm:cxn modelId="{ABC18B8E-CB39-4834-BEEF-E4F5BF5A92D9}" type="presParOf" srcId="{1BCC0928-A1BF-4ABC-A169-D0EC5DD064A5}" destId="{252C38AC-225F-463E-8AF7-CC84561908D7}" srcOrd="2" destOrd="0" presId="urn:microsoft.com/office/officeart/2005/8/layout/chevron2"/>
    <dgm:cxn modelId="{102BF328-2F2D-415D-B098-D35B4408A929}" type="presParOf" srcId="{252C38AC-225F-463E-8AF7-CC84561908D7}" destId="{3685A466-64A3-4FE4-8FE5-594D834587C9}" srcOrd="0" destOrd="0" presId="urn:microsoft.com/office/officeart/2005/8/layout/chevron2"/>
    <dgm:cxn modelId="{BCA50950-5CD1-43BC-849B-510A68143161}" type="presParOf" srcId="{252C38AC-225F-463E-8AF7-CC84561908D7}" destId="{7428F746-DC47-4B06-8503-0ACFDCFF32DD}" srcOrd="1" destOrd="0" presId="urn:microsoft.com/office/officeart/2005/8/layout/chevron2"/>
    <dgm:cxn modelId="{452A863E-1105-4775-938B-8150B8ECF868}" type="presParOf" srcId="{1BCC0928-A1BF-4ABC-A169-D0EC5DD064A5}" destId="{EEBD345D-E77A-4010-9950-25720B652981}" srcOrd="3" destOrd="0" presId="urn:microsoft.com/office/officeart/2005/8/layout/chevron2"/>
    <dgm:cxn modelId="{95A172E4-090E-414D-9A10-F2DBE1437504}" type="presParOf" srcId="{1BCC0928-A1BF-4ABC-A169-D0EC5DD064A5}" destId="{A6741BBD-DB08-4E36-8AC9-76A241CE5232}" srcOrd="4" destOrd="0" presId="urn:microsoft.com/office/officeart/2005/8/layout/chevron2"/>
    <dgm:cxn modelId="{DAE6E7F2-CE59-4460-961C-054EA04040E3}" type="presParOf" srcId="{A6741BBD-DB08-4E36-8AC9-76A241CE5232}" destId="{5043A26A-7284-4B21-8F62-91CACB147ECE}" srcOrd="0" destOrd="0" presId="urn:microsoft.com/office/officeart/2005/8/layout/chevron2"/>
    <dgm:cxn modelId="{81E205FE-0033-4E70-BF86-33E656239107}" type="presParOf" srcId="{A6741BBD-DB08-4E36-8AC9-76A241CE5232}" destId="{1C9C181F-5A32-497C-A3B7-3226B170B6EE}"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43F56EA-8ECC-4024-A8D1-127F0154830D}"/>
              </a:ext>
            </a:extLst>
          </p:cNvPr>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dirty="0">
              <a:latin typeface="Calibri Light" panose="020F0302020204030204" pitchFamily="34" charset="0"/>
            </a:endParaRPr>
          </a:p>
        </p:txBody>
      </p:sp>
      <p:sp>
        <p:nvSpPr>
          <p:cNvPr id="3" name="Date Placeholder 2">
            <a:extLst>
              <a:ext uri="{FF2B5EF4-FFF2-40B4-BE49-F238E27FC236}">
                <a16:creationId xmlns="" xmlns:a16="http://schemas.microsoft.com/office/drawing/2014/main" id="{B3AAB079-B003-47C9-918A-73159677363A}"/>
              </a:ext>
            </a:extLst>
          </p:cNvPr>
          <p:cNvSpPr>
            <a:spLocks noGrp="1"/>
          </p:cNvSpPr>
          <p:nvPr>
            <p:ph type="dt" sz="quarter" idx="1"/>
          </p:nvPr>
        </p:nvSpPr>
        <p:spPr>
          <a:xfrm>
            <a:off x="3970938" y="0"/>
            <a:ext cx="3037840" cy="463407"/>
          </a:xfrm>
          <a:prstGeom prst="rect">
            <a:avLst/>
          </a:prstGeom>
        </p:spPr>
        <p:txBody>
          <a:bodyPr vert="horz" lIns="91440" tIns="45720" rIns="91440" bIns="45720" rtlCol="0"/>
          <a:lstStyle>
            <a:lvl1pPr algn="r">
              <a:defRPr sz="1200"/>
            </a:lvl1pPr>
          </a:lstStyle>
          <a:p>
            <a:fld id="{A1D5FC21-C888-4100-9733-9B472F218229}" type="datetimeFigureOut">
              <a:rPr lang="en-US" smtClean="0">
                <a:latin typeface="Calibri Light" panose="020F0302020204030204" pitchFamily="34" charset="0"/>
              </a:rPr>
              <a:t>12/3/2021</a:t>
            </a:fld>
            <a:endParaRPr lang="en-US" dirty="0">
              <a:latin typeface="Calibri Light" panose="020F0302020204030204" pitchFamily="34" charset="0"/>
            </a:endParaRPr>
          </a:p>
        </p:txBody>
      </p:sp>
      <p:sp>
        <p:nvSpPr>
          <p:cNvPr id="4" name="Footer Placeholder 3">
            <a:extLst>
              <a:ext uri="{FF2B5EF4-FFF2-40B4-BE49-F238E27FC236}">
                <a16:creationId xmlns="" xmlns:a16="http://schemas.microsoft.com/office/drawing/2014/main" id="{BCE81674-B423-4A62-8B66-FDA2A4DC6221}"/>
              </a:ext>
            </a:extLst>
          </p:cNvPr>
          <p:cNvSpPr>
            <a:spLocks noGrp="1"/>
          </p:cNvSpPr>
          <p:nvPr>
            <p:ph type="ftr" sz="quarter" idx="2"/>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dirty="0">
              <a:latin typeface="Calibri Light" panose="020F0302020204030204" pitchFamily="34" charset="0"/>
            </a:endParaRPr>
          </a:p>
        </p:txBody>
      </p:sp>
      <p:sp>
        <p:nvSpPr>
          <p:cNvPr id="5" name="Slide Number Placeholder 4">
            <a:extLst>
              <a:ext uri="{FF2B5EF4-FFF2-40B4-BE49-F238E27FC236}">
                <a16:creationId xmlns="" xmlns:a16="http://schemas.microsoft.com/office/drawing/2014/main" id="{69A77F04-C7D9-4948-9CAB-DCC9EF500F69}"/>
              </a:ext>
            </a:extLst>
          </p:cNvPr>
          <p:cNvSpPr>
            <a:spLocks noGrp="1"/>
          </p:cNvSpPr>
          <p:nvPr>
            <p:ph type="sldNum" sz="quarter" idx="3"/>
          </p:nvPr>
        </p:nvSpPr>
        <p:spPr>
          <a:xfrm>
            <a:off x="3970938" y="8772669"/>
            <a:ext cx="3037840" cy="463406"/>
          </a:xfrm>
          <a:prstGeom prst="rect">
            <a:avLst/>
          </a:prstGeom>
        </p:spPr>
        <p:txBody>
          <a:bodyPr vert="horz" lIns="91440" tIns="45720" rIns="91440" bIns="45720" rtlCol="0" anchor="b"/>
          <a:lstStyle>
            <a:lvl1pPr algn="r">
              <a:defRPr sz="1200"/>
            </a:lvl1pPr>
          </a:lstStyle>
          <a:p>
            <a:fld id="{CEF43A11-90A3-42E7-8CF6-431A2107D1E1}" type="slidenum">
              <a:rPr lang="en-US" smtClean="0">
                <a:latin typeface="Calibri Light" panose="020F0302020204030204" pitchFamily="34" charset="0"/>
              </a:rPr>
              <a:t>‹#›</a:t>
            </a:fld>
            <a:endParaRPr lang="en-US" dirty="0">
              <a:latin typeface="Calibri Light" panose="020F0302020204030204" pitchFamily="34" charset="0"/>
            </a:endParaRPr>
          </a:p>
        </p:txBody>
      </p:sp>
    </p:spTree>
    <p:extLst>
      <p:ext uri="{BB962C8B-B14F-4D97-AF65-F5344CB8AC3E}">
        <p14:creationId xmlns:p14="http://schemas.microsoft.com/office/powerpoint/2010/main" val="365184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atin typeface="Calibri Light" panose="020F0302020204030204" pitchFamily="34" charset="0"/>
              </a:defRPr>
            </a:lvl1pPr>
          </a:lstStyle>
          <a:p>
            <a:endParaRPr lang="en-CA" dirty="0"/>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atin typeface="Calibri Light" panose="020F0302020204030204" pitchFamily="34" charset="0"/>
              </a:defRPr>
            </a:lvl1pPr>
          </a:lstStyle>
          <a:p>
            <a:fld id="{C95A6671-F96F-4532-B4EE-20AEA24545AD}" type="datetimeFigureOut">
              <a:rPr lang="en-CA" smtClean="0"/>
              <a:pPr/>
              <a:t>2021-12-03</a:t>
            </a:fld>
            <a:endParaRPr lang="en-CA"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atin typeface="Calibri Light" panose="020F0302020204030204" pitchFamily="34" charset="0"/>
              </a:defRPr>
            </a:lvl1pPr>
          </a:lstStyle>
          <a:p>
            <a:endParaRPr lang="en-CA" dirty="0"/>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atin typeface="Calibri Light" panose="020F0302020204030204" pitchFamily="34" charset="0"/>
              </a:defRPr>
            </a:lvl1pPr>
          </a:lstStyle>
          <a:p>
            <a:fld id="{D2AAB52B-0897-46EF-ACB7-C2A1E9716B33}" type="slidenum">
              <a:rPr lang="en-CA" smtClean="0"/>
              <a:pPr/>
              <a:t>‹#›</a:t>
            </a:fld>
            <a:endParaRPr lang="en-CA" dirty="0"/>
          </a:p>
        </p:txBody>
      </p:sp>
    </p:spTree>
    <p:extLst>
      <p:ext uri="{BB962C8B-B14F-4D97-AF65-F5344CB8AC3E}">
        <p14:creationId xmlns:p14="http://schemas.microsoft.com/office/powerpoint/2010/main" val="164430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Light" panose="020F0302020204030204" pitchFamily="34" charset="0"/>
        <a:ea typeface="+mn-ea"/>
        <a:cs typeface="+mn-cs"/>
      </a:defRPr>
    </a:lvl1pPr>
    <a:lvl2pPr marL="457200" algn="l" defTabSz="914400" rtl="0" eaLnBrk="1" latinLnBrk="0" hangingPunct="1">
      <a:defRPr sz="1200" kern="1200">
        <a:solidFill>
          <a:schemeClr val="tx1"/>
        </a:solidFill>
        <a:latin typeface="Calibri Light" panose="020F0302020204030204" pitchFamily="34" charset="0"/>
        <a:ea typeface="+mn-ea"/>
        <a:cs typeface="+mn-cs"/>
      </a:defRPr>
    </a:lvl2pPr>
    <a:lvl3pPr marL="914400" algn="l" defTabSz="914400" rtl="0" eaLnBrk="1" latinLnBrk="0" hangingPunct="1">
      <a:defRPr sz="1200" kern="1200">
        <a:solidFill>
          <a:schemeClr val="tx1"/>
        </a:solidFill>
        <a:latin typeface="Calibri Light" panose="020F0302020204030204" pitchFamily="34" charset="0"/>
        <a:ea typeface="+mn-ea"/>
        <a:cs typeface="+mn-cs"/>
      </a:defRPr>
    </a:lvl3pPr>
    <a:lvl4pPr marL="1371600" algn="l" defTabSz="914400" rtl="0" eaLnBrk="1" latinLnBrk="0" hangingPunct="1">
      <a:defRPr sz="1200" kern="1200">
        <a:solidFill>
          <a:schemeClr val="tx1"/>
        </a:solidFill>
        <a:latin typeface="Calibri Light" panose="020F0302020204030204" pitchFamily="34" charset="0"/>
        <a:ea typeface="+mn-ea"/>
        <a:cs typeface="+mn-cs"/>
      </a:defRPr>
    </a:lvl4pPr>
    <a:lvl5pPr marL="1828800" algn="l" defTabSz="914400" rtl="0" eaLnBrk="1" latinLnBrk="0" hangingPunct="1">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Do:</a:t>
            </a:r>
            <a:r>
              <a:rPr lang="en-US" b="1" baseline="0" dirty="0" smtClean="0"/>
              <a:t> </a:t>
            </a:r>
            <a:r>
              <a:rPr lang="en-US" b="0" baseline="0" dirty="0" smtClean="0"/>
              <a:t>U</a:t>
            </a:r>
            <a:r>
              <a:rPr lang="en-US" baseline="0" dirty="0" smtClean="0"/>
              <a:t>se the air brake board/E-board to provide simulated and visual examples to support the delivery of this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section of the curriculum relies heavily on the MPI Air Brake Manual.  All students should have a copy of this manual, either paper or electronic format, for use during this lesson.</a:t>
            </a:r>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1</a:t>
            </a:fld>
            <a:endParaRPr lang="en-CA" dirty="0"/>
          </a:p>
        </p:txBody>
      </p:sp>
    </p:spTree>
    <p:extLst>
      <p:ext uri="{BB962C8B-B14F-4D97-AF65-F5344CB8AC3E}">
        <p14:creationId xmlns:p14="http://schemas.microsoft.com/office/powerpoint/2010/main" val="1018146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 </a:t>
            </a:r>
          </a:p>
          <a:p>
            <a:r>
              <a:rPr lang="en-US" sz="1200" kern="1200" dirty="0" smtClean="0">
                <a:solidFill>
                  <a:schemeClr val="tx1"/>
                </a:solidFill>
                <a:effectLst/>
                <a:latin typeface="Calibri Light" panose="020F0302020204030204" pitchFamily="34" charset="0"/>
                <a:ea typeface="+mn-ea"/>
                <a:cs typeface="+mn-cs"/>
              </a:rPr>
              <a:t>Power is obtained mechanically and through the use of air.</a:t>
            </a:r>
          </a:p>
          <a:p>
            <a:r>
              <a:rPr lang="en-CA" sz="1200" kern="1200" dirty="0" smtClean="0">
                <a:solidFill>
                  <a:schemeClr val="tx1"/>
                </a:solidFill>
                <a:effectLst/>
                <a:ea typeface="+mn-ea"/>
                <a:cs typeface="+mn-cs"/>
              </a:rPr>
              <a:t>Braking systems use devices to gain a mechanical advantage. The most common device for this purpose is leverage. A lever is placed on a pivot called the fulcrum. If the distance from A to C is 4 metres, and from C to B is 1 metre, the ratio is four to one (4:1). Power is multiplied by the leverage principle. If a 10 kg downward force is applied at point A, then upward force at point B is 40 kg. This is the result of the mechanical advantage of leverage.</a:t>
            </a:r>
          </a:p>
          <a:p>
            <a:endParaRPr lang="en-CA" sz="1200" b="1" kern="1200" dirty="0" smtClean="0">
              <a:solidFill>
                <a:schemeClr val="tx1"/>
              </a:solidFill>
              <a:effectLst/>
              <a:ea typeface="+mn-ea"/>
              <a:cs typeface="+mn-cs"/>
            </a:endParaRPr>
          </a:p>
          <a:p>
            <a:r>
              <a:rPr lang="en-CA" sz="1200" b="1" kern="1200" dirty="0" smtClean="0">
                <a:solidFill>
                  <a:schemeClr val="tx1"/>
                </a:solidFill>
                <a:effectLst/>
                <a:ea typeface="+mn-ea"/>
                <a:cs typeface="+mn-cs"/>
              </a:rPr>
              <a:t>DO:</a:t>
            </a:r>
            <a:r>
              <a:rPr lang="en-CA" sz="1200" kern="1200" dirty="0" smtClean="0">
                <a:solidFill>
                  <a:schemeClr val="tx1"/>
                </a:solidFill>
                <a:effectLst/>
                <a:ea typeface="+mn-ea"/>
                <a:cs typeface="+mn-cs"/>
              </a:rPr>
              <a:t> CLICK to</a:t>
            </a:r>
            <a:r>
              <a:rPr lang="en-CA" sz="1200" kern="1200" baseline="0" dirty="0" smtClean="0">
                <a:solidFill>
                  <a:schemeClr val="tx1"/>
                </a:solidFill>
                <a:effectLst/>
                <a:ea typeface="+mn-ea"/>
                <a:cs typeface="+mn-cs"/>
              </a:rPr>
              <a:t> reveal</a:t>
            </a:r>
            <a:endParaRPr lang="en-CA" sz="1200" kern="1200" dirty="0" smtClean="0">
              <a:solidFill>
                <a:schemeClr val="tx1"/>
              </a:solidFill>
              <a:effectLst/>
              <a:ea typeface="+mn-ea"/>
              <a:cs typeface="+mn-cs"/>
            </a:endParaRPr>
          </a:p>
          <a:p>
            <a:endParaRPr lang="en-US" sz="1200" b="1" i="0" u="none" strike="noStrike" kern="1200" baseline="0" dirty="0" smtClean="0">
              <a:solidFill>
                <a:schemeClr val="tx1"/>
              </a:solidFill>
              <a:latin typeface="Calibri Light" panose="020F0302020204030204" pitchFamily="34" charset="0"/>
              <a:ea typeface="+mn-ea"/>
              <a:cs typeface="+mn-cs"/>
            </a:endParaRPr>
          </a:p>
          <a:p>
            <a:r>
              <a:rPr lang="en-US" sz="1200" b="1" i="0" u="none" strike="noStrike" kern="1200" baseline="0" dirty="0" smtClean="0">
                <a:solidFill>
                  <a:schemeClr val="tx1"/>
                </a:solidFill>
                <a:latin typeface="Calibri Light" panose="020F0302020204030204" pitchFamily="34" charset="0"/>
                <a:ea typeface="+mn-ea"/>
                <a:cs typeface="+mn-cs"/>
              </a:rPr>
              <a:t>SAY: </a:t>
            </a:r>
          </a:p>
          <a:p>
            <a:r>
              <a:rPr lang="en-US" sz="1200" b="0" i="0" u="none" strike="noStrike" kern="1200" baseline="0" dirty="0" smtClean="0">
                <a:solidFill>
                  <a:schemeClr val="tx1"/>
                </a:solidFill>
                <a:latin typeface="Calibri Light" panose="020F0302020204030204" pitchFamily="34" charset="0"/>
                <a:ea typeface="+mn-ea"/>
                <a:cs typeface="+mn-cs"/>
              </a:rPr>
              <a:t>When the air brake system applies pressure to the S-cam (A), it uses the principle of leverage to multiply the pressure to the brake drums (B), which will stop the wheels from turning.</a:t>
            </a:r>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10</a:t>
            </a:fld>
            <a:endParaRPr lang="en-CA" dirty="0"/>
          </a:p>
        </p:txBody>
      </p:sp>
    </p:spTree>
    <p:extLst>
      <p:ext uri="{BB962C8B-B14F-4D97-AF65-F5344CB8AC3E}">
        <p14:creationId xmlns:p14="http://schemas.microsoft.com/office/powerpoint/2010/main" val="39414869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baseline="0" dirty="0" smtClean="0"/>
              <a:t> </a:t>
            </a:r>
            <a:r>
              <a:rPr lang="en-US" dirty="0" smtClean="0"/>
              <a:t>This is an</a:t>
            </a:r>
            <a:r>
              <a:rPr lang="en-US" baseline="0" dirty="0" smtClean="0"/>
              <a:t> animated slide. To reveal the answer click after reading the question.</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101</a:t>
            </a:fld>
            <a:endParaRPr lang="en-CA" dirty="0"/>
          </a:p>
        </p:txBody>
      </p:sp>
    </p:spTree>
    <p:extLst>
      <p:ext uri="{BB962C8B-B14F-4D97-AF65-F5344CB8AC3E}">
        <p14:creationId xmlns:p14="http://schemas.microsoft.com/office/powerpoint/2010/main" val="5903585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baseline="0" dirty="0" smtClean="0"/>
              <a:t> </a:t>
            </a:r>
            <a:r>
              <a:rPr lang="en-US" dirty="0" smtClean="0"/>
              <a:t>This is an</a:t>
            </a:r>
            <a:r>
              <a:rPr lang="en-US" baseline="0" dirty="0" smtClean="0"/>
              <a:t> animated slide. To reveal the answer click after reading the question.</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102</a:t>
            </a:fld>
            <a:endParaRPr lang="en-CA" dirty="0"/>
          </a:p>
        </p:txBody>
      </p:sp>
    </p:spTree>
    <p:extLst>
      <p:ext uri="{BB962C8B-B14F-4D97-AF65-F5344CB8AC3E}">
        <p14:creationId xmlns:p14="http://schemas.microsoft.com/office/powerpoint/2010/main" val="22790658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baseline="0" dirty="0" smtClean="0"/>
              <a:t> </a:t>
            </a:r>
            <a:r>
              <a:rPr lang="en-US" dirty="0" smtClean="0"/>
              <a:t>This is an</a:t>
            </a:r>
            <a:r>
              <a:rPr lang="en-US" baseline="0" dirty="0" smtClean="0"/>
              <a:t> animated slide. To reveal the answer click after reading the question.</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103</a:t>
            </a:fld>
            <a:endParaRPr lang="en-CA" dirty="0"/>
          </a:p>
        </p:txBody>
      </p:sp>
    </p:spTree>
    <p:extLst>
      <p:ext uri="{BB962C8B-B14F-4D97-AF65-F5344CB8AC3E}">
        <p14:creationId xmlns:p14="http://schemas.microsoft.com/office/powerpoint/2010/main" val="22100912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Brake systems must be inspected during and at the end of a shift. During the shift:</a:t>
            </a:r>
          </a:p>
          <a:p>
            <a:endParaRPr lang="en-CA" sz="1200" kern="1200" dirty="0" smtClean="0">
              <a:solidFill>
                <a:schemeClr val="tx1"/>
              </a:solidFill>
              <a:effectLst/>
              <a:ea typeface="+mn-ea"/>
              <a:cs typeface="+mn-cs"/>
            </a:endParaRPr>
          </a:p>
          <a:p>
            <a:pPr marL="171450" indent="-171450">
              <a:buFont typeface="Arial" panose="020B0604020202020204" pitchFamily="34" charset="0"/>
              <a:buChar char="•"/>
            </a:pPr>
            <a:r>
              <a:rPr lang="en-CA" sz="1200" kern="1200" dirty="0" smtClean="0">
                <a:solidFill>
                  <a:schemeClr val="tx1"/>
                </a:solidFill>
                <a:effectLst/>
                <a:ea typeface="+mn-ea"/>
                <a:cs typeface="+mn-cs"/>
              </a:rPr>
              <a:t>Confirm that the foundation brakes are not overheating and brake adjustment is maintained</a:t>
            </a:r>
          </a:p>
          <a:p>
            <a:pPr marL="171450" indent="-171450">
              <a:buFont typeface="Arial" panose="020B0604020202020204" pitchFamily="34" charset="0"/>
              <a:buChar char="•"/>
            </a:pPr>
            <a:r>
              <a:rPr lang="en-CA" sz="1200" kern="1200" dirty="0" smtClean="0">
                <a:solidFill>
                  <a:schemeClr val="tx1"/>
                </a:solidFill>
                <a:effectLst/>
                <a:ea typeface="+mn-ea"/>
                <a:cs typeface="+mn-cs"/>
              </a:rPr>
              <a:t>Check that the trailer air line couplers are still firmly connected and suspended</a:t>
            </a:r>
          </a:p>
          <a:p>
            <a:pPr marL="171450" indent="-171450">
              <a:buFont typeface="Arial" panose="020B0604020202020204" pitchFamily="34" charset="0"/>
              <a:buChar char="•"/>
            </a:pPr>
            <a:r>
              <a:rPr lang="en-CA" sz="1200" kern="1200" dirty="0" smtClean="0">
                <a:solidFill>
                  <a:schemeClr val="tx1"/>
                </a:solidFill>
                <a:effectLst/>
                <a:ea typeface="+mn-ea"/>
                <a:cs typeface="+mn-cs"/>
              </a:rPr>
              <a:t>Pull the supply tank drain lanyard (or crack the drain valve) to check for any moisture accumulating in the tank</a:t>
            </a:r>
          </a:p>
          <a:p>
            <a:pPr marL="0" indent="0">
              <a:buFont typeface="Arial" panose="020B0604020202020204" pitchFamily="34" charset="0"/>
              <a:buNone/>
            </a:pPr>
            <a:endParaRPr lang="en-CA" sz="1200" kern="1200" dirty="0" smtClean="0">
              <a:solidFill>
                <a:schemeClr val="tx1"/>
              </a:solidFill>
              <a:effectLst/>
              <a:ea typeface="+mn-ea"/>
              <a:cs typeface="+mn-cs"/>
            </a:endParaRPr>
          </a:p>
          <a:p>
            <a:pPr marL="0" indent="0">
              <a:buFont typeface="Arial" panose="020B0604020202020204" pitchFamily="34" charset="0"/>
              <a:buNone/>
            </a:pPr>
            <a:r>
              <a:rPr lang="en-CA" sz="1200" kern="1200" dirty="0" smtClean="0">
                <a:solidFill>
                  <a:schemeClr val="tx1"/>
                </a:solidFill>
                <a:effectLst/>
                <a:ea typeface="+mn-ea"/>
                <a:cs typeface="+mn-cs"/>
              </a:rPr>
              <a:t>Ideally an en</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route inspection should be done every few hours to confirm that the vehicle can remain in service. </a:t>
            </a:r>
          </a:p>
          <a:p>
            <a:endParaRPr lang="en-US" dirty="0" smtClean="0"/>
          </a:p>
          <a:p>
            <a:r>
              <a:rPr lang="en-US" dirty="0" smtClean="0"/>
              <a:t>At the end of shift look for worn or damaged components. </a:t>
            </a:r>
            <a:r>
              <a:rPr lang="en-CA" sz="1200" kern="1200" dirty="0" smtClean="0">
                <a:solidFill>
                  <a:schemeClr val="tx1"/>
                </a:solidFill>
                <a:effectLst/>
                <a:ea typeface="+mn-ea"/>
                <a:cs typeface="+mn-cs"/>
              </a:rPr>
              <a:t> </a:t>
            </a:r>
          </a:p>
        </p:txBody>
      </p:sp>
      <p:sp>
        <p:nvSpPr>
          <p:cNvPr id="4" name="Slide Number Placeholder 3"/>
          <p:cNvSpPr>
            <a:spLocks noGrp="1"/>
          </p:cNvSpPr>
          <p:nvPr>
            <p:ph type="sldNum" sz="quarter" idx="10"/>
          </p:nvPr>
        </p:nvSpPr>
        <p:spPr/>
        <p:txBody>
          <a:bodyPr/>
          <a:lstStyle/>
          <a:p>
            <a:fld id="{D2AAB52B-0897-46EF-ACB7-C2A1E9716B33}" type="slidenum">
              <a:rPr lang="en-CA" smtClean="0"/>
              <a:t>105</a:t>
            </a:fld>
            <a:endParaRPr lang="en-CA" dirty="0"/>
          </a:p>
        </p:txBody>
      </p:sp>
    </p:spTree>
    <p:extLst>
      <p:ext uri="{BB962C8B-B14F-4D97-AF65-F5344CB8AC3E}">
        <p14:creationId xmlns:p14="http://schemas.microsoft.com/office/powerpoint/2010/main" val="22875421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Inspecting equipment at the end of your shift is important. At the end of the shift, conduct a post-trip inspection and report any defects for repair. Confirm that the foundation brakes have not overheated. Ensure that they have maintained proper adjustments. Open the drain valves on the tanks (supply first) to allow the tanks to drain. </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Automatic slack adjusters can malfunction and not keep the brake in adjustment, especially when the vehicle has been in service for a long time. The two most common problems are excessive premature wear and internal contamination. Through normal usage, the internal components that sense when an adjustment is required wear out, resulting in more stroke required for the lining to contact the brake drum. If not checked the brake could be out of adjustment.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even a small amount of water is sucked into an automatic slack adjuster mechanism it can cause corrosion or, in winter, it can freeze the internal sensing components and inhibit or prevent adjustment.</a:t>
            </a:r>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106</a:t>
            </a:fld>
            <a:endParaRPr lang="en-CA" dirty="0"/>
          </a:p>
        </p:txBody>
      </p:sp>
    </p:spTree>
    <p:extLst>
      <p:ext uri="{BB962C8B-B14F-4D97-AF65-F5344CB8AC3E}">
        <p14:creationId xmlns:p14="http://schemas.microsoft.com/office/powerpoint/2010/main" val="24034139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Brakes must be checked before descending a steep grade. White – regulatory signs – Brakes must be checked. Yellow or green signs – Brake check is recommended.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Park in the pullout area and inspect the vehicle’s brake system and load security before proceeding.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Brake check pullouts have information signs advising you what you should be inspecting. Additionally, many have signs that provide information about the grade ahead.</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107</a:t>
            </a:fld>
            <a:endParaRPr lang="en-CA" dirty="0"/>
          </a:p>
        </p:txBody>
      </p:sp>
    </p:spTree>
    <p:extLst>
      <p:ext uri="{BB962C8B-B14F-4D97-AF65-F5344CB8AC3E}">
        <p14:creationId xmlns:p14="http://schemas.microsoft.com/office/powerpoint/2010/main" val="21439055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a:t>
            </a:r>
            <a:r>
              <a:rPr lang="en-CA" sz="1200" i="1" kern="1200" dirty="0" smtClean="0">
                <a:solidFill>
                  <a:schemeClr val="tx1"/>
                </a:solidFill>
                <a:effectLst/>
                <a:ea typeface="+mn-ea"/>
                <a:cs typeface="+mn-cs"/>
              </a:rPr>
              <a:t>Commercial Vehicle Safety Regulation </a:t>
            </a:r>
            <a:r>
              <a:rPr lang="en-CA" sz="1200" kern="1200" dirty="0" smtClean="0">
                <a:solidFill>
                  <a:schemeClr val="tx1"/>
                </a:solidFill>
                <a:effectLst/>
                <a:ea typeface="+mn-ea"/>
                <a:cs typeface="+mn-cs"/>
              </a:rPr>
              <a:t>outlines the requirements of daily vehicle trip inspections. Equipment in service is covered by a daily vehicle Trip Inspection Report, which is valid if it was completed within the previous 24 hours. If any new equipment is added to the vehicle, it should be inspected and written down on the Trip Inspection Report prior to its use</a:t>
            </a:r>
            <a:r>
              <a:rPr lang="en-CA" sz="1200" kern="1200" dirty="0" smtClean="0">
                <a:solidFill>
                  <a:schemeClr val="tx1"/>
                </a:solidFill>
                <a:effectLst/>
                <a:ea typeface="+mn-ea"/>
                <a:cs typeface="+mn-cs"/>
              </a:rPr>
              <a:t>.</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lumOff val="25000"/>
                  </a:schemeClr>
                </a:solidFill>
              </a:rPr>
              <a:t>Daily pre-trip inspections are mandatory</a:t>
            </a:r>
            <a:r>
              <a:rPr lang="en-US" baseline="0" dirty="0" smtClean="0">
                <a:solidFill>
                  <a:schemeClr val="tx1">
                    <a:lumMod val="75000"/>
                    <a:lumOff val="25000"/>
                  </a:schemeClr>
                </a:solidFill>
              </a:rPr>
              <a:t> to ensure brakes are working correctly, to ensure compliance with HTA regulations and to follow proper procedures.</a:t>
            </a:r>
            <a:endParaRPr lang="en-US" dirty="0" smtClean="0">
              <a:solidFill>
                <a:schemeClr val="tx1">
                  <a:lumMod val="75000"/>
                  <a:lumOff val="25000"/>
                </a:schemeClr>
              </a:solidFill>
            </a:endParaRP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air brake system pre-trip inspection ensures the brake system works properly. It is performed during the daily vehicle trip inspection. Trucks pulling trailers should be inspected after coupling, and the trailer is charged.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procedure to check an air system has been designed to be included with other vehicle trip inspection activities, rather than being conducted as a separate procedure. There is no mandatory order for conducting a vehicle trip inspection, but all drivers must incorporate the air brake pre-trip in their normal vehicle trip inspection process.</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smtClean="0"/>
              <a:t>DO:</a:t>
            </a:r>
            <a:r>
              <a:rPr lang="en-CA" dirty="0" smtClean="0"/>
              <a:t> </a:t>
            </a:r>
            <a:r>
              <a:rPr lang="en-CA" sz="1200" kern="1200" dirty="0" smtClean="0">
                <a:solidFill>
                  <a:schemeClr val="tx1"/>
                </a:solidFill>
                <a:effectLst/>
                <a:latin typeface="Calibri Light" panose="020F0302020204030204" pitchFamily="34" charset="0"/>
                <a:ea typeface="+mn-ea"/>
                <a:cs typeface="+mn-cs"/>
              </a:rPr>
              <a:t>The detailed list of major and minor defects is located in the textbook as well as on the Manitoba government website.  You will need to have the regulation, inspection schedule and MPI Air Brake Manual accessible to students in this section.</a:t>
            </a:r>
            <a:br>
              <a:rPr lang="en-CA" sz="1200" kern="1200" dirty="0" smtClean="0">
                <a:solidFill>
                  <a:schemeClr val="tx1"/>
                </a:solidFill>
                <a:effectLst/>
                <a:latin typeface="Calibri Light" panose="020F0302020204030204" pitchFamily="34" charset="0"/>
                <a:ea typeface="+mn-ea"/>
                <a:cs typeface="+mn-cs"/>
              </a:rPr>
            </a:br>
            <a:r>
              <a:rPr lang="en-CA" sz="1200" kern="1200" dirty="0" smtClean="0">
                <a:solidFill>
                  <a:schemeClr val="tx1"/>
                </a:solidFill>
                <a:effectLst/>
                <a:latin typeface="Calibri Light" panose="020F0302020204030204" pitchFamily="34" charset="0"/>
                <a:ea typeface="+mn-ea"/>
                <a:cs typeface="+mn-cs"/>
              </a:rPr>
              <a:t>Reference: https://www.mpi.mb.ca/Documents/AirBrakeManualNEW.pdf</a:t>
            </a:r>
            <a:endParaRPr lang="en-US" sz="1200" kern="1200" dirty="0" smtClean="0">
              <a:solidFill>
                <a:schemeClr val="tx1"/>
              </a:solidFill>
              <a:effectLst/>
              <a:latin typeface="Calibri Light" panose="020F03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108</a:t>
            </a:fld>
            <a:endParaRPr lang="en-CA" dirty="0"/>
          </a:p>
        </p:txBody>
      </p:sp>
    </p:spTree>
    <p:extLst>
      <p:ext uri="{BB962C8B-B14F-4D97-AF65-F5344CB8AC3E}">
        <p14:creationId xmlns:p14="http://schemas.microsoft.com/office/powerpoint/2010/main" val="27852362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daily</a:t>
            </a:r>
            <a:r>
              <a:rPr lang="en-CA" sz="1200" kern="1200" baseline="0" dirty="0" smtClean="0">
                <a:solidFill>
                  <a:schemeClr val="tx1"/>
                </a:solidFill>
                <a:effectLst/>
                <a:ea typeface="+mn-ea"/>
                <a:cs typeface="+mn-cs"/>
              </a:rPr>
              <a:t> inspection p</a:t>
            </a:r>
            <a:r>
              <a:rPr lang="en-CA" sz="1200" kern="1200" dirty="0" smtClean="0">
                <a:solidFill>
                  <a:schemeClr val="tx1"/>
                </a:solidFill>
                <a:effectLst/>
                <a:ea typeface="+mn-ea"/>
                <a:cs typeface="+mn-cs"/>
              </a:rPr>
              <a:t>rocedures reflect</a:t>
            </a:r>
            <a:r>
              <a:rPr lang="en-CA" sz="1200" kern="1200" baseline="0" dirty="0" smtClean="0">
                <a:solidFill>
                  <a:schemeClr val="tx1"/>
                </a:solidFill>
                <a:effectLst/>
                <a:ea typeface="+mn-ea"/>
                <a:cs typeface="+mn-cs"/>
              </a:rPr>
              <a:t> align with the regulation, and the</a:t>
            </a:r>
            <a:r>
              <a:rPr lang="en-CA" sz="1200" kern="1200" dirty="0" smtClean="0">
                <a:solidFill>
                  <a:schemeClr val="tx1"/>
                </a:solidFill>
                <a:effectLst/>
                <a:ea typeface="+mn-ea"/>
                <a:cs typeface="+mn-cs"/>
              </a:rPr>
              <a:t> standards published in the 2014 National</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Safety Code (NSC) Standard 11B.</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Periodic Mandatory</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Vehicle Inspections are performed</a:t>
            </a:r>
            <a:r>
              <a:rPr lang="en-CA" sz="1200" kern="1200" baseline="0" dirty="0" smtClean="0">
                <a:solidFill>
                  <a:schemeClr val="tx1"/>
                </a:solidFill>
                <a:effectLst/>
                <a:ea typeface="+mn-ea"/>
                <a:cs typeface="+mn-cs"/>
              </a:rPr>
              <a:t> by</a:t>
            </a:r>
            <a:r>
              <a:rPr lang="en-CA" sz="1200" kern="1200" dirty="0" smtClean="0">
                <a:solidFill>
                  <a:schemeClr val="tx1"/>
                </a:solidFill>
                <a:effectLst/>
                <a:ea typeface="+mn-ea"/>
                <a:cs typeface="+mn-cs"/>
              </a:rPr>
              <a:t> Commercial Vehicle Safety Alliance(CVSA) authorized officers.  The Out-of-Service Criteria (or OOSC) informs officers</a:t>
            </a:r>
            <a:r>
              <a:rPr lang="en-CA" sz="1200" kern="1200" baseline="0" dirty="0" smtClean="0">
                <a:solidFill>
                  <a:schemeClr val="tx1"/>
                </a:solidFill>
                <a:effectLst/>
                <a:ea typeface="+mn-ea"/>
                <a:cs typeface="+mn-cs"/>
              </a:rPr>
              <a:t> when to place vehicle out of service at roadside safety inspections</a:t>
            </a:r>
            <a:r>
              <a:rPr lang="en-CA" sz="1200" kern="1200" dirty="0" smtClean="0">
                <a:solidFill>
                  <a:schemeClr val="tx1"/>
                </a:solidFill>
                <a:effectLst/>
                <a:ea typeface="+mn-ea"/>
                <a:cs typeface="+mn-cs"/>
              </a:rPr>
              <a:t>. </a:t>
            </a:r>
            <a:r>
              <a:rPr lang="en-US" dirty="0" smtClean="0">
                <a:effectLst/>
              </a:rPr>
              <a:t>The OOSC identifies serious violations that render a commercial vehicle or commercial vehicle operator an imminent danger to the general public. Commercial vehicles and operators placed Out-of-Service cannot operate until those items that rendered them out of service are remedied or repaired.</a:t>
            </a:r>
            <a:endParaRPr lang="en-CA" sz="1200" kern="1200" dirty="0" smtClean="0">
              <a:solidFill>
                <a:schemeClr val="tx1"/>
              </a:solidFill>
              <a:effectLst/>
              <a:ea typeface="+mn-ea"/>
              <a:cs typeface="+mn-cs"/>
            </a:endParaRP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For more information, visit the Canadian Council</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of Motor Transport Administrators (www.ccmta.ca).</a:t>
            </a:r>
          </a:p>
        </p:txBody>
      </p:sp>
      <p:sp>
        <p:nvSpPr>
          <p:cNvPr id="4" name="Slide Number Placeholder 3"/>
          <p:cNvSpPr>
            <a:spLocks noGrp="1"/>
          </p:cNvSpPr>
          <p:nvPr>
            <p:ph type="sldNum" sz="quarter" idx="10"/>
          </p:nvPr>
        </p:nvSpPr>
        <p:spPr/>
        <p:txBody>
          <a:bodyPr/>
          <a:lstStyle/>
          <a:p>
            <a:fld id="{D2AAB52B-0897-46EF-ACB7-C2A1E9716B33}" type="slidenum">
              <a:rPr lang="en-CA" smtClean="0"/>
              <a:t>109</a:t>
            </a:fld>
            <a:endParaRPr lang="en-CA" dirty="0"/>
          </a:p>
        </p:txBody>
      </p:sp>
    </p:spTree>
    <p:extLst>
      <p:ext uri="{BB962C8B-B14F-4D97-AF65-F5344CB8AC3E}">
        <p14:creationId xmlns:p14="http://schemas.microsoft.com/office/powerpoint/2010/main" val="27056092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Calibri Light" panose="020F0302020204030204" pitchFamily="34" charset="0"/>
                <a:ea typeface="+mn-ea"/>
                <a:cs typeface="+mn-cs"/>
              </a:rPr>
              <a:t>SAY:</a:t>
            </a:r>
            <a:r>
              <a:rPr lang="en-CA" sz="1200" kern="1200" dirty="0" smtClean="0">
                <a:solidFill>
                  <a:schemeClr val="tx1"/>
                </a:solidFill>
                <a:effectLst/>
                <a:latin typeface="Calibri Light" panose="020F0302020204030204" pitchFamily="34" charset="0"/>
                <a:ea typeface="+mn-ea"/>
                <a:cs typeface="+mn-cs"/>
              </a:rPr>
              <a:t> The next section explains the details of the inspection procedures. </a:t>
            </a:r>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110</a:t>
            </a:fld>
            <a:endParaRPr lang="en-CA" dirty="0"/>
          </a:p>
        </p:txBody>
      </p:sp>
    </p:spTree>
    <p:extLst>
      <p:ext uri="{BB962C8B-B14F-4D97-AF65-F5344CB8AC3E}">
        <p14:creationId xmlns:p14="http://schemas.microsoft.com/office/powerpoint/2010/main" val="31342706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SAY: </a:t>
            </a:r>
            <a:r>
              <a:rPr lang="en-CA" sz="1200" kern="1200" dirty="0" smtClean="0">
                <a:solidFill>
                  <a:schemeClr val="tx1"/>
                </a:solidFill>
                <a:effectLst/>
                <a:latin typeface="Calibri Light" panose="020F0302020204030204" pitchFamily="34" charset="0"/>
                <a:ea typeface="+mn-ea"/>
                <a:cs typeface="+mn-cs"/>
              </a:rPr>
              <a:t>To test the low air-pressure warning device, pressure in the system must be reduced to the point where the device activates or 55 psi (380 kPa), whichever is higher. The pressure when the warning device deactivates during a rise in pressure is not necessarily the same point at which it activates during a drop in pressure. Begin the test with the pressure above 90 psi (621 kPa) and the engine running. Reduce pressure by fanning the brakes (repeatedly pressing and releasing the brake pedal).</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Observe the air-pressure gauges and note when the device activates. Most warning devices will activate above 60 psi (414 kPa). If the warning device fails to activate at a minimum of 55 psi (380 kPa), the low air-pressure warning device is defective.</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Build pressure to 80 psi (552 kPa). Observe the air-pressure gauges and note when the device deactivates. Most warning devices will deactivate before reaching 80 psi (552 kPa). </a:t>
            </a:r>
          </a:p>
          <a:p>
            <a:endParaRPr lang="en-CA"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111</a:t>
            </a:fld>
            <a:endParaRPr lang="en-CA" dirty="0"/>
          </a:p>
        </p:txBody>
      </p:sp>
    </p:spTree>
    <p:extLst>
      <p:ext uri="{BB962C8B-B14F-4D97-AF65-F5344CB8AC3E}">
        <p14:creationId xmlns:p14="http://schemas.microsoft.com/office/powerpoint/2010/main" val="2888386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SAY: </a:t>
            </a:r>
            <a:r>
              <a:rPr lang="en-CA" sz="1200" kern="1200" dirty="0" smtClean="0">
                <a:solidFill>
                  <a:schemeClr val="tx1"/>
                </a:solidFill>
                <a:effectLst/>
                <a:ea typeface="+mn-ea"/>
                <a:cs typeface="+mn-cs"/>
              </a:rPr>
              <a:t>Force can also be multiplied by the use of air to gain a further mechanical advantage. Everyone has felt the power of air on a windy day. Air can be compressed into a much smaller space than it normally occupies. For instance, air is compressed in tires to support the weight of a vehicle. The smaller the space into which air is squeezed, the greater the air’s resistance to being squeezed. This resistance creates pressure, which is used to gain mechanical advantage. If a constant supply of compressed air is directed through a pipe that is one-inch square, and if a one-square-inch plug was placed in the pipe, the compressed air would push against the plug. Holding a scale against the plug would register how many pounds of force were being exerted by the air against the plug.</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If the scale registered 10 lb., for example, then it could be said the force was 10 lb. on the one-square-inch surface of the plug. This would be 10 lb. per square inch (psi).</a:t>
            </a:r>
          </a:p>
          <a:p>
            <a:r>
              <a:rPr lang="en-CA" sz="1200" kern="1200" dirty="0" smtClean="0">
                <a:solidFill>
                  <a:schemeClr val="tx1"/>
                </a:solidFill>
                <a:effectLst/>
                <a:ea typeface="+mn-ea"/>
                <a:cs typeface="+mn-cs"/>
              </a:rPr>
              <a:t>The more the air in the supply tank is compressed, the greater the force exerted on the face of the plug.</a:t>
            </a:r>
          </a:p>
          <a:p>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10: </a:t>
            </a:r>
            <a:r>
              <a:rPr lang="en-US" baseline="0" dirty="0" smtClean="0">
                <a:solidFill>
                  <a:schemeClr val="tx1">
                    <a:lumMod val="75000"/>
                    <a:lumOff val="25000"/>
                  </a:schemeClr>
                </a:solidFill>
              </a:rPr>
              <a:t>Inspecting Air Brake System Operation</a:t>
            </a:r>
            <a:endParaRPr lang="en-US"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11</a:t>
            </a:fld>
            <a:endParaRPr lang="en-CA" dirty="0"/>
          </a:p>
        </p:txBody>
      </p:sp>
    </p:spTree>
    <p:extLst>
      <p:ext uri="{BB962C8B-B14F-4D97-AF65-F5344CB8AC3E}">
        <p14:creationId xmlns:p14="http://schemas.microsoft.com/office/powerpoint/2010/main" val="19454524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SAY:</a:t>
            </a:r>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If the warning device fails to deactivate at a maximum of 80 psi (552 kPa), the low air-pressure warning device is defective. </a:t>
            </a:r>
          </a:p>
          <a:p>
            <a:endParaRPr lang="en-CA" sz="1200" kern="1200" dirty="0" smtClean="0">
              <a:solidFill>
                <a:schemeClr val="tx1"/>
              </a:solidFill>
              <a:effectLst/>
              <a:latin typeface="Calibri Light" panose="020F0302020204030204" pitchFamily="34" charset="0"/>
              <a:ea typeface="+mn-ea"/>
              <a:cs typeface="+mn-cs"/>
            </a:endParaRPr>
          </a:p>
          <a:p>
            <a:r>
              <a:rPr lang="en-CA" sz="1200" b="0" kern="1200" dirty="0" smtClean="0">
                <a:solidFill>
                  <a:schemeClr val="tx1"/>
                </a:solidFill>
                <a:effectLst/>
                <a:latin typeface="Calibri Light" panose="020F0302020204030204" pitchFamily="34" charset="0"/>
                <a:ea typeface="+mn-ea"/>
                <a:cs typeface="+mn-cs"/>
              </a:rPr>
              <a:t>A warning system pass is when the device activates when pressure is at or above 55 psi (380 kPa) and deactivates when pressure is at or below 80 psi (552 kPa) on both primary and secondary air tank gauges.</a:t>
            </a:r>
            <a:endParaRPr lang="en-US" sz="1200" b="0" kern="1200" dirty="0" smtClean="0">
              <a:solidFill>
                <a:schemeClr val="tx1"/>
              </a:solidFill>
              <a:effectLst/>
              <a:latin typeface="Calibri Light" panose="020F0302020204030204" pitchFamily="34" charset="0"/>
              <a:ea typeface="+mn-ea"/>
              <a:cs typeface="+mn-cs"/>
            </a:endParaRPr>
          </a:p>
          <a:p>
            <a:endParaRPr lang="en-CA" sz="1200" b="0" kern="1200" dirty="0" smtClean="0">
              <a:solidFill>
                <a:schemeClr val="tx1"/>
              </a:solidFill>
              <a:effectLst/>
              <a:latin typeface="Calibri Light" panose="020F0302020204030204" pitchFamily="34" charset="0"/>
              <a:ea typeface="+mn-ea"/>
              <a:cs typeface="+mn-cs"/>
            </a:endParaRPr>
          </a:p>
          <a:p>
            <a:r>
              <a:rPr lang="en-CA" sz="1200" b="0" kern="1200" dirty="0" smtClean="0">
                <a:solidFill>
                  <a:schemeClr val="tx1"/>
                </a:solidFill>
                <a:effectLst/>
                <a:latin typeface="Calibri Light" panose="020F0302020204030204" pitchFamily="34" charset="0"/>
                <a:ea typeface="+mn-ea"/>
                <a:cs typeface="+mn-cs"/>
              </a:rPr>
              <a:t>A fail of this system is when the device does not activate or activates when pressure is below 55 psi (380 kPa) on either the primary or secondary air pressure gauge. </a:t>
            </a:r>
            <a:endParaRPr lang="en-US" sz="1200" b="0" kern="1200" dirty="0" smtClean="0">
              <a:solidFill>
                <a:schemeClr val="tx1"/>
              </a:solidFill>
              <a:effectLst/>
              <a:latin typeface="Calibri Light" panose="020F0302020204030204" pitchFamily="34" charset="0"/>
              <a:ea typeface="+mn-ea"/>
              <a:cs typeface="+mn-cs"/>
            </a:endParaRPr>
          </a:p>
          <a:p>
            <a:r>
              <a:rPr lang="en-CA" sz="1200" b="0" kern="1200" dirty="0" smtClean="0">
                <a:solidFill>
                  <a:schemeClr val="tx1"/>
                </a:solidFill>
                <a:effectLst/>
                <a:latin typeface="Calibri Light" panose="020F0302020204030204" pitchFamily="34" charset="0"/>
                <a:ea typeface="+mn-ea"/>
                <a:cs typeface="+mn-cs"/>
              </a:rPr>
              <a:t>Also a failure is noted when the device does not deactivate or deactivates when pressure is above 80 psi (552 kPa) on either the primary or secondary air pressure gauge. </a:t>
            </a:r>
            <a:endParaRPr lang="en-US" sz="1200" b="0" kern="1200" dirty="0" smtClean="0">
              <a:solidFill>
                <a:schemeClr val="tx1"/>
              </a:solidFill>
              <a:effectLst/>
              <a:latin typeface="Calibri Light" panose="020F0302020204030204" pitchFamily="34" charset="0"/>
              <a:ea typeface="+mn-ea"/>
              <a:cs typeface="+mn-cs"/>
            </a:endParaRPr>
          </a:p>
          <a:p>
            <a:pPr lvl="0"/>
            <a:endParaRPr lang="en-CA" sz="1200" u="none" strike="noStrike"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 A?</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p>
          <a:p>
            <a:pPr lvl="0"/>
            <a:endParaRPr lang="en-CA" sz="1200" b="0" kern="1200" baseline="0" dirty="0" smtClean="0">
              <a:solidFill>
                <a:schemeClr val="tx1"/>
              </a:solidFill>
              <a:effectLst/>
              <a:latin typeface="Calibri Light" panose="020F0302020204030204" pitchFamily="34" charset="0"/>
              <a:ea typeface="+mn-ea"/>
              <a:cs typeface="+mn-cs"/>
            </a:endParaRPr>
          </a:p>
          <a:p>
            <a:pPr lvl="0"/>
            <a:r>
              <a:rPr lang="en-CA" sz="1200" b="1" kern="1200" baseline="0" dirty="0" smtClean="0">
                <a:solidFill>
                  <a:schemeClr val="tx1"/>
                </a:solidFill>
                <a:effectLst/>
                <a:latin typeface="Calibri Light" panose="020F0302020204030204" pitchFamily="34" charset="0"/>
                <a:ea typeface="+mn-ea"/>
                <a:cs typeface="+mn-cs"/>
              </a:rPr>
              <a:t>SAY: </a:t>
            </a:r>
            <a:r>
              <a:rPr lang="en-CA" sz="1200" b="0" kern="1200" baseline="0" dirty="0" smtClean="0">
                <a:solidFill>
                  <a:schemeClr val="tx1"/>
                </a:solidFill>
                <a:effectLst/>
                <a:latin typeface="Calibri Light" panose="020F0302020204030204" pitchFamily="34" charset="0"/>
                <a:ea typeface="+mn-ea"/>
                <a:cs typeface="+mn-cs"/>
              </a:rPr>
              <a:t>This is a major defect.</a:t>
            </a:r>
          </a:p>
          <a:p>
            <a:pPr lvl="0"/>
            <a:endParaRPr lang="en-CA" sz="1200" b="0" kern="1200" baseline="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112</a:t>
            </a:fld>
            <a:endParaRPr lang="en-CA" dirty="0"/>
          </a:p>
        </p:txBody>
      </p:sp>
    </p:spTree>
    <p:extLst>
      <p:ext uri="{BB962C8B-B14F-4D97-AF65-F5344CB8AC3E}">
        <p14:creationId xmlns:p14="http://schemas.microsoft.com/office/powerpoint/2010/main" val="37909130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CA" sz="1200" kern="1200" dirty="0" smtClean="0">
                <a:solidFill>
                  <a:schemeClr val="tx1"/>
                </a:solidFill>
                <a:effectLst/>
                <a:latin typeface="Calibri Light" panose="020F0302020204030204" pitchFamily="34" charset="0"/>
                <a:ea typeface="+mn-ea"/>
                <a:cs typeface="+mn-cs"/>
              </a:rPr>
              <a:t>The air compressor must be able to meet the demands of the air brake system and restore pressure to normal range quickly. Confirm this by testing whether air pressure rises to a specified level in a specified time, by reducing the system pressure to below 80 psi (552 kPa).</a:t>
            </a: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If the vehicle has a trailer attached, ensure the trailer supply valve is closed (pulled out). With the engine idling between 600 and 900 rpm, observe the time required for the air pressure to rise from 85 psi (587 kPa) to 100 psi (690 kPa).</a:t>
            </a:r>
          </a:p>
          <a:p>
            <a:endParaRPr lang="en-CA"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113</a:t>
            </a:fld>
            <a:endParaRPr lang="en-CA" dirty="0"/>
          </a:p>
        </p:txBody>
      </p:sp>
    </p:spTree>
    <p:extLst>
      <p:ext uri="{BB962C8B-B14F-4D97-AF65-F5344CB8AC3E}">
        <p14:creationId xmlns:p14="http://schemas.microsoft.com/office/powerpoint/2010/main" val="53169199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lvl="0"/>
            <a:r>
              <a:rPr lang="en-CA" sz="1200" b="0" kern="1200" dirty="0" smtClean="0">
                <a:solidFill>
                  <a:schemeClr val="tx1"/>
                </a:solidFill>
                <a:effectLst/>
                <a:latin typeface="Calibri Light" panose="020F0302020204030204" pitchFamily="34" charset="0"/>
                <a:ea typeface="+mn-ea"/>
                <a:cs typeface="+mn-cs"/>
              </a:rPr>
              <a:t>A pass occurs if pressure build-up time is equal to or less than two minutes.</a:t>
            </a:r>
            <a:endParaRPr lang="en-US" sz="1200" b="0" kern="1200" dirty="0" smtClean="0">
              <a:solidFill>
                <a:schemeClr val="tx1"/>
              </a:solidFill>
              <a:effectLst/>
              <a:latin typeface="Calibri Light" panose="020F0302020204030204" pitchFamily="34" charset="0"/>
              <a:ea typeface="+mn-ea"/>
              <a:cs typeface="+mn-cs"/>
            </a:endParaRPr>
          </a:p>
          <a:p>
            <a:endParaRPr lang="en-CA" sz="1200" b="0" kern="1200" dirty="0" smtClean="0">
              <a:solidFill>
                <a:schemeClr val="tx1"/>
              </a:solidFill>
              <a:effectLst/>
              <a:latin typeface="Calibri Light" panose="020F0302020204030204" pitchFamily="34" charset="0"/>
              <a:ea typeface="+mn-ea"/>
              <a:cs typeface="+mn-cs"/>
            </a:endParaRPr>
          </a:p>
          <a:p>
            <a:r>
              <a:rPr lang="en-CA" sz="1200" b="0" kern="1200" dirty="0" smtClean="0">
                <a:solidFill>
                  <a:schemeClr val="tx1"/>
                </a:solidFill>
                <a:effectLst/>
                <a:latin typeface="Calibri Light" panose="020F0302020204030204" pitchFamily="34" charset="0"/>
                <a:ea typeface="+mn-ea"/>
                <a:cs typeface="+mn-cs"/>
              </a:rPr>
              <a:t>If pressure build-up time is greater than two minutes, this is a failure of the compressor operation and the air brake system is defective.</a:t>
            </a:r>
            <a:endParaRPr lang="en-US" sz="1200" b="0" kern="1200" dirty="0" smtClean="0">
              <a:solidFill>
                <a:schemeClr val="tx1"/>
              </a:solidFill>
              <a:effectLst/>
              <a:latin typeface="Calibri Light" panose="020F0302020204030204" pitchFamily="34" charset="0"/>
              <a:ea typeface="+mn-ea"/>
              <a:cs typeface="+mn-cs"/>
            </a:endParaRP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 A?</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p>
          <a:p>
            <a:pPr lvl="0"/>
            <a:endParaRPr lang="en-CA" sz="1200" b="0" kern="1200" baseline="0" dirty="0" smtClean="0">
              <a:solidFill>
                <a:schemeClr val="tx1"/>
              </a:solidFill>
              <a:effectLst/>
              <a:latin typeface="Calibri Light" panose="020F0302020204030204" pitchFamily="34" charset="0"/>
              <a:ea typeface="+mn-ea"/>
              <a:cs typeface="+mn-cs"/>
            </a:endParaRPr>
          </a:p>
          <a:p>
            <a:pPr lvl="0"/>
            <a:r>
              <a:rPr lang="en-CA" sz="1200" b="1" kern="1200" baseline="0" dirty="0" smtClean="0">
                <a:solidFill>
                  <a:schemeClr val="tx1"/>
                </a:solidFill>
                <a:effectLst/>
                <a:latin typeface="Calibri Light" panose="020F0302020204030204" pitchFamily="34" charset="0"/>
                <a:ea typeface="+mn-ea"/>
                <a:cs typeface="+mn-cs"/>
              </a:rPr>
              <a:t>SAY: </a:t>
            </a:r>
            <a:r>
              <a:rPr lang="en-CA" sz="1200" b="0" kern="1200" baseline="0" dirty="0" smtClean="0">
                <a:solidFill>
                  <a:schemeClr val="tx1"/>
                </a:solidFill>
                <a:effectLst/>
                <a:latin typeface="Calibri Light" panose="020F0302020204030204" pitchFamily="34" charset="0"/>
                <a:ea typeface="+mn-ea"/>
                <a:cs typeface="+mn-cs"/>
              </a:rPr>
              <a:t>This is a minor defect.</a:t>
            </a:r>
          </a:p>
          <a:p>
            <a:pPr lvl="0"/>
            <a:endParaRPr lang="en-CA" sz="1200" b="0" kern="1200" baseline="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114</a:t>
            </a:fld>
            <a:endParaRPr lang="en-CA" dirty="0"/>
          </a:p>
        </p:txBody>
      </p:sp>
    </p:spTree>
    <p:extLst>
      <p:ext uri="{BB962C8B-B14F-4D97-AF65-F5344CB8AC3E}">
        <p14:creationId xmlns:p14="http://schemas.microsoft.com/office/powerpoint/2010/main" val="5138251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Calibri Light" panose="020F0302020204030204" pitchFamily="34" charset="0"/>
                <a:ea typeface="+mn-ea"/>
                <a:cs typeface="+mn-cs"/>
              </a:rPr>
              <a:t>SAY: </a:t>
            </a:r>
            <a:r>
              <a:rPr lang="en-CA" sz="1200" kern="1200" dirty="0" smtClean="0">
                <a:solidFill>
                  <a:schemeClr val="tx1"/>
                </a:solidFill>
                <a:effectLst/>
                <a:latin typeface="Calibri Light" panose="020F0302020204030204" pitchFamily="34" charset="0"/>
                <a:ea typeface="+mn-ea"/>
                <a:cs typeface="+mn-cs"/>
              </a:rPr>
              <a:t>Air brake systems must operate with air pressure within a prescribed range. The system’s pressure range is controlled by the air-compressor governor settings, which determine when the air compressor will cut-out and cut-in. </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The model year can affect the governor pressure setting. Air brake system operating pressure ranges have increased over the past 20 years. Older systems may operate with lower pressure settings.</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Air pressure gauges stop climbing with compressor cut-out. When a vehicle uses an air dryer, its exhaust cycle also indicates that the compressor has reached the cut-out setting. Observe the primary and secondary air-tank gauges to confirm when the pressure stops climbing and when the cut-out setting is reached.</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The cut-in pressure setting is normally 20 to 25 psi (138 to 173 kPa) below the cut-out pressure setting. Compressor cut-in changes the sound of the engine and can be observed when the air-tank gauges begin to show a pressure increase.</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Cut-out and cut-in pressures should remain within the range specified by the vehicle manufacturer, and any change in these pressures should be reported. Inspection is based on the maximum</a:t>
            </a:r>
            <a:r>
              <a:rPr lang="en-CA" sz="1200" kern="1200" baseline="0" dirty="0" smtClean="0">
                <a:solidFill>
                  <a:schemeClr val="tx1"/>
                </a:solidFill>
                <a:effectLst/>
                <a:latin typeface="Calibri Light" panose="020F0302020204030204" pitchFamily="34" charset="0"/>
                <a:ea typeface="+mn-ea"/>
                <a:cs typeface="+mn-cs"/>
              </a:rPr>
              <a:t> </a:t>
            </a:r>
            <a:r>
              <a:rPr lang="en-CA" sz="1200" kern="1200" dirty="0" smtClean="0">
                <a:solidFill>
                  <a:schemeClr val="tx1"/>
                </a:solidFill>
                <a:effectLst/>
                <a:latin typeface="Calibri Light" panose="020F0302020204030204" pitchFamily="34" charset="0"/>
                <a:ea typeface="+mn-ea"/>
                <a:cs typeface="+mn-cs"/>
              </a:rPr>
              <a:t>actual cut-out pressure</a:t>
            </a:r>
            <a:r>
              <a:rPr lang="en-CA" sz="1200" kern="1200" baseline="0" dirty="0" smtClean="0">
                <a:solidFill>
                  <a:schemeClr val="tx1"/>
                </a:solidFill>
                <a:effectLst/>
                <a:latin typeface="Calibri Light" panose="020F0302020204030204" pitchFamily="34" charset="0"/>
                <a:ea typeface="+mn-ea"/>
                <a:cs typeface="+mn-cs"/>
              </a:rPr>
              <a:t> and maximum a</a:t>
            </a:r>
            <a:r>
              <a:rPr lang="en-CA" sz="1200" kern="1200" dirty="0" smtClean="0">
                <a:solidFill>
                  <a:schemeClr val="tx1"/>
                </a:solidFill>
                <a:effectLst/>
                <a:latin typeface="Calibri Light" panose="020F0302020204030204" pitchFamily="34" charset="0"/>
                <a:ea typeface="+mn-ea"/>
                <a:cs typeface="+mn-cs"/>
              </a:rPr>
              <a:t>ctual cut-in pressure.</a:t>
            </a:r>
          </a:p>
          <a:p>
            <a:endParaRPr lang="en-CA"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115</a:t>
            </a:fld>
            <a:endParaRPr lang="en-CA" dirty="0"/>
          </a:p>
        </p:txBody>
      </p:sp>
    </p:spTree>
    <p:extLst>
      <p:ext uri="{BB962C8B-B14F-4D97-AF65-F5344CB8AC3E}">
        <p14:creationId xmlns:p14="http://schemas.microsoft.com/office/powerpoint/2010/main" val="16751724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Calibri Light" panose="020F0302020204030204" pitchFamily="34" charset="0"/>
                <a:ea typeface="+mn-ea"/>
                <a:cs typeface="+mn-cs"/>
              </a:rPr>
              <a:t>SAY:</a:t>
            </a:r>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Actual cut-out pressure must never be higher than 145 psi (1000 kPa). Actual cut-in pressure must never be less than 80 psi (552 kPa) or the air brake system is defective.</a:t>
            </a:r>
          </a:p>
          <a:p>
            <a:endParaRPr lang="en-CA" sz="1200"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In order to pass inspection, the cut-in and cut-out pressure settings are within the range specified by the vehicle manufacturer, cut-out pressure is below 145 psi (1000 kPa), and cut-in pressure is above 80 psi (552 kPa) and is within 25 psi (173 kPa) of the cut-out pressure.</a:t>
            </a:r>
            <a:endParaRPr lang="en-US" sz="1200" b="0" kern="1200" dirty="0" smtClean="0">
              <a:solidFill>
                <a:schemeClr val="tx1"/>
              </a:solidFill>
              <a:effectLst/>
              <a:latin typeface="Calibri Light" panose="020F0302020204030204" pitchFamily="34" charset="0"/>
              <a:ea typeface="+mn-ea"/>
              <a:cs typeface="+mn-cs"/>
            </a:endParaRPr>
          </a:p>
          <a:p>
            <a:endParaRPr lang="en-US" sz="1200" b="0" kern="1200" dirty="0" smtClean="0">
              <a:solidFill>
                <a:schemeClr val="tx1"/>
              </a:solidFill>
              <a:effectLst/>
              <a:latin typeface="Calibri Light" panose="020F0302020204030204" pitchFamily="34" charset="0"/>
              <a:ea typeface="+mn-ea"/>
              <a:cs typeface="+mn-cs"/>
            </a:endParaRPr>
          </a:p>
          <a:p>
            <a:r>
              <a:rPr lang="en-CA" sz="1200" b="0" kern="1200" dirty="0" smtClean="0">
                <a:solidFill>
                  <a:schemeClr val="tx1"/>
                </a:solidFill>
                <a:effectLst/>
                <a:latin typeface="Calibri Light" panose="020F0302020204030204" pitchFamily="34" charset="0"/>
                <a:ea typeface="+mn-ea"/>
                <a:cs typeface="+mn-cs"/>
              </a:rPr>
              <a:t>A failure of the governor operation is when the actual cut-out pressure is above 145 psi (1000 kPa) or actual cut-in pressure is below 80 psi (552 kPa) or is more than 25 psi (173 kPa) lower than the cut-out pressure. </a:t>
            </a:r>
            <a:endParaRPr lang="en-US" sz="1200" b="0" kern="1200" dirty="0" smtClean="0">
              <a:solidFill>
                <a:schemeClr val="tx1"/>
              </a:solidFill>
              <a:effectLst/>
              <a:latin typeface="Calibri Light" panose="020F0302020204030204" pitchFamily="34" charset="0"/>
              <a:ea typeface="+mn-ea"/>
              <a:cs typeface="+mn-cs"/>
            </a:endParaRPr>
          </a:p>
          <a:p>
            <a:endParaRPr lang="en-US" sz="1200" b="0"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 A?</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p>
          <a:p>
            <a:pPr lvl="0"/>
            <a:endParaRPr lang="en-CA" sz="1200" b="0" kern="1200" baseline="0" dirty="0" smtClean="0">
              <a:solidFill>
                <a:schemeClr val="tx1"/>
              </a:solidFill>
              <a:effectLst/>
              <a:latin typeface="Calibri Light" panose="020F0302020204030204" pitchFamily="34" charset="0"/>
              <a:ea typeface="+mn-ea"/>
              <a:cs typeface="+mn-cs"/>
            </a:endParaRPr>
          </a:p>
          <a:p>
            <a:pPr lvl="0"/>
            <a:r>
              <a:rPr lang="en-CA" sz="1200" b="1" kern="1200" baseline="0" dirty="0" smtClean="0">
                <a:solidFill>
                  <a:schemeClr val="tx1"/>
                </a:solidFill>
                <a:effectLst/>
                <a:latin typeface="Calibri Light" panose="020F0302020204030204" pitchFamily="34" charset="0"/>
                <a:ea typeface="+mn-ea"/>
                <a:cs typeface="+mn-cs"/>
              </a:rPr>
              <a:t>SAY:</a:t>
            </a:r>
            <a:r>
              <a:rPr lang="en-CA" sz="1200" b="0" kern="1200" baseline="0" dirty="0" smtClean="0">
                <a:solidFill>
                  <a:schemeClr val="tx1"/>
                </a:solidFill>
                <a:effectLst/>
                <a:latin typeface="Calibri Light" panose="020F0302020204030204" pitchFamily="34" charset="0"/>
                <a:ea typeface="+mn-ea"/>
                <a:cs typeface="+mn-cs"/>
              </a:rPr>
              <a:t> This is a minor defect.</a:t>
            </a:r>
          </a:p>
          <a:p>
            <a:pPr lvl="0"/>
            <a:endParaRPr lang="en-CA" sz="1200" b="0" kern="1200" baseline="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116</a:t>
            </a:fld>
            <a:endParaRPr lang="en-CA" dirty="0"/>
          </a:p>
        </p:txBody>
      </p:sp>
    </p:spTree>
    <p:extLst>
      <p:ext uri="{BB962C8B-B14F-4D97-AF65-F5344CB8AC3E}">
        <p14:creationId xmlns:p14="http://schemas.microsoft.com/office/powerpoint/2010/main" val="11379511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CA" sz="1200" kern="1200" dirty="0" smtClean="0">
                <a:solidFill>
                  <a:schemeClr val="tx1"/>
                </a:solidFill>
                <a:effectLst/>
                <a:latin typeface="Calibri Light" panose="020F0302020204030204" pitchFamily="34" charset="0"/>
                <a:ea typeface="+mn-ea"/>
                <a:cs typeface="+mn-cs"/>
              </a:rPr>
              <a:t>Watch for air brake system leaks and pressure loss in the air tanks when brakes are not being used, which indicates air loss in the air brake system. For safety, you should test the air loss rate.</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Properly secure the vehicle.</a:t>
            </a:r>
          </a:p>
          <a:p>
            <a:r>
              <a:rPr lang="en-CA" sz="1200" kern="1200" dirty="0" smtClean="0">
                <a:solidFill>
                  <a:schemeClr val="tx1"/>
                </a:solidFill>
                <a:effectLst/>
                <a:latin typeface="Calibri Light" panose="020F0302020204030204" pitchFamily="34" charset="0"/>
                <a:ea typeface="+mn-ea"/>
                <a:cs typeface="+mn-cs"/>
              </a:rPr>
              <a:t>Release the spring brakes, establish normal air pressure and shut off the engine. Hold the brake pedal in the fully applied position and observe the air pressure readings for one minute.</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The pressure drops noticeably when the brakes are first applied, but must not continue to drop at a rate greater than specified in the chart in the air brake</a:t>
            </a:r>
            <a:r>
              <a:rPr lang="en-CA" sz="1200" kern="1200" baseline="0" dirty="0" smtClean="0">
                <a:solidFill>
                  <a:schemeClr val="tx1"/>
                </a:solidFill>
                <a:effectLst/>
                <a:latin typeface="Calibri Light" panose="020F0302020204030204" pitchFamily="34" charset="0"/>
                <a:ea typeface="+mn-ea"/>
                <a:cs typeface="+mn-cs"/>
              </a:rPr>
              <a:t> manual</a:t>
            </a:r>
            <a:r>
              <a:rPr lang="en-CA" sz="1200" kern="1200" dirty="0" smtClean="0">
                <a:solidFill>
                  <a:schemeClr val="tx1"/>
                </a:solidFill>
                <a:effectLst/>
                <a:latin typeface="Calibri Light" panose="020F0302020204030204" pitchFamily="34" charset="0"/>
                <a:ea typeface="+mn-ea"/>
                <a:cs typeface="+mn-cs"/>
              </a:rPr>
              <a:t>.</a:t>
            </a:r>
          </a:p>
          <a:p>
            <a:endParaRPr lang="en-CA" sz="1200" kern="1200" dirty="0" smtClean="0">
              <a:solidFill>
                <a:schemeClr val="tx1"/>
              </a:solidFill>
              <a:effectLst/>
              <a:latin typeface="Calibri Light" panose="020F0302020204030204" pitchFamily="34" charset="0"/>
              <a:ea typeface="+mn-ea"/>
              <a:cs typeface="+mn-cs"/>
            </a:endParaRPr>
          </a:p>
          <a:p>
            <a:r>
              <a:rPr lang="en-CA" sz="1200" kern="1200" dirty="0" smtClean="0">
                <a:solidFill>
                  <a:schemeClr val="tx1"/>
                </a:solidFill>
                <a:effectLst/>
                <a:latin typeface="Calibri Light" panose="020F0302020204030204" pitchFamily="34" charset="0"/>
                <a:ea typeface="+mn-ea"/>
                <a:cs typeface="+mn-cs"/>
              </a:rPr>
              <a:t>Do not consider the amount of pressure drop that happens when brakes are first applied.</a:t>
            </a:r>
          </a:p>
          <a:p>
            <a:endParaRPr lang="en-CA" sz="1200" b="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117</a:t>
            </a:fld>
            <a:endParaRPr lang="en-CA" dirty="0"/>
          </a:p>
        </p:txBody>
      </p:sp>
    </p:spTree>
    <p:extLst>
      <p:ext uri="{BB962C8B-B14F-4D97-AF65-F5344CB8AC3E}">
        <p14:creationId xmlns:p14="http://schemas.microsoft.com/office/powerpoint/2010/main" val="287867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lvl="0"/>
            <a:r>
              <a:rPr lang="en-US" sz="1200" b="0" kern="1200" dirty="0" smtClean="0">
                <a:solidFill>
                  <a:schemeClr val="tx1"/>
                </a:solidFill>
                <a:effectLst/>
                <a:latin typeface="Calibri Light" panose="020F0302020204030204" pitchFamily="34" charset="0"/>
                <a:ea typeface="+mn-ea"/>
                <a:cs typeface="+mn-cs"/>
              </a:rPr>
              <a:t>According to the</a:t>
            </a:r>
            <a:r>
              <a:rPr lang="en-US" sz="1200" b="0" kern="1200" baseline="0" dirty="0" smtClean="0">
                <a:solidFill>
                  <a:schemeClr val="tx1"/>
                </a:solidFill>
                <a:effectLst/>
                <a:latin typeface="Calibri Light" panose="020F0302020204030204" pitchFamily="34" charset="0"/>
                <a:ea typeface="+mn-ea"/>
                <a:cs typeface="+mn-cs"/>
              </a:rPr>
              <a:t> MPI Air Brake Manual</a:t>
            </a:r>
            <a:r>
              <a:rPr lang="en-US" sz="1200" b="0" kern="1200" dirty="0" smtClean="0">
                <a:solidFill>
                  <a:schemeClr val="tx1"/>
                </a:solidFill>
                <a:effectLst/>
                <a:latin typeface="Calibri Light" panose="020F0302020204030204" pitchFamily="34" charset="0"/>
                <a:ea typeface="+mn-ea"/>
                <a:cs typeface="+mn-cs"/>
              </a:rPr>
              <a:t>, what results indicate a pass in the leak test?</a:t>
            </a:r>
          </a:p>
          <a:p>
            <a:endParaRPr lang="en-CA" sz="1200" b="0" kern="1200" dirty="0" smtClean="0">
              <a:solidFill>
                <a:schemeClr val="tx1"/>
              </a:solidFill>
              <a:effectLst/>
              <a:latin typeface="Calibri Light" panose="020F0302020204030204" pitchFamily="34" charset="0"/>
              <a:ea typeface="+mn-ea"/>
              <a:cs typeface="+mn-cs"/>
            </a:endParaRPr>
          </a:p>
          <a:p>
            <a:r>
              <a:rPr lang="en-CA" sz="1200" b="1" kern="1200" dirty="0" smtClean="0">
                <a:solidFill>
                  <a:schemeClr val="tx1"/>
                </a:solidFill>
                <a:effectLst/>
                <a:latin typeface="Calibri Light" panose="020F0302020204030204" pitchFamily="34" charset="0"/>
                <a:ea typeface="+mn-ea"/>
                <a:cs typeface="+mn-cs"/>
              </a:rPr>
              <a:t>DO: </a:t>
            </a:r>
            <a:r>
              <a:rPr lang="en-CA" sz="1200" b="0" kern="1200" dirty="0" smtClean="0">
                <a:solidFill>
                  <a:schemeClr val="tx1"/>
                </a:solidFill>
                <a:effectLst/>
                <a:latin typeface="Calibri Light" panose="020F0302020204030204" pitchFamily="34" charset="0"/>
                <a:ea typeface="+mn-ea"/>
                <a:cs typeface="+mn-cs"/>
              </a:rPr>
              <a:t>Wait for answers then provide correct</a:t>
            </a:r>
            <a:r>
              <a:rPr lang="en-CA" sz="1200" b="0" kern="1200" baseline="0" dirty="0" smtClean="0">
                <a:solidFill>
                  <a:schemeClr val="tx1"/>
                </a:solidFill>
                <a:effectLst/>
                <a:latin typeface="Calibri Light" panose="020F0302020204030204" pitchFamily="34" charset="0"/>
                <a:ea typeface="+mn-ea"/>
                <a:cs typeface="+mn-cs"/>
              </a:rPr>
              <a:t> response if no one has given it. Animated slide, click to reveal answer.</a:t>
            </a:r>
          </a:p>
          <a:p>
            <a:endParaRPr lang="en-CA" sz="1200" b="0" kern="1200" dirty="0" smtClean="0">
              <a:solidFill>
                <a:schemeClr val="tx1"/>
              </a:solidFill>
              <a:effectLst/>
              <a:latin typeface="Calibri Light" panose="020F0302020204030204" pitchFamily="34" charset="0"/>
              <a:ea typeface="+mn-ea"/>
              <a:cs typeface="+mn-cs"/>
            </a:endParaRPr>
          </a:p>
          <a:p>
            <a:r>
              <a:rPr lang="en-CA" sz="1200" b="1" kern="1200" dirty="0" smtClean="0">
                <a:solidFill>
                  <a:schemeClr val="tx1"/>
                </a:solidFill>
                <a:effectLst/>
                <a:latin typeface="Calibri Light" panose="020F0302020204030204" pitchFamily="34" charset="0"/>
                <a:ea typeface="+mn-ea"/>
                <a:cs typeface="+mn-cs"/>
              </a:rPr>
              <a:t>SAY:</a:t>
            </a:r>
            <a:r>
              <a:rPr lang="en-CA" sz="1200" b="0" kern="1200" dirty="0" smtClean="0">
                <a:solidFill>
                  <a:schemeClr val="tx1"/>
                </a:solidFill>
                <a:effectLst/>
                <a:latin typeface="Calibri Light" panose="020F0302020204030204" pitchFamily="34" charset="0"/>
                <a:ea typeface="+mn-ea"/>
                <a:cs typeface="+mn-cs"/>
              </a:rPr>
              <a:t> When the drop in pressure is equal to or less than the value specified for the vehicle, the leak test passes the inspection.</a:t>
            </a:r>
            <a:endParaRPr lang="en-US" sz="1200" b="0" kern="1200" dirty="0" smtClean="0">
              <a:solidFill>
                <a:schemeClr val="tx1"/>
              </a:solidFill>
              <a:effectLst/>
              <a:latin typeface="Calibri Light" panose="020F0302020204030204" pitchFamily="34" charset="0"/>
              <a:ea typeface="+mn-ea"/>
              <a:cs typeface="+mn-cs"/>
            </a:endParaRPr>
          </a:p>
          <a:p>
            <a:pPr lvl="0"/>
            <a:endParaRPr lang="en-US" sz="1200" b="0" kern="1200" dirty="0" smtClean="0">
              <a:solidFill>
                <a:schemeClr val="tx1"/>
              </a:solidFill>
              <a:effectLst/>
              <a:latin typeface="Calibri Light" panose="020F0302020204030204" pitchFamily="34" charset="0"/>
              <a:ea typeface="+mn-ea"/>
              <a:cs typeface="+mn-cs"/>
            </a:endParaRPr>
          </a:p>
          <a:p>
            <a:pPr lvl="0"/>
            <a:r>
              <a:rPr lang="en-US" sz="1200" b="0" kern="1200" dirty="0" smtClean="0">
                <a:solidFill>
                  <a:schemeClr val="tx1"/>
                </a:solidFill>
                <a:effectLst/>
                <a:latin typeface="Calibri Light" panose="020F0302020204030204" pitchFamily="34" charset="0"/>
                <a:ea typeface="+mn-ea"/>
                <a:cs typeface="+mn-cs"/>
              </a:rPr>
              <a:t>According to the</a:t>
            </a:r>
            <a:r>
              <a:rPr lang="en-US" sz="1200" b="0" kern="1200" baseline="0" dirty="0" smtClean="0">
                <a:solidFill>
                  <a:schemeClr val="tx1"/>
                </a:solidFill>
                <a:effectLst/>
                <a:latin typeface="Calibri Light" panose="020F0302020204030204" pitchFamily="34" charset="0"/>
                <a:ea typeface="+mn-ea"/>
                <a:cs typeface="+mn-cs"/>
              </a:rPr>
              <a:t> MPI Air Brake Manual</a:t>
            </a:r>
            <a:r>
              <a:rPr lang="en-US" sz="1200" b="0" kern="1200" dirty="0" smtClean="0">
                <a:solidFill>
                  <a:schemeClr val="tx1"/>
                </a:solidFill>
                <a:effectLst/>
                <a:latin typeface="Calibri Light" panose="020F0302020204030204" pitchFamily="34" charset="0"/>
                <a:ea typeface="+mn-ea"/>
                <a:cs typeface="+mn-cs"/>
              </a:rPr>
              <a:t>, what results in a failure?</a:t>
            </a:r>
          </a:p>
          <a:p>
            <a:endParaRPr lang="en-CA" sz="1200" b="0" kern="1200" dirty="0" smtClean="0">
              <a:solidFill>
                <a:schemeClr val="tx1"/>
              </a:solidFill>
              <a:effectLst/>
              <a:latin typeface="Calibri Light" panose="020F0302020204030204" pitchFamily="34" charset="0"/>
              <a:ea typeface="+mn-ea"/>
              <a:cs typeface="+mn-cs"/>
            </a:endParaRPr>
          </a:p>
          <a:p>
            <a:r>
              <a:rPr lang="en-CA" sz="1200" b="1" kern="1200" dirty="0" smtClean="0">
                <a:solidFill>
                  <a:schemeClr val="tx1"/>
                </a:solidFill>
                <a:effectLst/>
                <a:latin typeface="Calibri Light" panose="020F0302020204030204" pitchFamily="34" charset="0"/>
                <a:ea typeface="+mn-ea"/>
                <a:cs typeface="+mn-cs"/>
              </a:rPr>
              <a:t>DO:</a:t>
            </a:r>
            <a:r>
              <a:rPr lang="en-CA" sz="1200" b="0" kern="1200" baseline="0" dirty="0" smtClean="0">
                <a:solidFill>
                  <a:schemeClr val="tx1"/>
                </a:solidFill>
                <a:effectLst/>
                <a:latin typeface="Calibri Light" panose="020F0302020204030204" pitchFamily="34" charset="0"/>
                <a:ea typeface="+mn-ea"/>
                <a:cs typeface="+mn-cs"/>
              </a:rPr>
              <a:t> Wait for answers then provide correct answer if no one has given it.</a:t>
            </a:r>
          </a:p>
          <a:p>
            <a:endParaRPr lang="en-CA" sz="1200" b="0" kern="1200" dirty="0" smtClean="0">
              <a:solidFill>
                <a:schemeClr val="tx1"/>
              </a:solidFill>
              <a:effectLst/>
              <a:latin typeface="Calibri Light" panose="020F0302020204030204" pitchFamily="34" charset="0"/>
              <a:ea typeface="+mn-ea"/>
              <a:cs typeface="+mn-cs"/>
            </a:endParaRPr>
          </a:p>
          <a:p>
            <a:r>
              <a:rPr lang="en-CA" sz="1200" b="1" i="0" kern="1200" dirty="0" smtClean="0">
                <a:solidFill>
                  <a:schemeClr val="tx1"/>
                </a:solidFill>
                <a:effectLst/>
                <a:latin typeface="Calibri Light" panose="020F0302020204030204" pitchFamily="34" charset="0"/>
                <a:ea typeface="+mn-ea"/>
                <a:cs typeface="+mn-cs"/>
              </a:rPr>
              <a:t>SAY:</a:t>
            </a:r>
            <a:r>
              <a:rPr lang="en-CA" sz="1200" b="0" kern="1200" baseline="0" dirty="0" smtClean="0">
                <a:solidFill>
                  <a:schemeClr val="tx1"/>
                </a:solidFill>
                <a:effectLst/>
                <a:latin typeface="Calibri Light" panose="020F0302020204030204" pitchFamily="34" charset="0"/>
                <a:ea typeface="+mn-ea"/>
                <a:cs typeface="+mn-cs"/>
              </a:rPr>
              <a:t> </a:t>
            </a:r>
            <a:r>
              <a:rPr lang="en-CA" sz="1200" b="0" kern="1200" dirty="0" smtClean="0">
                <a:solidFill>
                  <a:schemeClr val="tx1"/>
                </a:solidFill>
                <a:effectLst/>
                <a:latin typeface="Calibri Light" panose="020F0302020204030204" pitchFamily="34" charset="0"/>
                <a:ea typeface="+mn-ea"/>
                <a:cs typeface="+mn-cs"/>
              </a:rPr>
              <a:t>A failure is when the drop in pressure exceeds the value specified for the vehicle. </a:t>
            </a:r>
            <a:endParaRPr lang="en-US" sz="1200" b="0"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 A?</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endParaRPr lang="en-US" sz="1200" b="0" kern="1200" dirty="0" smtClean="0">
              <a:solidFill>
                <a:schemeClr val="tx1"/>
              </a:solidFill>
              <a:effectLst/>
              <a:latin typeface="Calibri Light" panose="020F0302020204030204" pitchFamily="34" charset="0"/>
              <a:ea typeface="+mn-ea"/>
              <a:cs typeface="+mn-cs"/>
            </a:endParaRPr>
          </a:p>
          <a:p>
            <a:r>
              <a:rPr lang="en-US" b="1" dirty="0" smtClean="0"/>
              <a:t>SAY:</a:t>
            </a:r>
            <a:r>
              <a:rPr lang="en-US" b="1" baseline="0" dirty="0" smtClean="0"/>
              <a:t> </a:t>
            </a:r>
            <a:r>
              <a:rPr lang="en-US" b="0" baseline="0" dirty="0" smtClean="0"/>
              <a:t>This is a major defect.</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118</a:t>
            </a:fld>
            <a:endParaRPr lang="en-CA" dirty="0"/>
          </a:p>
        </p:txBody>
      </p:sp>
    </p:spTree>
    <p:extLst>
      <p:ext uri="{BB962C8B-B14F-4D97-AF65-F5344CB8AC3E}">
        <p14:creationId xmlns:p14="http://schemas.microsoft.com/office/powerpoint/2010/main" val="15913331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CA" sz="1200" kern="1200" dirty="0" smtClean="0">
                <a:solidFill>
                  <a:schemeClr val="tx1"/>
                </a:solidFill>
                <a:effectLst/>
                <a:latin typeface="Calibri Light" panose="020F0302020204030204" pitchFamily="34" charset="0"/>
                <a:ea typeface="+mn-ea"/>
                <a:cs typeface="+mn-cs"/>
              </a:rPr>
              <a:t>The tractor protection valve on a tractor ensures that an air loss problem in the trailer does not result in loss of air from the tractor.</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r>
              <a:rPr lang="en-US" sz="1200" kern="1200" dirty="0" smtClean="0">
                <a:solidFill>
                  <a:schemeClr val="tx1"/>
                </a:solidFill>
                <a:effectLst/>
                <a:latin typeface="Calibri Light" panose="020F0302020204030204" pitchFamily="34" charset="0"/>
                <a:ea typeface="+mn-ea"/>
                <a:cs typeface="+mn-cs"/>
              </a:rPr>
              <a:t>Ensure the trailer supply valve is closed (pulled out) and tractor spring brakes are released.</a:t>
            </a:r>
          </a:p>
          <a:p>
            <a:r>
              <a:rPr lang="en-US" sz="1200" kern="1200" dirty="0" smtClean="0">
                <a:solidFill>
                  <a:schemeClr val="tx1"/>
                </a:solidFill>
                <a:effectLst/>
                <a:latin typeface="Calibri Light" panose="020F0302020204030204" pitchFamily="34" charset="0"/>
                <a:ea typeface="+mn-ea"/>
                <a:cs typeface="+mn-cs"/>
              </a:rPr>
              <a:t>Ensure that the air brake system is within its normal operating pressure range. </a:t>
            </a:r>
          </a:p>
          <a:p>
            <a:r>
              <a:rPr lang="en-US" sz="1200" kern="1200" dirty="0" smtClean="0">
                <a:solidFill>
                  <a:schemeClr val="tx1"/>
                </a:solidFill>
                <a:effectLst/>
                <a:latin typeface="Calibri Light" panose="020F0302020204030204" pitchFamily="34" charset="0"/>
                <a:ea typeface="+mn-ea"/>
                <a:cs typeface="+mn-cs"/>
              </a:rPr>
              <a:t>With the engine shut off, disconnect both air lines and place the trailer service line where it can be observed. Be aware of any audible air leaks.</a:t>
            </a:r>
          </a:p>
          <a:p>
            <a:r>
              <a:rPr lang="en-US" sz="1200" kern="1200" dirty="0" smtClean="0">
                <a:solidFill>
                  <a:schemeClr val="tx1"/>
                </a:solidFill>
                <a:effectLst/>
                <a:latin typeface="Calibri Light" panose="020F0302020204030204" pitchFamily="34" charset="0"/>
                <a:ea typeface="+mn-ea"/>
                <a:cs typeface="+mn-cs"/>
              </a:rPr>
              <a:t>Open the trailer supply valve.</a:t>
            </a:r>
          </a:p>
          <a:p>
            <a:r>
              <a:rPr lang="en-US" sz="1200" kern="1200" dirty="0" smtClean="0">
                <a:solidFill>
                  <a:schemeClr val="tx1"/>
                </a:solidFill>
                <a:effectLst/>
                <a:latin typeface="Calibri Light" panose="020F0302020204030204" pitchFamily="34" charset="0"/>
                <a:ea typeface="+mn-ea"/>
                <a:cs typeface="+mn-cs"/>
              </a:rPr>
              <a:t>Observe the air pressure gauge and note when the trailer supply valve closes (pops). Failing to close or closing below 20 psi (138 kPa) indicates a major defect in the trailer supply valve.</a:t>
            </a:r>
          </a:p>
          <a:p>
            <a:r>
              <a:rPr lang="en-US" sz="1200" kern="1200" dirty="0" smtClean="0">
                <a:solidFill>
                  <a:schemeClr val="tx1"/>
                </a:solidFill>
                <a:effectLst/>
                <a:latin typeface="Calibri Light" panose="020F0302020204030204" pitchFamily="34" charset="0"/>
                <a:ea typeface="+mn-ea"/>
                <a:cs typeface="+mn-cs"/>
              </a:rPr>
              <a:t>Start the engine (if needed) to rebuild pressure to normal operating range.</a:t>
            </a:r>
          </a:p>
          <a:p>
            <a:r>
              <a:rPr lang="en-US" sz="1200" kern="1200" dirty="0" smtClean="0">
                <a:solidFill>
                  <a:schemeClr val="tx1"/>
                </a:solidFill>
                <a:effectLst/>
                <a:latin typeface="Calibri Light" panose="020F0302020204030204" pitchFamily="34" charset="0"/>
                <a:ea typeface="+mn-ea"/>
                <a:cs typeface="+mn-cs"/>
              </a:rPr>
              <a:t>Press and hold the brake pedal.</a:t>
            </a:r>
          </a:p>
          <a:p>
            <a:r>
              <a:rPr lang="en-US" sz="1200" kern="1200" dirty="0" smtClean="0">
                <a:solidFill>
                  <a:schemeClr val="tx1"/>
                </a:solidFill>
                <a:effectLst/>
                <a:latin typeface="Calibri Light" panose="020F0302020204030204" pitchFamily="34" charset="0"/>
                <a:ea typeface="+mn-ea"/>
                <a:cs typeface="+mn-cs"/>
              </a:rPr>
              <a:t>Observe whether air is exhausting from the trailer service line.</a:t>
            </a:r>
          </a:p>
          <a:p>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119</a:t>
            </a:fld>
            <a:endParaRPr lang="en-CA" dirty="0"/>
          </a:p>
        </p:txBody>
      </p:sp>
    </p:spTree>
    <p:extLst>
      <p:ext uri="{BB962C8B-B14F-4D97-AF65-F5344CB8AC3E}">
        <p14:creationId xmlns:p14="http://schemas.microsoft.com/office/powerpoint/2010/main" val="4373186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endParaRPr lang="en-CA" sz="1200" b="1" kern="1200" dirty="0" smtClean="0">
              <a:solidFill>
                <a:schemeClr val="tx1"/>
              </a:solidFill>
              <a:effectLst/>
              <a:latin typeface="Calibri Light" panose="020F0302020204030204" pitchFamily="34" charset="0"/>
              <a:ea typeface="+mn-ea"/>
              <a:cs typeface="+mn-cs"/>
            </a:endParaRPr>
          </a:p>
          <a:p>
            <a:pPr lvl="0"/>
            <a:r>
              <a:rPr lang="en-CA" sz="1200" u="none" strike="noStrike" kern="1200" dirty="0" smtClean="0">
                <a:solidFill>
                  <a:schemeClr val="tx1"/>
                </a:solidFill>
                <a:effectLst/>
                <a:latin typeface="Calibri Light" panose="020F0302020204030204" pitchFamily="34" charset="0"/>
                <a:ea typeface="+mn-ea"/>
                <a:cs typeface="+mn-cs"/>
              </a:rPr>
              <a:t>If air does not exhaust from the trailer service line,</a:t>
            </a:r>
            <a:r>
              <a:rPr lang="en-CA" sz="1200" u="none" strike="noStrike" kern="1200" baseline="0" dirty="0" smtClean="0">
                <a:solidFill>
                  <a:schemeClr val="tx1"/>
                </a:solidFill>
                <a:effectLst/>
                <a:latin typeface="Calibri Light" panose="020F0302020204030204" pitchFamily="34" charset="0"/>
                <a:ea typeface="+mn-ea"/>
                <a:cs typeface="+mn-cs"/>
              </a:rPr>
              <a:t> the tractor protection valve has passed inspection.</a:t>
            </a:r>
            <a:endParaRPr lang="en-US" sz="1200" u="none" strike="noStrike" kern="1200" dirty="0" smtClean="0">
              <a:solidFill>
                <a:schemeClr val="tx1"/>
              </a:solidFill>
              <a:effectLst/>
              <a:latin typeface="Calibri Light" panose="020F0302020204030204" pitchFamily="34" charset="0"/>
              <a:ea typeface="+mn-ea"/>
              <a:cs typeface="+mn-cs"/>
            </a:endParaRPr>
          </a:p>
          <a:p>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smtClean="0">
                <a:solidFill>
                  <a:schemeClr val="tx1"/>
                </a:solidFill>
                <a:effectLst/>
                <a:latin typeface="Calibri Light" panose="020F0302020204030204" pitchFamily="34" charset="0"/>
                <a:ea typeface="+mn-ea"/>
                <a:cs typeface="+mn-cs"/>
              </a:rPr>
              <a:t>If air exhausts from the trailer service line,</a:t>
            </a:r>
            <a:r>
              <a:rPr lang="en-CA" sz="1200" u="none" strike="noStrike" kern="1200" baseline="0" dirty="0" smtClean="0">
                <a:solidFill>
                  <a:schemeClr val="tx1"/>
                </a:solidFill>
                <a:effectLst/>
                <a:latin typeface="Calibri Light" panose="020F0302020204030204" pitchFamily="34" charset="0"/>
                <a:ea typeface="+mn-ea"/>
                <a:cs typeface="+mn-cs"/>
              </a:rPr>
              <a:t> the valve has failed inspection.</a:t>
            </a:r>
            <a:endParaRPr lang="en-US" sz="1200" u="none" strike="noStrike" kern="1200" baseline="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 A?</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p>
          <a:p>
            <a:pPr lvl="0"/>
            <a:endParaRPr lang="en-US" sz="1200" b="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strike="noStrike" kern="1200" dirty="0" smtClean="0">
                <a:solidFill>
                  <a:schemeClr val="tx1"/>
                </a:solidFill>
                <a:effectLst/>
                <a:latin typeface="Calibri Light" panose="020F0302020204030204" pitchFamily="34" charset="0"/>
                <a:ea typeface="+mn-ea"/>
                <a:cs typeface="+mn-cs"/>
              </a:rPr>
              <a:t>SAY:</a:t>
            </a:r>
            <a:r>
              <a:rPr lang="en-CA" sz="1200" u="none" strike="noStrike" kern="1200" dirty="0" smtClean="0">
                <a:solidFill>
                  <a:schemeClr val="tx1"/>
                </a:solidFill>
                <a:effectLst/>
                <a:latin typeface="Calibri Light" panose="020F0302020204030204" pitchFamily="34" charset="0"/>
                <a:ea typeface="+mn-ea"/>
                <a:cs typeface="+mn-cs"/>
              </a:rPr>
              <a:t> </a:t>
            </a:r>
            <a:r>
              <a:rPr lang="en-US" sz="1200" kern="1200" dirty="0" smtClean="0">
                <a:solidFill>
                  <a:schemeClr val="tx1"/>
                </a:solidFill>
                <a:effectLst/>
                <a:latin typeface="Calibri Light" panose="020F0302020204030204" pitchFamily="34" charset="0"/>
                <a:ea typeface="+mn-ea"/>
                <a:cs typeface="+mn-cs"/>
              </a:rPr>
              <a:t>Exhausting air indicates a major defect in the tractor protection valve</a:t>
            </a:r>
            <a:r>
              <a:rPr lang="en-CA" sz="1200" u="none" strike="noStrike" kern="1200" dirty="0" smtClean="0">
                <a:solidFill>
                  <a:schemeClr val="tx1"/>
                </a:solidFill>
                <a:effectLst/>
                <a:latin typeface="Calibri Light" panose="020F0302020204030204" pitchFamily="34" charset="0"/>
                <a:ea typeface="+mn-ea"/>
                <a:cs typeface="+mn-cs"/>
              </a:rPr>
              <a:t> as per Schedule</a:t>
            </a:r>
            <a:r>
              <a:rPr lang="en-CA" sz="1200" u="none" strike="noStrike" kern="1200" baseline="0" dirty="0" smtClean="0">
                <a:solidFill>
                  <a:schemeClr val="tx1"/>
                </a:solidFill>
                <a:effectLst/>
                <a:latin typeface="Calibri Light" panose="020F0302020204030204" pitchFamily="34" charset="0"/>
                <a:ea typeface="+mn-ea"/>
                <a:cs typeface="+mn-cs"/>
              </a:rPr>
              <a:t> A</a:t>
            </a:r>
            <a:r>
              <a:rPr lang="en-CA" sz="1200" u="none" strike="noStrike" kern="1200" dirty="0" smtClean="0">
                <a:solidFill>
                  <a:schemeClr val="tx1"/>
                </a:solidFill>
                <a:effectLst/>
                <a:latin typeface="Calibri Light" panose="020F03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u="none" strike="noStrike"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120</a:t>
            </a:fld>
            <a:endParaRPr lang="en-CA" dirty="0"/>
          </a:p>
        </p:txBody>
      </p:sp>
    </p:spTree>
    <p:extLst>
      <p:ext uri="{BB962C8B-B14F-4D97-AF65-F5344CB8AC3E}">
        <p14:creationId xmlns:p14="http://schemas.microsoft.com/office/powerpoint/2010/main" val="38416334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sz="1200" kern="1200" dirty="0" smtClean="0">
                <a:solidFill>
                  <a:schemeClr val="tx1"/>
                </a:solidFill>
                <a:effectLst/>
                <a:latin typeface="Calibri Light" panose="020F0302020204030204" pitchFamily="34" charset="0"/>
                <a:ea typeface="+mn-ea"/>
                <a:cs typeface="+mn-cs"/>
              </a:rPr>
              <a:t>A trailer’s spring brakes must automatically apply whenever the trailer is disconnected from the towing vehicle. To test this, open (push in) the trailer supply valve to fully charge the trailer. Then pull out the trailer supply valve to close it. The trailer spring brakes should apply. Disconnecting the trailer air-supply line also activates this function, but closing the trailer supply valve is the recommended testing method. Brake application may be confirmed by gently applying engine power to move the vehicle forward or backward. </a:t>
            </a:r>
          </a:p>
          <a:p>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121</a:t>
            </a:fld>
            <a:endParaRPr lang="en-CA" dirty="0"/>
          </a:p>
        </p:txBody>
      </p:sp>
    </p:spTree>
    <p:extLst>
      <p:ext uri="{BB962C8B-B14F-4D97-AF65-F5344CB8AC3E}">
        <p14:creationId xmlns:p14="http://schemas.microsoft.com/office/powerpoint/2010/main" val="3963723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SAY: </a:t>
            </a:r>
            <a:r>
              <a:rPr lang="en-CA" b="0" dirty="0" smtClean="0"/>
              <a:t>Let’s discuss</a:t>
            </a:r>
            <a:r>
              <a:rPr lang="en-CA" b="0" baseline="0" dirty="0" smtClean="0"/>
              <a:t> the relationship between</a:t>
            </a:r>
            <a:r>
              <a:rPr lang="en-CA" b="1" baseline="0" dirty="0" smtClean="0"/>
              <a:t> </a:t>
            </a:r>
            <a:r>
              <a:rPr lang="en-CA" b="0" baseline="0" dirty="0" smtClean="0"/>
              <a:t>l</a:t>
            </a:r>
            <a:r>
              <a:rPr lang="en-CA" dirty="0" smtClean="0"/>
              <a:t>everage and air pressure.</a:t>
            </a:r>
          </a:p>
          <a:p>
            <a:endParaRPr lang="en-CA" dirty="0" smtClean="0"/>
          </a:p>
          <a:p>
            <a:r>
              <a:rPr lang="en-CA" dirty="0" smtClean="0"/>
              <a:t>If compressed air of 120 psi acts on a 30 square inch diaphragm, 3,600 lbs. of force is produced (120 x 30).</a:t>
            </a:r>
          </a:p>
          <a:p>
            <a:r>
              <a:rPr lang="en-CA" dirty="0" smtClean="0"/>
              <a:t> </a:t>
            </a:r>
          </a:p>
          <a:p>
            <a:r>
              <a:rPr lang="en-US" dirty="0" smtClean="0"/>
              <a:t>Apply this force to a push rod to move a six-inch slack adjuster operating a cam, and the total force equals 21,600 inch pounds torque (3,600 x 6) or 1,800 foot pounds torque (21,600 ÷ 12).  In comparison, it requires 25 to 30 foot pounds of torque to tighten the wheel on a car.</a:t>
            </a:r>
          </a:p>
          <a:p>
            <a:r>
              <a:rPr lang="en-CA"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10: </a:t>
            </a:r>
            <a:r>
              <a:rPr lang="en-US" baseline="0" dirty="0" smtClean="0">
                <a:solidFill>
                  <a:schemeClr val="tx1">
                    <a:lumMod val="75000"/>
                    <a:lumOff val="25000"/>
                  </a:schemeClr>
                </a:solidFill>
              </a:rPr>
              <a:t>Inspecting Air Brake System Operation</a:t>
            </a:r>
            <a:endParaRPr lang="en-US"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12</a:t>
            </a:fld>
            <a:endParaRPr lang="en-CA" dirty="0"/>
          </a:p>
        </p:txBody>
      </p:sp>
    </p:spTree>
    <p:extLst>
      <p:ext uri="{BB962C8B-B14F-4D97-AF65-F5344CB8AC3E}">
        <p14:creationId xmlns:p14="http://schemas.microsoft.com/office/powerpoint/2010/main" val="25609919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endParaRPr lang="en-CA" sz="1200" kern="1200" dirty="0" smtClean="0">
              <a:solidFill>
                <a:schemeClr val="tx1"/>
              </a:solidFill>
              <a:effectLst/>
              <a:latin typeface="Calibri Light" panose="020F0302020204030204" pitchFamily="34" charset="0"/>
              <a:ea typeface="+mn-ea"/>
              <a:cs typeface="+mn-cs"/>
            </a:endParaRPr>
          </a:p>
          <a:p>
            <a:r>
              <a:rPr lang="en-US" sz="1200" kern="1200" dirty="0" smtClean="0">
                <a:solidFill>
                  <a:schemeClr val="tx1"/>
                </a:solidFill>
                <a:effectLst/>
                <a:latin typeface="Calibri Light" panose="020F0302020204030204" pitchFamily="34" charset="0"/>
                <a:ea typeface="+mn-ea"/>
                <a:cs typeface="+mn-cs"/>
              </a:rPr>
              <a:t>To</a:t>
            </a:r>
            <a:r>
              <a:rPr lang="en-US" sz="1200" kern="1200" baseline="0" dirty="0" smtClean="0">
                <a:solidFill>
                  <a:schemeClr val="tx1"/>
                </a:solidFill>
                <a:effectLst/>
                <a:latin typeface="Calibri Light" panose="020F0302020204030204" pitchFamily="34" charset="0"/>
                <a:ea typeface="+mn-ea"/>
                <a:cs typeface="+mn-cs"/>
              </a:rPr>
              <a:t> pass inspection, </a:t>
            </a:r>
            <a:r>
              <a:rPr lang="en-US" sz="1200" kern="1200" dirty="0" smtClean="0">
                <a:solidFill>
                  <a:schemeClr val="tx1"/>
                </a:solidFill>
                <a:effectLst/>
                <a:latin typeface="Calibri Light" panose="020F0302020204030204" pitchFamily="34" charset="0"/>
                <a:ea typeface="+mn-ea"/>
                <a:cs typeface="+mn-cs"/>
              </a:rPr>
              <a:t>the trailer spring brakes apply automatically. </a:t>
            </a:r>
          </a:p>
          <a:p>
            <a:endParaRPr lang="en-CA" sz="1200" u="none" strike="noStrike" kern="1200" baseline="0" dirty="0" smtClean="0">
              <a:solidFill>
                <a:schemeClr val="tx1"/>
              </a:solidFill>
              <a:effectLst/>
              <a:latin typeface="Calibri Light" panose="020F0302020204030204" pitchFamily="34" charset="0"/>
              <a:ea typeface="+mn-ea"/>
              <a:cs typeface="+mn-cs"/>
            </a:endParaRPr>
          </a:p>
          <a:p>
            <a:pPr lvl="0"/>
            <a:r>
              <a:rPr lang="en-US" sz="1200" kern="1200" dirty="0" smtClean="0">
                <a:solidFill>
                  <a:schemeClr val="tx1"/>
                </a:solidFill>
                <a:effectLst/>
                <a:latin typeface="Calibri Light" panose="020F0302020204030204" pitchFamily="34" charset="0"/>
                <a:ea typeface="+mn-ea"/>
                <a:cs typeface="+mn-cs"/>
              </a:rPr>
              <a:t>The vehicle fails the test if the trailer spring brakes do not apply.</a:t>
            </a:r>
            <a:endParaRPr lang="en-US" sz="1200" u="none" strike="noStrike" kern="1200" dirty="0" smtClean="0">
              <a:solidFill>
                <a:schemeClr val="tx1"/>
              </a:solidFill>
              <a:effectLst/>
              <a:latin typeface="Calibri Light" panose="020F0302020204030204" pitchFamily="34" charset="0"/>
              <a:ea typeface="+mn-ea"/>
              <a:cs typeface="+mn-cs"/>
            </a:endParaRPr>
          </a:p>
          <a:p>
            <a:pPr lvl="0"/>
            <a:r>
              <a:rPr lang="en-CA" sz="1200" u="none" strike="noStrike" kern="1200" dirty="0" smtClean="0">
                <a:solidFill>
                  <a:schemeClr val="tx1"/>
                </a:solidFill>
                <a:effectLst/>
                <a:latin typeface="Calibri Light" panose="020F0302020204030204" pitchFamily="34" charset="0"/>
                <a:ea typeface="+mn-ea"/>
                <a:cs typeface="+mn-cs"/>
              </a:rPr>
              <a:t>This is a major defect as per Schedule A.</a:t>
            </a:r>
            <a:endParaRPr lang="en-US" sz="1200" u="none" strike="noStrike" kern="1200" dirty="0" smtClean="0">
              <a:solidFill>
                <a:schemeClr val="tx1"/>
              </a:solidFill>
              <a:effectLst/>
              <a:latin typeface="Calibri Light" panose="020F0302020204030204" pitchFamily="34" charset="0"/>
              <a:ea typeface="+mn-ea"/>
              <a:cs typeface="+mn-cs"/>
            </a:endParaRPr>
          </a:p>
          <a:p>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122</a:t>
            </a:fld>
            <a:endParaRPr lang="en-CA" dirty="0"/>
          </a:p>
        </p:txBody>
      </p:sp>
    </p:spTree>
    <p:extLst>
      <p:ext uri="{BB962C8B-B14F-4D97-AF65-F5344CB8AC3E}">
        <p14:creationId xmlns:p14="http://schemas.microsoft.com/office/powerpoint/2010/main" val="302669394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DO: </a:t>
            </a:r>
            <a:r>
              <a:rPr lang="en-US" b="0" dirty="0" smtClean="0"/>
              <a:t>Animated slide, click for</a:t>
            </a:r>
            <a:r>
              <a:rPr lang="en-US" b="0" baseline="0" dirty="0" smtClean="0"/>
              <a:t> each part of the tug test.</a:t>
            </a:r>
          </a:p>
          <a:p>
            <a:endParaRPr lang="en-US" dirty="0" smtClean="0"/>
          </a:p>
          <a:p>
            <a:r>
              <a:rPr lang="en-US" b="1" dirty="0" smtClean="0"/>
              <a:t>SAY: </a:t>
            </a:r>
            <a:r>
              <a:rPr lang="en-CA" sz="1200" kern="1200" dirty="0" smtClean="0">
                <a:solidFill>
                  <a:schemeClr val="tx1"/>
                </a:solidFill>
                <a:effectLst/>
                <a:latin typeface="Calibri Light" panose="020F0302020204030204" pitchFamily="34" charset="0"/>
                <a:ea typeface="+mn-ea"/>
                <a:cs typeface="+mn-cs"/>
              </a:rPr>
              <a:t>A vehicle’s spring brakes must be able to hold the vehicle in place, while the service brakes must stop the vehicle when applied. Test the performance of your tractor-trailer brakes by performing separate tests of each braking system. </a:t>
            </a:r>
            <a:endParaRPr lang="en-US" sz="1200"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Calibri Light" panose="020F0302020204030204" pitchFamily="34" charset="0"/>
                <a:ea typeface="+mn-ea"/>
                <a:cs typeface="+mn-cs"/>
              </a:rPr>
              <a:t>To test your trailer spring brakes, remove the wheel chocks or blocks. Close the trailer supply valve and release the tractor spring brakes then move forward slowly. </a:t>
            </a:r>
            <a:r>
              <a:rPr lang="en-CA"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The vehicle may rock and shake and the wheels may move slightly, but there should be no significant movement of the vehicle</a:t>
            </a:r>
            <a:r>
              <a:rPr lang="en-CA" sz="1200" kern="0" baseline="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 but t</a:t>
            </a:r>
            <a:r>
              <a:rPr lang="en-CA" sz="1200" kern="1200" dirty="0" smtClean="0">
                <a:solidFill>
                  <a:schemeClr val="tx1"/>
                </a:solidFill>
                <a:effectLst/>
                <a:latin typeface="Calibri Light" panose="020F0302020204030204" pitchFamily="34" charset="0"/>
                <a:ea typeface="+mn-ea"/>
                <a:cs typeface="+mn-cs"/>
              </a:rPr>
              <a:t>here should be no significant movement of the vehicle. Test your tractor spring brakes by repeating this process with your tractor spring brakes applied and the trailer supply valve open. Test your service brakes by opening the trailer supply valve, releasing the tractor spring brakes and moving forward at a slow speed before applying the service brakes. If the vehicle has a hand valve, it should be tested in the same way as the service brakes.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Calibri Light" panose="020F0302020204030204" pitchFamily="34" charset="0"/>
                <a:ea typeface="+mn-ea"/>
                <a:cs typeface="+mn-cs"/>
              </a:rPr>
              <a:t>If equipped</a:t>
            </a:r>
            <a:r>
              <a:rPr lang="en-CA" sz="1200" kern="1200" baseline="0" dirty="0" smtClean="0">
                <a:solidFill>
                  <a:schemeClr val="tx1"/>
                </a:solidFill>
                <a:effectLst/>
                <a:latin typeface="Calibri Light" panose="020F0302020204030204" pitchFamily="34" charset="0"/>
                <a:ea typeface="+mn-ea"/>
                <a:cs typeface="+mn-cs"/>
              </a:rPr>
              <a:t> with a trailer hand valve, the procedures include 4 extra steps for testing trailer service brakes.  These procedures are covered in the MPI Air Brake Manual.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baseline="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123</a:t>
            </a:fld>
            <a:endParaRPr lang="en-CA" dirty="0"/>
          </a:p>
        </p:txBody>
      </p:sp>
    </p:spTree>
    <p:extLst>
      <p:ext uri="{BB962C8B-B14F-4D97-AF65-F5344CB8AC3E}">
        <p14:creationId xmlns:p14="http://schemas.microsoft.com/office/powerpoint/2010/main" val="4385971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p>
          <a:p>
            <a:r>
              <a:rPr lang="en-US" sz="1200" b="0" kern="1200" baseline="0" dirty="0" smtClean="0">
                <a:solidFill>
                  <a:schemeClr val="tx1"/>
                </a:solidFill>
                <a:effectLst/>
                <a:latin typeface="Calibri Light" panose="020F0302020204030204" pitchFamily="34" charset="0"/>
                <a:ea typeface="+mn-ea"/>
                <a:cs typeface="+mn-cs"/>
              </a:rPr>
              <a:t>If the</a:t>
            </a:r>
            <a:r>
              <a:rPr lang="en-CA" sz="1200" b="0" u="none" strike="noStrike" kern="1200" dirty="0" smtClean="0">
                <a:solidFill>
                  <a:schemeClr val="tx1"/>
                </a:solidFill>
                <a:effectLst/>
                <a:latin typeface="Calibri Light" panose="020F0302020204030204" pitchFamily="34" charset="0"/>
                <a:ea typeface="+mn-ea"/>
                <a:cs typeface="+mn-cs"/>
              </a:rPr>
              <a:t> trailer spring brakes and the tractor spring brakes hold the vehicle in </a:t>
            </a:r>
            <a:r>
              <a:rPr lang="en-CA" sz="1200" u="none" strike="noStrike" kern="1200" dirty="0" smtClean="0">
                <a:solidFill>
                  <a:schemeClr val="tx1"/>
                </a:solidFill>
                <a:effectLst/>
                <a:latin typeface="Calibri Light" panose="020F0302020204030204" pitchFamily="34" charset="0"/>
                <a:ea typeface="+mn-ea"/>
                <a:cs typeface="+mn-cs"/>
              </a:rPr>
              <a:t>place, and the service brakes stop the vehicle when they are applied,</a:t>
            </a:r>
            <a:r>
              <a:rPr lang="en-CA" sz="1200" u="none" strike="noStrike" kern="1200" baseline="0" dirty="0" smtClean="0">
                <a:solidFill>
                  <a:schemeClr val="tx1"/>
                </a:solidFill>
                <a:effectLst/>
                <a:latin typeface="Calibri Light" panose="020F0302020204030204" pitchFamily="34" charset="0"/>
                <a:ea typeface="+mn-ea"/>
                <a:cs typeface="+mn-cs"/>
              </a:rPr>
              <a:t> the brakes have passed the inspection.</a:t>
            </a:r>
            <a:endParaRPr lang="en-US" sz="1200" u="none" strike="noStrike" kern="1200" dirty="0" smtClean="0">
              <a:solidFill>
                <a:schemeClr val="tx1"/>
              </a:solidFill>
              <a:effectLst/>
              <a:latin typeface="Calibri Light" panose="020F0302020204030204" pitchFamily="34" charset="0"/>
              <a:ea typeface="+mn-ea"/>
              <a:cs typeface="+mn-cs"/>
            </a:endParaRPr>
          </a:p>
          <a:p>
            <a:pPr lvl="0"/>
            <a:endParaRPr lang="en-CA" sz="1200" u="none" strike="noStrike" kern="1200" dirty="0" smtClean="0">
              <a:solidFill>
                <a:schemeClr val="tx1"/>
              </a:solidFill>
              <a:effectLst/>
              <a:latin typeface="Calibri Light" panose="020F0302020204030204" pitchFamily="34" charset="0"/>
              <a:ea typeface="+mn-ea"/>
              <a:cs typeface="+mn-cs"/>
            </a:endParaRPr>
          </a:p>
          <a:p>
            <a:pPr lvl="0"/>
            <a:r>
              <a:rPr lang="en-CA" sz="1200" u="none" strike="noStrike" kern="1200" dirty="0" smtClean="0">
                <a:solidFill>
                  <a:schemeClr val="tx1"/>
                </a:solidFill>
                <a:effectLst/>
                <a:latin typeface="Calibri Light" panose="020F0302020204030204" pitchFamily="34" charset="0"/>
                <a:ea typeface="+mn-ea"/>
                <a:cs typeface="+mn-cs"/>
              </a:rPr>
              <a:t>An</a:t>
            </a:r>
            <a:r>
              <a:rPr lang="en-CA" sz="1200" u="none" strike="noStrike" kern="1200" baseline="0" dirty="0" smtClean="0">
                <a:solidFill>
                  <a:schemeClr val="tx1"/>
                </a:solidFill>
                <a:effectLst/>
                <a:latin typeface="Calibri Light" panose="020F0302020204030204" pitchFamily="34" charset="0"/>
                <a:ea typeface="+mn-ea"/>
                <a:cs typeface="+mn-cs"/>
              </a:rPr>
              <a:t> inspection failure is when t</a:t>
            </a:r>
            <a:r>
              <a:rPr lang="en-CA" sz="1200" u="none" strike="noStrike" kern="1200" dirty="0" smtClean="0">
                <a:solidFill>
                  <a:schemeClr val="tx1"/>
                </a:solidFill>
                <a:effectLst/>
                <a:latin typeface="Calibri Light" panose="020F0302020204030204" pitchFamily="34" charset="0"/>
                <a:ea typeface="+mn-ea"/>
                <a:cs typeface="+mn-cs"/>
              </a:rPr>
              <a:t>he trailer spring brakes and the tractor spring brakes do not hold the vehicle in place, or the service brakes are not able to reasonably stop the vehicle. </a:t>
            </a:r>
            <a:endParaRPr lang="en-US" sz="1200" u="none" strike="noStrike"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a:t>
            </a:r>
            <a:r>
              <a:rPr lang="en-CA" sz="1200" b="0" kern="1200" baseline="0" dirty="0" smtClean="0">
                <a:solidFill>
                  <a:schemeClr val="tx1"/>
                </a:solidFill>
                <a:effectLst/>
                <a:latin typeface="Calibri Light" panose="020F0302020204030204" pitchFamily="34" charset="0"/>
                <a:ea typeface="+mn-ea"/>
                <a:cs typeface="+mn-cs"/>
              </a:rPr>
              <a:t> A</a:t>
            </a:r>
            <a:r>
              <a:rPr lang="en-CA" sz="1200" b="0" kern="1200" dirty="0" smtClean="0">
                <a:solidFill>
                  <a:schemeClr val="tx1"/>
                </a:solidFill>
                <a:effectLst/>
                <a:latin typeface="Calibri Light" panose="020F0302020204030204" pitchFamily="34" charset="0"/>
                <a:ea typeface="+mn-ea"/>
                <a:cs typeface="+mn-cs"/>
              </a:rPr>
              <a:t>?</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p>
          <a:p>
            <a:pPr lvl="0"/>
            <a:endParaRPr lang="en-CA" sz="1200" u="none" strike="noStrike" kern="1200" dirty="0" smtClean="0">
              <a:solidFill>
                <a:schemeClr val="tx1"/>
              </a:solidFill>
              <a:effectLst/>
              <a:latin typeface="Calibri Light" panose="020F0302020204030204" pitchFamily="34" charset="0"/>
              <a:ea typeface="+mn-ea"/>
              <a:cs typeface="+mn-cs"/>
            </a:endParaRPr>
          </a:p>
          <a:p>
            <a:pPr lvl="0"/>
            <a:r>
              <a:rPr lang="en-CA" sz="1200" b="1" u="none" strike="noStrike" kern="1200" dirty="0" smtClean="0">
                <a:solidFill>
                  <a:schemeClr val="tx1"/>
                </a:solidFill>
                <a:effectLst/>
                <a:latin typeface="Calibri Light" panose="020F0302020204030204" pitchFamily="34" charset="0"/>
                <a:ea typeface="+mn-ea"/>
                <a:cs typeface="+mn-cs"/>
              </a:rPr>
              <a:t>SAY:</a:t>
            </a:r>
            <a:r>
              <a:rPr lang="en-CA" sz="1200" u="none" strike="noStrike" kern="1200" baseline="0" dirty="0" smtClean="0">
                <a:solidFill>
                  <a:schemeClr val="tx1"/>
                </a:solidFill>
                <a:effectLst/>
                <a:latin typeface="Calibri Light" panose="020F0302020204030204" pitchFamily="34" charset="0"/>
                <a:ea typeface="+mn-ea"/>
                <a:cs typeface="+mn-cs"/>
              </a:rPr>
              <a:t> </a:t>
            </a:r>
            <a:r>
              <a:rPr lang="en-CA" sz="1200" u="none" strike="noStrike" kern="1200" dirty="0" smtClean="0">
                <a:solidFill>
                  <a:schemeClr val="tx1"/>
                </a:solidFill>
                <a:effectLst/>
                <a:latin typeface="Calibri Light" panose="020F0302020204030204" pitchFamily="34" charset="0"/>
                <a:ea typeface="+mn-ea"/>
                <a:cs typeface="+mn-cs"/>
              </a:rPr>
              <a:t>This is a major defect as per Schedule</a:t>
            </a:r>
            <a:r>
              <a:rPr lang="en-CA" sz="1200" u="none" strike="noStrike" kern="1200" baseline="0" dirty="0" smtClean="0">
                <a:solidFill>
                  <a:schemeClr val="tx1"/>
                </a:solidFill>
                <a:effectLst/>
                <a:latin typeface="Calibri Light" panose="020F0302020204030204" pitchFamily="34" charset="0"/>
                <a:ea typeface="+mn-ea"/>
                <a:cs typeface="+mn-cs"/>
              </a:rPr>
              <a:t> A</a:t>
            </a:r>
            <a:r>
              <a:rPr lang="en-CA" sz="1200" u="none" strike="noStrike" kern="1200" dirty="0" smtClean="0">
                <a:solidFill>
                  <a:schemeClr val="tx1"/>
                </a:solidFill>
                <a:effectLst/>
                <a:latin typeface="Calibri Light" panose="020F0302020204030204" pitchFamily="34" charset="0"/>
                <a:ea typeface="+mn-ea"/>
                <a:cs typeface="+mn-cs"/>
              </a:rPr>
              <a:t>.</a:t>
            </a:r>
          </a:p>
          <a:p>
            <a:pPr lvl="0"/>
            <a:endParaRPr lang="en-CA" sz="1200" u="none" strike="noStrike"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124</a:t>
            </a:fld>
            <a:endParaRPr lang="en-CA" dirty="0"/>
          </a:p>
        </p:txBody>
      </p:sp>
    </p:spTree>
    <p:extLst>
      <p:ext uri="{BB962C8B-B14F-4D97-AF65-F5344CB8AC3E}">
        <p14:creationId xmlns:p14="http://schemas.microsoft.com/office/powerpoint/2010/main" val="328578420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p>
          <a:p>
            <a:pPr marL="0" marR="0" lvl="0" indent="0" fontAlgn="base">
              <a:spcBef>
                <a:spcPts val="600"/>
              </a:spcBef>
              <a:spcAft>
                <a:spcPts val="600"/>
              </a:spcAft>
              <a:buFont typeface="+mj-lt"/>
              <a:buNone/>
            </a:pPr>
            <a:r>
              <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that the air brake system is within its normal operating pressure range. </a:t>
            </a:r>
          </a:p>
          <a:p>
            <a:pPr marL="0" marR="0" lvl="0" indent="0" fontAlgn="base">
              <a:spcBef>
                <a:spcPts val="600"/>
              </a:spcBef>
              <a:spcAft>
                <a:spcPts val="600"/>
              </a:spcAft>
              <a:buFont typeface="+mj-lt"/>
              <a:buNone/>
            </a:pPr>
            <a:endPar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0" marR="0" lvl="0" indent="0" fontAlgn="base">
              <a:spcBef>
                <a:spcPts val="600"/>
              </a:spcBef>
              <a:spcAft>
                <a:spcPts val="600"/>
              </a:spcAft>
              <a:buFont typeface="+mj-lt"/>
              <a:buNone/>
            </a:pPr>
            <a:r>
              <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Locate and drain the supply tank until the valve discharges only clean air. </a:t>
            </a:r>
            <a:r>
              <a:rPr lang="en-US" sz="1200" kern="1200" dirty="0" smtClean="0">
                <a:solidFill>
                  <a:schemeClr val="tx1"/>
                </a:solidFill>
                <a:effectLst/>
                <a:latin typeface="Calibri Light" panose="020F0302020204030204" pitchFamily="34" charset="0"/>
                <a:ea typeface="+mn-ea"/>
                <a:cs typeface="+mn-cs"/>
              </a:rPr>
              <a:t>The supply tank should always be drained first to prevent accumu­lated moisture in the supply tank passing farther into the system.</a:t>
            </a:r>
            <a:endPar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0" marR="0" lvl="0" indent="0" fontAlgn="base">
              <a:spcBef>
                <a:spcPts val="600"/>
              </a:spcBef>
              <a:spcAft>
                <a:spcPts val="600"/>
              </a:spcAft>
              <a:buFont typeface="+mj-lt"/>
              <a:buNone/>
            </a:pPr>
            <a:endPar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0" marR="0" lvl="0" indent="0" fontAlgn="base">
              <a:spcBef>
                <a:spcPts val="600"/>
              </a:spcBef>
              <a:spcAft>
                <a:spcPts val="600"/>
              </a:spcAft>
              <a:buFont typeface="+mj-lt"/>
              <a:buNone/>
            </a:pPr>
            <a:r>
              <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Locate and drain the remaining air tanks. </a:t>
            </a:r>
          </a:p>
          <a:p>
            <a:pPr marL="0" marR="0" lvl="0" indent="0" fontAlgn="base">
              <a:spcBef>
                <a:spcPts val="600"/>
              </a:spcBef>
              <a:spcAft>
                <a:spcPts val="600"/>
              </a:spcAft>
              <a:buFont typeface="+mj-lt"/>
              <a:buNone/>
            </a:pPr>
            <a:endPar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0" marR="0" lvl="0" indent="0" fontAlgn="base">
              <a:spcBef>
                <a:spcPts val="600"/>
              </a:spcBef>
              <a:spcAft>
                <a:spcPts val="600"/>
              </a:spcAft>
              <a:buFont typeface="+mj-lt"/>
              <a:buNone/>
            </a:pPr>
            <a:r>
              <a:rPr lang="en-US" sz="1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Watch the discharge from each air tank and ensure that all air tank drain valves function properly.</a:t>
            </a:r>
          </a:p>
          <a:p>
            <a:pPr marL="0" marR="0" lvl="0" indent="0" fontAlgn="base">
              <a:spcBef>
                <a:spcPts val="600"/>
              </a:spcBef>
              <a:spcAft>
                <a:spcPts val="600"/>
              </a:spcAft>
              <a:buFont typeface="+mj-lt"/>
              <a:buNone/>
            </a:pPr>
            <a:endParaRPr lang="en-US" sz="1200" kern="0" dirty="0" smtClean="0">
              <a:solidFill>
                <a:schemeClr val="tx1">
                  <a:lumMod val="75000"/>
                  <a:lumOff val="25000"/>
                </a:schemeClr>
              </a:solidFill>
              <a:effectLst>
                <a:glow>
                  <a:srgbClr val="000000"/>
                </a:glow>
                <a:outerShdw sx="0" sy="0">
                  <a:srgbClr val="000000"/>
                </a:outerShdw>
                <a:reflection stA="0" endPos="0" fadeDir="0" sx="0" sy="0"/>
              </a:effectLst>
              <a:latin typeface="Calibri Light" panose="020F030202020403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ts val="600"/>
              </a:spcBef>
              <a:spcAft>
                <a:spcPts val="600"/>
              </a:spcAft>
              <a:buClrTx/>
              <a:buSzTx/>
              <a:buFont typeface="+mj-lt"/>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125</a:t>
            </a:fld>
            <a:endParaRPr lang="en-CA" dirty="0"/>
          </a:p>
        </p:txBody>
      </p:sp>
    </p:spTree>
    <p:extLst>
      <p:ext uri="{BB962C8B-B14F-4D97-AF65-F5344CB8AC3E}">
        <p14:creationId xmlns:p14="http://schemas.microsoft.com/office/powerpoint/2010/main" val="37438508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Calibri Light" panose="020F0302020204030204" pitchFamily="34" charset="0"/>
                <a:ea typeface="+mn-ea"/>
                <a:cs typeface="+mn-cs"/>
              </a:rPr>
              <a:t>SAY:</a:t>
            </a:r>
            <a:endParaRPr lang="en-CA" sz="1200" b="1" kern="1200" baseline="0" dirty="0" smtClean="0">
              <a:solidFill>
                <a:schemeClr val="tx1"/>
              </a:solidFill>
              <a:effectLst/>
              <a:latin typeface="Calibri Light" panose="020F0302020204030204" pitchFamily="34" charset="0"/>
              <a:ea typeface="+mn-ea"/>
              <a:cs typeface="+mn-cs"/>
            </a:endParaRPr>
          </a:p>
          <a:p>
            <a:r>
              <a:rPr lang="en-US" sz="1200" b="0" kern="1200" dirty="0" smtClean="0">
                <a:solidFill>
                  <a:schemeClr val="tx1"/>
                </a:solidFill>
                <a:effectLst/>
                <a:latin typeface="Calibri Light" panose="020F0302020204030204" pitchFamily="34" charset="0"/>
                <a:ea typeface="+mn-ea"/>
                <a:cs typeface="+mn-cs"/>
              </a:rPr>
              <a:t>The vehicle</a:t>
            </a:r>
            <a:r>
              <a:rPr lang="en-US" sz="1200" b="0" kern="1200" baseline="0" dirty="0" smtClean="0">
                <a:solidFill>
                  <a:schemeClr val="tx1"/>
                </a:solidFill>
                <a:effectLst/>
                <a:latin typeface="Calibri Light" panose="020F0302020204030204" pitchFamily="34" charset="0"/>
                <a:ea typeface="+mn-ea"/>
                <a:cs typeface="+mn-cs"/>
              </a:rPr>
              <a:t> passes the test when each drain valve functions properly.</a:t>
            </a:r>
            <a:endParaRPr lang="en-US" sz="1200" u="none" strike="noStrike"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Light" panose="020F0302020204030204" pitchFamily="34" charset="0"/>
                <a:ea typeface="+mn-ea"/>
                <a:cs typeface="+mn-cs"/>
              </a:rPr>
              <a:t>The vehicle fails the test when any drain valve fails to function properly.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 A?</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p>
          <a:p>
            <a:pPr lvl="0"/>
            <a:endParaRPr lang="en-CA" sz="1200" u="none" strike="noStrike" kern="1200" dirty="0" smtClean="0">
              <a:solidFill>
                <a:schemeClr val="tx1"/>
              </a:solidFill>
              <a:effectLst/>
              <a:latin typeface="Calibri Light" panose="020F0302020204030204" pitchFamily="34" charset="0"/>
              <a:ea typeface="+mn-ea"/>
              <a:cs typeface="+mn-cs"/>
            </a:endParaRPr>
          </a:p>
          <a:p>
            <a:pPr lvl="0"/>
            <a:r>
              <a:rPr lang="en-CA" sz="1200" b="1" u="none" strike="noStrike" kern="1200" dirty="0" smtClean="0">
                <a:solidFill>
                  <a:schemeClr val="tx1"/>
                </a:solidFill>
                <a:effectLst/>
                <a:latin typeface="Calibri Light" panose="020F0302020204030204" pitchFamily="34" charset="0"/>
                <a:ea typeface="+mn-ea"/>
                <a:cs typeface="+mn-cs"/>
              </a:rPr>
              <a:t>SAY:</a:t>
            </a:r>
            <a:r>
              <a:rPr lang="en-CA" sz="1200" u="none" strike="noStrike" kern="1200" baseline="0" dirty="0" smtClean="0">
                <a:solidFill>
                  <a:schemeClr val="tx1"/>
                </a:solidFill>
                <a:effectLst/>
                <a:latin typeface="Calibri Light" panose="020F0302020204030204" pitchFamily="34" charset="0"/>
                <a:ea typeface="+mn-ea"/>
                <a:cs typeface="+mn-cs"/>
              </a:rPr>
              <a:t> </a:t>
            </a:r>
            <a:r>
              <a:rPr lang="en-CA" sz="1200" u="none" strike="noStrike" kern="1200" dirty="0" smtClean="0">
                <a:solidFill>
                  <a:schemeClr val="tx1"/>
                </a:solidFill>
                <a:effectLst/>
                <a:latin typeface="Calibri Light" panose="020F0302020204030204" pitchFamily="34" charset="0"/>
                <a:ea typeface="+mn-ea"/>
                <a:cs typeface="+mn-cs"/>
              </a:rPr>
              <a:t>This is a minor defect as per Schedule</a:t>
            </a:r>
            <a:r>
              <a:rPr lang="en-CA" sz="1200" u="none" strike="noStrike" kern="1200" baseline="0" dirty="0" smtClean="0">
                <a:solidFill>
                  <a:schemeClr val="tx1"/>
                </a:solidFill>
                <a:effectLst/>
                <a:latin typeface="Calibri Light" panose="020F0302020204030204" pitchFamily="34" charset="0"/>
                <a:ea typeface="+mn-ea"/>
                <a:cs typeface="+mn-cs"/>
              </a:rPr>
              <a:t> A</a:t>
            </a:r>
            <a:r>
              <a:rPr lang="en-CA" sz="1200" u="none" strike="noStrike" kern="1200" dirty="0" smtClean="0">
                <a:solidFill>
                  <a:schemeClr val="tx1"/>
                </a:solidFill>
                <a:effectLst/>
                <a:latin typeface="Calibri Light" panose="020F0302020204030204" pitchFamily="34" charset="0"/>
                <a:ea typeface="+mn-ea"/>
                <a:cs typeface="+mn-cs"/>
              </a:rPr>
              <a:t>.</a:t>
            </a:r>
            <a:endParaRPr lang="en-US" sz="1200" u="none" strike="noStrike"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baseline="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10:</a:t>
            </a:r>
            <a:r>
              <a:rPr lang="en-US" baseline="0" dirty="0" smtClean="0">
                <a:solidFill>
                  <a:schemeClr val="tx1">
                    <a:lumMod val="75000"/>
                    <a:lumOff val="25000"/>
                  </a:schemeClr>
                </a:solidFill>
              </a:rPr>
              <a:t> Inspecting Air Brake System Operation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126</a:t>
            </a:fld>
            <a:endParaRPr lang="en-CA" dirty="0"/>
          </a:p>
        </p:txBody>
      </p:sp>
    </p:spTree>
    <p:extLst>
      <p:ext uri="{BB962C8B-B14F-4D97-AF65-F5344CB8AC3E}">
        <p14:creationId xmlns:p14="http://schemas.microsoft.com/office/powerpoint/2010/main" val="30086983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Calibri Light" panose="020F0302020204030204" pitchFamily="34" charset="0"/>
                <a:ea typeface="+mn-ea"/>
                <a:cs typeface="+mn-cs"/>
              </a:rPr>
              <a:t>SAY:</a:t>
            </a:r>
            <a:r>
              <a:rPr lang="en-CA" sz="1200" kern="1200" dirty="0" smtClean="0">
                <a:solidFill>
                  <a:schemeClr val="tx1"/>
                </a:solidFill>
                <a:effectLst/>
                <a:latin typeface="Calibri Light" panose="020F0302020204030204" pitchFamily="34" charset="0"/>
                <a:ea typeface="+mn-ea"/>
                <a:cs typeface="+mn-cs"/>
              </a:rPr>
              <a:t> The next section explains the details of the air brake adjustment inspection procedures. </a:t>
            </a:r>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127</a:t>
            </a:fld>
            <a:endParaRPr lang="en-CA" dirty="0"/>
          </a:p>
        </p:txBody>
      </p:sp>
    </p:spTree>
    <p:extLst>
      <p:ext uri="{BB962C8B-B14F-4D97-AF65-F5344CB8AC3E}">
        <p14:creationId xmlns:p14="http://schemas.microsoft.com/office/powerpoint/2010/main" val="40557743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DO: </a:t>
            </a:r>
            <a:r>
              <a:rPr lang="en-US" b="0" dirty="0" smtClean="0"/>
              <a:t>Animated slide, click to</a:t>
            </a:r>
            <a:r>
              <a:rPr lang="en-US" b="0" baseline="0" dirty="0" smtClean="0"/>
              <a:t> </a:t>
            </a:r>
            <a:r>
              <a:rPr lang="en-US" b="0" dirty="0" smtClean="0"/>
              <a:t>reveal the 2 different methods</a:t>
            </a:r>
            <a:r>
              <a:rPr lang="en-US" b="0" baseline="0" dirty="0" smtClean="0"/>
              <a:t> for obtaining each measurement</a:t>
            </a:r>
          </a:p>
          <a:p>
            <a:endParaRPr lang="en-US" dirty="0" smtClean="0"/>
          </a:p>
          <a:p>
            <a:r>
              <a:rPr lang="en-US" b="1" dirty="0" smtClean="0"/>
              <a:t>SAY: </a:t>
            </a:r>
            <a:r>
              <a:rPr lang="en-CA" sz="1200" kern="1200" dirty="0" smtClean="0">
                <a:solidFill>
                  <a:schemeClr val="tx1"/>
                </a:solidFill>
                <a:effectLst/>
                <a:latin typeface="Calibri Light" panose="020F0302020204030204" pitchFamily="34" charset="0"/>
                <a:ea typeface="+mn-ea"/>
                <a:cs typeface="+mn-cs"/>
              </a:rPr>
              <a:t>The pushrod stroke of each brake chamber is critical to the proper functioning of a brake system. As the brakes wear, brake pushrod stroke increases. Brake wear occurs at varying rates, depending on the type of vehicle and driving conditions. To determine whether brake adjustment is correct, the pushrod stroke must be inspected at least daily. </a:t>
            </a:r>
          </a:p>
          <a:p>
            <a:endParaRPr lang="en-CA" sz="1200" kern="1200" dirty="0" smtClean="0">
              <a:solidFill>
                <a:schemeClr val="tx1"/>
              </a:solidFill>
              <a:effectLst/>
              <a:latin typeface="Calibri Light" panose="020F0302020204030204" pitchFamily="34" charset="0"/>
              <a:ea typeface="+mn-ea"/>
              <a:cs typeface="+mn-cs"/>
            </a:endParaRPr>
          </a:p>
          <a:p>
            <a:pPr lvl="0"/>
            <a:r>
              <a:rPr lang="en-US" sz="1200" kern="1200" dirty="0" smtClean="0">
                <a:solidFill>
                  <a:schemeClr val="tx1"/>
                </a:solidFill>
                <a:effectLst/>
                <a:latin typeface="Calibri Light" panose="020F0302020204030204" pitchFamily="34" charset="0"/>
                <a:ea typeface="+mn-ea"/>
                <a:cs typeface="+mn-cs"/>
              </a:rPr>
              <a:t>Secure the vehicle with wheel chocks or blocks. </a:t>
            </a:r>
          </a:p>
          <a:p>
            <a:pPr lvl="0"/>
            <a:r>
              <a:rPr lang="en-US" sz="1200" kern="1200" dirty="0" smtClean="0">
                <a:solidFill>
                  <a:schemeClr val="tx1"/>
                </a:solidFill>
                <a:effectLst/>
                <a:latin typeface="Calibri Light" panose="020F0302020204030204" pitchFamily="34" charset="0"/>
                <a:ea typeface="+mn-ea"/>
                <a:cs typeface="+mn-cs"/>
              </a:rPr>
              <a:t>Ensure air pressure is above 90 psi (621 kPa) and release the spring brakes. </a:t>
            </a:r>
          </a:p>
          <a:p>
            <a:pPr lvl="0"/>
            <a:r>
              <a:rPr lang="en-US" sz="1200" kern="1200" dirty="0" smtClean="0">
                <a:solidFill>
                  <a:schemeClr val="tx1"/>
                </a:solidFill>
                <a:effectLst/>
                <a:latin typeface="Calibri Light" panose="020F0302020204030204" pitchFamily="34" charset="0"/>
                <a:ea typeface="+mn-ea"/>
                <a:cs typeface="+mn-cs"/>
              </a:rPr>
              <a:t>Select one of the following methods: </a:t>
            </a:r>
          </a:p>
          <a:p>
            <a:pPr lvl="0"/>
            <a:r>
              <a:rPr lang="en-US" sz="1200" b="1" kern="1200" dirty="0" smtClean="0">
                <a:solidFill>
                  <a:schemeClr val="tx1"/>
                </a:solidFill>
                <a:effectLst/>
                <a:latin typeface="Calibri Light" panose="020F0302020204030204" pitchFamily="34" charset="0"/>
                <a:ea typeface="+mn-ea"/>
                <a:cs typeface="+mn-cs"/>
              </a:rPr>
              <a:t>DO:</a:t>
            </a:r>
            <a:r>
              <a:rPr lang="en-US" sz="1200" kern="1200" dirty="0" smtClean="0">
                <a:solidFill>
                  <a:schemeClr val="tx1"/>
                </a:solidFill>
                <a:effectLst/>
                <a:latin typeface="Calibri Light" panose="020F0302020204030204" pitchFamily="34" charset="0"/>
                <a:ea typeface="+mn-ea"/>
                <a:cs typeface="+mn-cs"/>
              </a:rPr>
              <a:t> Click to animate</a:t>
            </a:r>
          </a:p>
          <a:p>
            <a:pPr lvl="0"/>
            <a:r>
              <a:rPr lang="en-US" sz="1200" b="1" kern="1200" dirty="0" smtClean="0">
                <a:solidFill>
                  <a:schemeClr val="tx1"/>
                </a:solidFill>
                <a:effectLst/>
                <a:latin typeface="Calibri Light" panose="020F0302020204030204" pitchFamily="34" charset="0"/>
                <a:ea typeface="+mn-ea"/>
                <a:cs typeface="+mn-cs"/>
              </a:rPr>
              <a:t>SAY:</a:t>
            </a:r>
            <a:r>
              <a:rPr lang="en-US" sz="1200" kern="1200" dirty="0" smtClean="0">
                <a:solidFill>
                  <a:schemeClr val="tx1"/>
                </a:solidFill>
                <a:effectLst/>
                <a:latin typeface="Calibri Light" panose="020F0302020204030204" pitchFamily="34" charset="0"/>
                <a:ea typeface="+mn-ea"/>
                <a:cs typeface="+mn-cs"/>
              </a:rPr>
              <a:t> Method 1: Mark the pushrod at the brake chamber or at a suit­able fixed reference point. (Use chalk, soapstone, marker or other similar instrument — marks must be narrow and precise.) </a:t>
            </a:r>
          </a:p>
          <a:p>
            <a:pPr lvl="0"/>
            <a:r>
              <a:rPr lang="en-US" sz="1200" kern="1200" dirty="0" smtClean="0">
                <a:solidFill>
                  <a:schemeClr val="tx1"/>
                </a:solidFill>
                <a:effectLst/>
                <a:latin typeface="Calibri Light" panose="020F0302020204030204" pitchFamily="34" charset="0"/>
                <a:ea typeface="+mn-ea"/>
                <a:cs typeface="+mn-cs"/>
              </a:rPr>
              <a:t>Method 2: Measure the released position of the pushrod. (Measure and note the distance from a point on the pushrod to a suitable fixed point at the brake chamber. This is measure­ment number 1.)</a:t>
            </a:r>
          </a:p>
          <a:p>
            <a:pPr lvl="0"/>
            <a:r>
              <a:rPr lang="en-US" sz="1200" kern="1200" dirty="0" smtClean="0">
                <a:solidFill>
                  <a:schemeClr val="tx1"/>
                </a:solidFill>
                <a:effectLst/>
                <a:latin typeface="Calibri Light" panose="020F0302020204030204" pitchFamily="34" charset="0"/>
                <a:ea typeface="+mn-ea"/>
                <a:cs typeface="+mn-cs"/>
              </a:rPr>
              <a:t>Raise or lower the air pressure by running the engine or pumping the brake pedal until both the primary and secondary air-tank gauges display 90 to 100 psi (621 to 690 kPa). </a:t>
            </a:r>
          </a:p>
          <a:p>
            <a:pPr lvl="0"/>
            <a:r>
              <a:rPr lang="en-US" sz="1200" kern="1200" dirty="0" smtClean="0">
                <a:solidFill>
                  <a:schemeClr val="tx1"/>
                </a:solidFill>
                <a:effectLst/>
                <a:latin typeface="Calibri Light" panose="020F0302020204030204" pitchFamily="34" charset="0"/>
                <a:ea typeface="+mn-ea"/>
                <a:cs typeface="+mn-cs"/>
              </a:rPr>
              <a:t>Shut off the engine. </a:t>
            </a:r>
          </a:p>
          <a:p>
            <a:pPr lvl="0"/>
            <a:r>
              <a:rPr lang="en-US" sz="1200" kern="1200" dirty="0" smtClean="0">
                <a:solidFill>
                  <a:schemeClr val="tx1"/>
                </a:solidFill>
                <a:effectLst/>
                <a:latin typeface="Calibri Light" panose="020F0302020204030204" pitchFamily="34" charset="0"/>
                <a:ea typeface="+mn-ea"/>
                <a:cs typeface="+mn-cs"/>
              </a:rPr>
              <a:t>Press and hold the brake pedal in the fully applied position.</a:t>
            </a:r>
          </a:p>
          <a:p>
            <a:pPr lvl="0"/>
            <a:r>
              <a:rPr lang="en-US" sz="1200" kern="1200" dirty="0" smtClean="0">
                <a:solidFill>
                  <a:schemeClr val="tx1"/>
                </a:solidFill>
                <a:effectLst/>
                <a:latin typeface="Calibri Light" panose="020F0302020204030204" pitchFamily="34" charset="0"/>
                <a:ea typeface="+mn-ea"/>
                <a:cs typeface="+mn-cs"/>
              </a:rPr>
              <a:t>Determine the applied pushrod stroke. (Continue to use the previously selected method.): </a:t>
            </a:r>
          </a:p>
          <a:p>
            <a:pPr lvl="0"/>
            <a:r>
              <a:rPr lang="en-US" sz="1200" b="1" kern="1200" dirty="0" smtClean="0">
                <a:solidFill>
                  <a:schemeClr val="tx1"/>
                </a:solidFill>
                <a:effectLst/>
                <a:latin typeface="Calibri Light" panose="020F0302020204030204" pitchFamily="34" charset="0"/>
                <a:ea typeface="+mn-ea"/>
                <a:cs typeface="+mn-cs"/>
              </a:rPr>
              <a:t>DO: </a:t>
            </a:r>
            <a:r>
              <a:rPr lang="en-US" sz="1200" kern="1200" dirty="0" smtClean="0">
                <a:solidFill>
                  <a:schemeClr val="tx1"/>
                </a:solidFill>
                <a:effectLst/>
                <a:latin typeface="Calibri Light" panose="020F0302020204030204" pitchFamily="34" charset="0"/>
                <a:ea typeface="+mn-ea"/>
                <a:cs typeface="+mn-cs"/>
              </a:rPr>
              <a:t>Click to animate:</a:t>
            </a:r>
          </a:p>
          <a:p>
            <a:pPr lvl="0"/>
            <a:r>
              <a:rPr lang="en-US" sz="1200" b="1" kern="1200" dirty="0" smtClean="0">
                <a:solidFill>
                  <a:schemeClr val="tx1"/>
                </a:solidFill>
                <a:effectLst/>
                <a:latin typeface="Calibri Light" panose="020F0302020204030204" pitchFamily="34" charset="0"/>
                <a:ea typeface="+mn-ea"/>
                <a:cs typeface="+mn-cs"/>
              </a:rPr>
              <a:t>SAY:</a:t>
            </a:r>
            <a:r>
              <a:rPr lang="en-US" sz="1200" kern="1200" dirty="0" smtClean="0">
                <a:solidFill>
                  <a:schemeClr val="tx1"/>
                </a:solidFill>
                <a:effectLst/>
                <a:latin typeface="Calibri Light" panose="020F0302020204030204" pitchFamily="34" charset="0"/>
                <a:ea typeface="+mn-ea"/>
                <a:cs typeface="+mn-cs"/>
              </a:rPr>
              <a:t> </a:t>
            </a:r>
          </a:p>
          <a:p>
            <a:pPr lvl="0"/>
            <a:r>
              <a:rPr lang="en-US" sz="1200" kern="1200" dirty="0" smtClean="0">
                <a:solidFill>
                  <a:schemeClr val="tx1"/>
                </a:solidFill>
                <a:effectLst/>
                <a:latin typeface="Calibri Light" panose="020F0302020204030204" pitchFamily="34" charset="0"/>
                <a:ea typeface="+mn-ea"/>
                <a:cs typeface="+mn-cs"/>
              </a:rPr>
              <a:t>Method 1: Measure the distance from the brake chamber or fixed reference point to the mark on the pushrod. </a:t>
            </a:r>
          </a:p>
          <a:p>
            <a:pPr lvl="0"/>
            <a:r>
              <a:rPr lang="en-US" sz="1200" kern="1200" dirty="0" smtClean="0">
                <a:solidFill>
                  <a:schemeClr val="tx1"/>
                </a:solidFill>
                <a:effectLst/>
                <a:latin typeface="Calibri Light" panose="020F0302020204030204" pitchFamily="34" charset="0"/>
                <a:ea typeface="+mn-ea"/>
                <a:cs typeface="+mn-cs"/>
              </a:rPr>
              <a:t>Method 2: Measure the applied position of the pushrod. (Re-measure and note the distance from the previously selected point on the pushrod to the previously selected fixed point at the brake chamber. This is measurement number 2.) Subtract measurement 1 from measure­ment 2 to calculate the applied pushrod stroke measurement. </a:t>
            </a:r>
          </a:p>
          <a:p>
            <a:pPr lvl="0"/>
            <a:r>
              <a:rPr lang="en-US" sz="1200" kern="1200" dirty="0" smtClean="0">
                <a:solidFill>
                  <a:schemeClr val="tx1"/>
                </a:solidFill>
                <a:effectLst/>
                <a:latin typeface="Calibri Light" panose="020F0302020204030204" pitchFamily="34" charset="0"/>
                <a:ea typeface="+mn-ea"/>
                <a:cs typeface="+mn-cs"/>
              </a:rPr>
              <a:t>Determine the number size (such as 16, 20, 24 or 30) and type (such as standard or long-stroke) of the brake chamber. </a:t>
            </a:r>
          </a:p>
          <a:p>
            <a:pPr lvl="0"/>
            <a:r>
              <a:rPr lang="en-US" sz="1200" kern="1200" dirty="0" smtClean="0">
                <a:solidFill>
                  <a:schemeClr val="tx1"/>
                </a:solidFill>
                <a:effectLst/>
                <a:latin typeface="Calibri Light" panose="020F0302020204030204" pitchFamily="34" charset="0"/>
                <a:ea typeface="+mn-ea"/>
                <a:cs typeface="+mn-cs"/>
              </a:rPr>
              <a:t>Determine the adjustment limit for the brake chamber (see the chart in the foldout section). </a:t>
            </a:r>
          </a:p>
          <a:p>
            <a:pPr lvl="0"/>
            <a:r>
              <a:rPr lang="en-US" sz="1200" kern="1200" dirty="0" smtClean="0">
                <a:solidFill>
                  <a:schemeClr val="tx1"/>
                </a:solidFill>
                <a:effectLst/>
                <a:latin typeface="Calibri Light" panose="020F0302020204030204" pitchFamily="34" charset="0"/>
                <a:ea typeface="+mn-ea"/>
                <a:cs typeface="+mn-cs"/>
              </a:rPr>
              <a:t>Compare the applied pushrod stroke to the applicable adjust­ment limit and identify any brake that exceeds the adjustment limit as defective.</a:t>
            </a:r>
          </a:p>
          <a:p>
            <a:pPr lvl="0"/>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SAY: </a:t>
            </a:r>
            <a:r>
              <a:rPr lang="en-US" b="0" dirty="0" smtClean="0"/>
              <a:t>The Air Brake adjustment limits chart is used to d</a:t>
            </a:r>
            <a:r>
              <a:rPr lang="en-US" sz="1200" kern="1200" dirty="0" smtClean="0">
                <a:solidFill>
                  <a:schemeClr val="tx1"/>
                </a:solidFill>
                <a:effectLst/>
                <a:latin typeface="Calibri Light" panose="020F0302020204030204" pitchFamily="34" charset="0"/>
                <a:ea typeface="+mn-ea"/>
                <a:cs typeface="+mn-cs"/>
              </a:rPr>
              <a:t>etermine the adjustment limit for the brake chamber.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Calibri Light" panose="020F0302020204030204" pitchFamily="34" charset="0"/>
                <a:ea typeface="+mn-ea"/>
                <a:cs typeface="+mn-cs"/>
              </a:rPr>
              <a:t>DO</a:t>
            </a:r>
            <a:r>
              <a:rPr lang="en-US" sz="1200" kern="1200" dirty="0" smtClean="0">
                <a:solidFill>
                  <a:schemeClr val="tx1"/>
                </a:solidFill>
                <a:effectLst/>
                <a:latin typeface="Calibri Light" panose="020F0302020204030204" pitchFamily="34" charset="0"/>
                <a:ea typeface="+mn-ea"/>
                <a:cs typeface="+mn-cs"/>
              </a:rPr>
              <a:t>: Provide Job</a:t>
            </a:r>
            <a:r>
              <a:rPr lang="en-US" sz="1200" kern="1200" baseline="0" dirty="0" smtClean="0">
                <a:solidFill>
                  <a:schemeClr val="tx1"/>
                </a:solidFill>
                <a:effectLst/>
                <a:latin typeface="Calibri Light" panose="020F0302020204030204" pitchFamily="34" charset="0"/>
                <a:ea typeface="+mn-ea"/>
                <a:cs typeface="+mn-cs"/>
              </a:rPr>
              <a:t> Aid to students for review of how to compare the measured value with the adjustment limit.</a:t>
            </a:r>
            <a:endParaRPr lang="en-US" sz="1200" kern="1200" dirty="0" smtClean="0">
              <a:solidFill>
                <a:schemeClr val="tx1"/>
              </a:solidFill>
              <a:effectLst/>
              <a:latin typeface="Calibri Light" panose="020F0302020204030204" pitchFamily="34" charset="0"/>
              <a:ea typeface="+mn-ea"/>
              <a:cs typeface="+mn-cs"/>
            </a:endParaRPr>
          </a:p>
          <a:p>
            <a:pPr lvl="0"/>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kern="1200" baseline="0" dirty="0" smtClean="0">
                <a:solidFill>
                  <a:schemeClr val="tx1"/>
                </a:solidFill>
                <a:effectLst/>
                <a:ea typeface="+mn-ea"/>
                <a:cs typeface="+mn-cs"/>
              </a:rPr>
              <a:t>M</a:t>
            </a:r>
            <a:r>
              <a:rPr lang="en-US" dirty="0" smtClean="0">
                <a:solidFill>
                  <a:schemeClr val="tx1">
                    <a:lumMod val="75000"/>
                    <a:lumOff val="25000"/>
                  </a:schemeClr>
                </a:solidFill>
              </a:rPr>
              <a:t>PI Air Brake Manual: Chapter 11:</a:t>
            </a:r>
            <a:r>
              <a:rPr lang="en-US" baseline="0" dirty="0" smtClean="0">
                <a:solidFill>
                  <a:schemeClr val="tx1">
                    <a:lumMod val="75000"/>
                    <a:lumOff val="25000"/>
                  </a:schemeClr>
                </a:solidFill>
              </a:rPr>
              <a:t> Inspecting Air Brake Adjustment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chemeClr val="tx1">
                    <a:lumMod val="75000"/>
                    <a:lumOff val="25000"/>
                  </a:schemeClr>
                </a:solidFill>
              </a:rPr>
              <a:t>Job Aid: Air </a:t>
            </a:r>
            <a:r>
              <a:rPr lang="en-US" b="0" dirty="0" smtClean="0"/>
              <a:t>Brake adjustment limits chart </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pPr/>
              <a:t>128</a:t>
            </a:fld>
            <a:endParaRPr lang="en-CA" dirty="0"/>
          </a:p>
        </p:txBody>
      </p:sp>
    </p:spTree>
    <p:extLst>
      <p:ext uri="{BB962C8B-B14F-4D97-AF65-F5344CB8AC3E}">
        <p14:creationId xmlns:p14="http://schemas.microsoft.com/office/powerpoint/2010/main" val="17472863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latin typeface="Calibri Light" panose="020F0302020204030204" pitchFamily="34" charset="0"/>
                <a:ea typeface="+mn-ea"/>
                <a:cs typeface="+mn-cs"/>
              </a:rPr>
              <a:t>SAY:</a:t>
            </a:r>
            <a:endParaRPr lang="en-CA" sz="1200" b="1" kern="1200" baseline="0" dirty="0" smtClean="0">
              <a:solidFill>
                <a:schemeClr val="tx1"/>
              </a:solidFill>
              <a:effectLst/>
              <a:latin typeface="Calibri Light" panose="020F0302020204030204" pitchFamily="34" charset="0"/>
              <a:ea typeface="+mn-ea"/>
              <a:cs typeface="+mn-cs"/>
            </a:endParaRPr>
          </a:p>
          <a:p>
            <a:r>
              <a:rPr lang="en-CA" sz="1200" b="0" kern="1200" dirty="0" smtClean="0">
                <a:solidFill>
                  <a:schemeClr val="tx1"/>
                </a:solidFill>
                <a:effectLst/>
                <a:latin typeface="Calibri Light" panose="020F0302020204030204" pitchFamily="34" charset="0"/>
                <a:ea typeface="+mn-ea"/>
                <a:cs typeface="+mn-cs"/>
              </a:rPr>
              <a:t>A pass condition</a:t>
            </a:r>
            <a:r>
              <a:rPr lang="en-CA" sz="1200" b="0" kern="1200" baseline="0" dirty="0" smtClean="0">
                <a:solidFill>
                  <a:schemeClr val="tx1"/>
                </a:solidFill>
                <a:effectLst/>
                <a:latin typeface="Calibri Light" panose="020F0302020204030204" pitchFamily="34" charset="0"/>
                <a:ea typeface="+mn-ea"/>
                <a:cs typeface="+mn-cs"/>
              </a:rPr>
              <a:t> is when t</a:t>
            </a:r>
            <a:r>
              <a:rPr lang="en-CA" sz="1200" u="none" strike="noStrike" kern="1200" dirty="0" smtClean="0">
                <a:solidFill>
                  <a:schemeClr val="tx1"/>
                </a:solidFill>
                <a:effectLst/>
                <a:latin typeface="Calibri Light" panose="020F0302020204030204" pitchFamily="34" charset="0"/>
                <a:ea typeface="+mn-ea"/>
                <a:cs typeface="+mn-cs"/>
              </a:rPr>
              <a:t>he push rod travel is within the adjustment limit for the size and type of brake chamber and the difference in pushrod travel is within ¼ inch for brake chambers on the same axle.</a:t>
            </a:r>
            <a:endParaRPr lang="en-US" sz="1200" u="none" strike="noStrike" kern="1200" dirty="0" smtClean="0">
              <a:solidFill>
                <a:schemeClr val="tx1"/>
              </a:solidFill>
              <a:effectLst/>
              <a:latin typeface="Calibri Light" panose="020F0302020204030204" pitchFamily="34" charset="0"/>
              <a:ea typeface="+mn-ea"/>
              <a:cs typeface="+mn-cs"/>
            </a:endParaRPr>
          </a:p>
          <a:p>
            <a:endParaRPr lang="en-CA" sz="1200" b="1" u="none" strike="noStrike" kern="1200" dirty="0" smtClean="0">
              <a:solidFill>
                <a:schemeClr val="tx1"/>
              </a:solidFill>
              <a:effectLst/>
              <a:latin typeface="Calibri Light" panose="020F0302020204030204" pitchFamily="34" charset="0"/>
              <a:ea typeface="+mn-ea"/>
              <a:cs typeface="+mn-cs"/>
            </a:endParaRPr>
          </a:p>
          <a:p>
            <a:r>
              <a:rPr lang="en-CA" sz="1200" b="0" u="none" strike="noStrike" kern="1200" dirty="0" smtClean="0">
                <a:solidFill>
                  <a:schemeClr val="tx1"/>
                </a:solidFill>
                <a:effectLst/>
                <a:latin typeface="Calibri Light" panose="020F0302020204030204" pitchFamily="34" charset="0"/>
                <a:ea typeface="+mn-ea"/>
                <a:cs typeface="+mn-cs"/>
              </a:rPr>
              <a:t>A</a:t>
            </a:r>
            <a:r>
              <a:rPr lang="en-CA" sz="1200" b="0" u="none" strike="noStrike" kern="1200" baseline="0" dirty="0" smtClean="0">
                <a:solidFill>
                  <a:schemeClr val="tx1"/>
                </a:solidFill>
                <a:effectLst/>
                <a:latin typeface="Calibri Light" panose="020F0302020204030204" pitchFamily="34" charset="0"/>
                <a:ea typeface="+mn-ea"/>
                <a:cs typeface="+mn-cs"/>
              </a:rPr>
              <a:t> failure is when t</a:t>
            </a:r>
            <a:r>
              <a:rPr lang="en-CA" sz="1200" u="none" strike="noStrike" kern="1200" dirty="0" smtClean="0">
                <a:solidFill>
                  <a:schemeClr val="tx1"/>
                </a:solidFill>
                <a:effectLst/>
                <a:latin typeface="Calibri Light" panose="020F0302020204030204" pitchFamily="34" charset="0"/>
                <a:ea typeface="+mn-ea"/>
                <a:cs typeface="+mn-cs"/>
              </a:rPr>
              <a:t>he push rod travel exceeds the adjustment limit for the size and type of brake chamber or there is more than ¼ inch difference in the pushrod travel of brake chambers on the same axle. </a:t>
            </a:r>
            <a:endParaRPr lang="en-US" sz="1200" u="none" strike="noStrike" kern="1200" dirty="0" smtClean="0">
              <a:solidFill>
                <a:schemeClr val="tx1"/>
              </a:solidFill>
              <a:effectLst/>
              <a:latin typeface="Calibri Light" panose="020F0302020204030204" pitchFamily="34" charset="0"/>
              <a:ea typeface="+mn-ea"/>
              <a:cs typeface="+mn-cs"/>
            </a:endParaRP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0" kern="1200" dirty="0" smtClean="0">
                <a:solidFill>
                  <a:schemeClr val="tx1"/>
                </a:solidFill>
                <a:effectLst/>
                <a:latin typeface="Calibri Light" panose="020F0302020204030204" pitchFamily="34" charset="0"/>
                <a:ea typeface="+mn-ea"/>
                <a:cs typeface="+mn-cs"/>
              </a:rPr>
              <a:t>Is this a major or minor defect according to Schedule A?</a:t>
            </a:r>
          </a:p>
          <a:p>
            <a:pPr lvl="0"/>
            <a:endParaRPr lang="en-CA" sz="1200" b="0" kern="1200" dirty="0" smtClean="0">
              <a:solidFill>
                <a:schemeClr val="tx1"/>
              </a:solidFill>
              <a:effectLst/>
              <a:latin typeface="Calibri Light" panose="020F0302020204030204" pitchFamily="34" charset="0"/>
              <a:ea typeface="+mn-ea"/>
              <a:cs typeface="+mn-cs"/>
            </a:endParaRPr>
          </a:p>
          <a:p>
            <a:pPr lvl="0"/>
            <a:r>
              <a:rPr lang="en-CA" sz="1200" b="1" kern="1200" dirty="0" smtClean="0">
                <a:solidFill>
                  <a:schemeClr val="tx1"/>
                </a:solidFill>
                <a:effectLst/>
                <a:latin typeface="Calibri Light" panose="020F0302020204030204" pitchFamily="34" charset="0"/>
                <a:ea typeface="+mn-ea"/>
                <a:cs typeface="+mn-cs"/>
              </a:rPr>
              <a:t>DO:</a:t>
            </a:r>
            <a:r>
              <a:rPr lang="en-CA" sz="1200" b="0" kern="1200" dirty="0" smtClean="0">
                <a:solidFill>
                  <a:schemeClr val="tx1"/>
                </a:solidFill>
                <a:effectLst/>
                <a:latin typeface="Calibri Light" panose="020F0302020204030204" pitchFamily="34" charset="0"/>
                <a:ea typeface="+mn-ea"/>
                <a:cs typeface="+mn-cs"/>
              </a:rPr>
              <a:t> Wait for answers then provide correct answer if</a:t>
            </a:r>
            <a:r>
              <a:rPr lang="en-CA" sz="1200" b="0" kern="1200" baseline="0" dirty="0" smtClean="0">
                <a:solidFill>
                  <a:schemeClr val="tx1"/>
                </a:solidFill>
                <a:effectLst/>
                <a:latin typeface="Calibri Light" panose="020F0302020204030204" pitchFamily="34" charset="0"/>
                <a:ea typeface="+mn-ea"/>
                <a:cs typeface="+mn-cs"/>
              </a:rPr>
              <a:t> no one has given it.</a:t>
            </a:r>
          </a:p>
          <a:p>
            <a:pPr lvl="0"/>
            <a:endParaRPr lang="en-CA" sz="1200" u="none" strike="noStrike" kern="1200" dirty="0" smtClean="0">
              <a:solidFill>
                <a:schemeClr val="tx1"/>
              </a:solidFill>
              <a:effectLst/>
              <a:latin typeface="Calibri Light" panose="020F0302020204030204" pitchFamily="34" charset="0"/>
              <a:ea typeface="+mn-ea"/>
              <a:cs typeface="+mn-cs"/>
            </a:endParaRPr>
          </a:p>
          <a:p>
            <a:pPr lvl="0"/>
            <a:r>
              <a:rPr lang="en-CA" sz="1200" b="1" u="none" strike="noStrike" kern="1200" dirty="0" smtClean="0">
                <a:solidFill>
                  <a:schemeClr val="tx1"/>
                </a:solidFill>
                <a:effectLst/>
                <a:latin typeface="Calibri Light" panose="020F0302020204030204" pitchFamily="34" charset="0"/>
                <a:ea typeface="+mn-ea"/>
                <a:cs typeface="+mn-cs"/>
              </a:rPr>
              <a:t>SAY:</a:t>
            </a:r>
            <a:r>
              <a:rPr lang="en-CA" sz="1200" u="none" strike="noStrike" kern="1200" baseline="0" dirty="0" smtClean="0">
                <a:solidFill>
                  <a:schemeClr val="tx1"/>
                </a:solidFill>
                <a:effectLst/>
                <a:latin typeface="Calibri Light" panose="020F0302020204030204" pitchFamily="34" charset="0"/>
                <a:ea typeface="+mn-ea"/>
                <a:cs typeface="+mn-cs"/>
              </a:rPr>
              <a:t> </a:t>
            </a:r>
            <a:r>
              <a:rPr lang="en-CA" sz="1200" u="none" strike="noStrike" kern="1200" dirty="0" smtClean="0">
                <a:solidFill>
                  <a:schemeClr val="tx1"/>
                </a:solidFill>
                <a:effectLst/>
                <a:latin typeface="Calibri Light" panose="020F0302020204030204" pitchFamily="34" charset="0"/>
                <a:ea typeface="+mn-ea"/>
                <a:cs typeface="+mn-cs"/>
              </a:rPr>
              <a:t>This is a major defect as per Schedule A.</a:t>
            </a:r>
          </a:p>
          <a:p>
            <a:pPr lvl="0"/>
            <a:endParaRPr lang="en-CA" sz="1200" u="none" strike="noStrike"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11:</a:t>
            </a:r>
            <a:r>
              <a:rPr lang="en-US" baseline="0" dirty="0" smtClean="0">
                <a:solidFill>
                  <a:schemeClr val="tx1">
                    <a:lumMod val="75000"/>
                    <a:lumOff val="25000"/>
                  </a:schemeClr>
                </a:solidFill>
              </a:rPr>
              <a:t> Inspecting Air Brake Adjustment</a:t>
            </a:r>
          </a:p>
        </p:txBody>
      </p:sp>
      <p:sp>
        <p:nvSpPr>
          <p:cNvPr id="4" name="Slide Number Placeholder 3"/>
          <p:cNvSpPr>
            <a:spLocks noGrp="1"/>
          </p:cNvSpPr>
          <p:nvPr>
            <p:ph type="sldNum" sz="quarter" idx="10"/>
          </p:nvPr>
        </p:nvSpPr>
        <p:spPr/>
        <p:txBody>
          <a:bodyPr/>
          <a:lstStyle/>
          <a:p>
            <a:fld id="{D2AAB52B-0897-46EF-ACB7-C2A1E9716B33}" type="slidenum">
              <a:rPr lang="en-CA" smtClean="0"/>
              <a:pPr/>
              <a:t>129</a:t>
            </a:fld>
            <a:endParaRPr lang="en-CA" dirty="0"/>
          </a:p>
        </p:txBody>
      </p:sp>
    </p:spTree>
    <p:extLst>
      <p:ext uri="{BB962C8B-B14F-4D97-AF65-F5344CB8AC3E}">
        <p14:creationId xmlns:p14="http://schemas.microsoft.com/office/powerpoint/2010/main" val="37688135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These are examples of broken push rods. Both service and park applications cannot deliver brake power to the foundation brake. </a:t>
            </a:r>
          </a:p>
          <a:p>
            <a:endParaRPr lang="en-CA" sz="1200" kern="1200" dirty="0" smtClean="0">
              <a:solidFill>
                <a:schemeClr val="tx1"/>
              </a:solidFill>
              <a:effectLst/>
              <a:ea typeface="+mn-ea"/>
              <a:cs typeface="+mn-cs"/>
            </a:endParaRPr>
          </a:p>
          <a:p>
            <a:r>
              <a:rPr lang="en-CA" sz="1200" b="1" kern="1200" dirty="0" smtClean="0">
                <a:solidFill>
                  <a:schemeClr val="tx1"/>
                </a:solidFill>
                <a:effectLst/>
                <a:ea typeface="+mn-ea"/>
                <a:cs typeface="+mn-cs"/>
              </a:rPr>
              <a:t>DO: </a:t>
            </a:r>
            <a:r>
              <a:rPr lang="en-CA" sz="1200" kern="1200" dirty="0" smtClean="0">
                <a:solidFill>
                  <a:schemeClr val="tx1"/>
                </a:solidFill>
                <a:effectLst/>
                <a:ea typeface="+mn-ea"/>
                <a:cs typeface="+mn-cs"/>
              </a:rPr>
              <a:t>Point out the damage to students and advise them that these are not always obvious. If the push rod and slack adjuster are still lined up damage can be hard to notice.</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Push rods must be directly looked at to find these failures.</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130</a:t>
            </a:fld>
            <a:endParaRPr lang="en-CA" dirty="0"/>
          </a:p>
        </p:txBody>
      </p:sp>
    </p:spTree>
    <p:extLst>
      <p:ext uri="{BB962C8B-B14F-4D97-AF65-F5344CB8AC3E}">
        <p14:creationId xmlns:p14="http://schemas.microsoft.com/office/powerpoint/2010/main" val="3041011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These are clevis pin failures. The cotter pins sheer and allow the clevis pins to work their way out. The brakes cease to work when the clevis completely separates.</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The clevis pin in the fourth picture has not completely separated; brake applications will still apply normally. Note the vehicle in the picture is new. Failures can happen on both new and older vehicles.</a:t>
            </a:r>
          </a:p>
          <a:p>
            <a:r>
              <a:rPr lang="en-CA" sz="1200" u="none" strike="noStrike" kern="1200" dirty="0" smtClean="0">
                <a:solidFill>
                  <a:schemeClr val="tx1"/>
                </a:solidFill>
                <a:effectLst/>
                <a:ea typeface="+mn-ea"/>
                <a:cs typeface="+mn-cs"/>
              </a:rPr>
              <a:t> </a:t>
            </a:r>
            <a:endParaRPr lang="en-CA" sz="1200" kern="1200" dirty="0" smtClean="0">
              <a:solidFill>
                <a:schemeClr val="tx1"/>
              </a:solidFill>
              <a:effectLst/>
              <a:ea typeface="+mn-ea"/>
              <a:cs typeface="+mn-cs"/>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131</a:t>
            </a:fld>
            <a:endParaRPr lang="en-CA" dirty="0"/>
          </a:p>
        </p:txBody>
      </p:sp>
    </p:spTree>
    <p:extLst>
      <p:ext uri="{BB962C8B-B14F-4D97-AF65-F5344CB8AC3E}">
        <p14:creationId xmlns:p14="http://schemas.microsoft.com/office/powerpoint/2010/main" val="2110995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DO: </a:t>
            </a:r>
            <a:r>
              <a:rPr lang="en-US" sz="1200" kern="1200" dirty="0" smtClean="0">
                <a:solidFill>
                  <a:schemeClr val="tx1"/>
                </a:solidFill>
                <a:effectLst/>
                <a:latin typeface="Calibri Light" panose="020F0302020204030204" pitchFamily="34" charset="0"/>
                <a:ea typeface="+mn-ea"/>
                <a:cs typeface="+mn-cs"/>
              </a:rPr>
              <a:t>Students should discuss in groups of 4 and then present answers to the class. Look for references to mechanics, including leverage, levers and fulcrum, as well as use of air, including compression and PSI. </a:t>
            </a:r>
          </a:p>
          <a:p>
            <a:pPr lvl="0"/>
            <a:endParaRPr lang="en-US" sz="1200" kern="1200" dirty="0" smtClean="0">
              <a:solidFill>
                <a:schemeClr val="tx1"/>
              </a:solidFill>
              <a:effectLst/>
              <a:latin typeface="Calibri Light" panose="020F0302020204030204" pitchFamily="34" charset="0"/>
              <a:ea typeface="+mn-ea"/>
              <a:cs typeface="+mn-cs"/>
            </a:endParaRPr>
          </a:p>
          <a:p>
            <a:pPr lvl="0"/>
            <a:r>
              <a:rPr lang="en-US" sz="1200" kern="1200" dirty="0" smtClean="0">
                <a:solidFill>
                  <a:schemeClr val="tx1"/>
                </a:solidFill>
                <a:effectLst/>
                <a:latin typeface="Calibri Light" panose="020F0302020204030204" pitchFamily="34" charset="0"/>
                <a:ea typeface="+mn-ea"/>
                <a:cs typeface="+mn-cs"/>
              </a:rPr>
              <a:t>Advise students to use MPI Air Brake Manual for reference.</a:t>
            </a:r>
          </a:p>
          <a:p>
            <a:pPr lvl="0"/>
            <a:endParaRPr lang="en-US" sz="1200" kern="1200" dirty="0" smtClean="0">
              <a:solidFill>
                <a:schemeClr val="tx1"/>
              </a:solidFill>
              <a:effectLst/>
              <a:latin typeface="Calibri Light" panose="020F0302020204030204" pitchFamily="34" charset="0"/>
              <a:ea typeface="+mn-ea"/>
              <a:cs typeface="+mn-cs"/>
            </a:endParaRPr>
          </a:p>
          <a:p>
            <a:pPr lvl="0"/>
            <a:r>
              <a:rPr lang="en-US" sz="1200" kern="1200" dirty="0" smtClean="0">
                <a:solidFill>
                  <a:schemeClr val="tx1"/>
                </a:solidFill>
                <a:effectLst/>
                <a:latin typeface="Calibri Light" panose="020F0302020204030204" pitchFamily="34" charset="0"/>
                <a:ea typeface="+mn-ea"/>
                <a:cs typeface="+mn-cs"/>
              </a:rPr>
              <a:t>Students should write answers in Exercise 1 of the Exercise Book.</a:t>
            </a:r>
          </a:p>
          <a:p>
            <a:pPr marL="0" indent="0" defTabSz="457200">
              <a:lnSpc>
                <a:spcPct val="100000"/>
              </a:lnSpc>
              <a:buClr>
                <a:schemeClr val="accent1"/>
              </a:buClr>
              <a:buNone/>
            </a:pPr>
            <a:endParaRPr lang="en-US" sz="1200" b="0" baseline="0" dirty="0" smtClean="0">
              <a:solidFill>
                <a:schemeClr val="tx1">
                  <a:lumMod val="75000"/>
                  <a:lumOff val="25000"/>
                </a:schemeClr>
              </a:solidFill>
              <a:cs typeface="Times New Roman" panose="02020603050405020304" pitchFamily="18" charset="0"/>
            </a:endParaRPr>
          </a:p>
          <a:p>
            <a:pPr marL="0" indent="0" defTabSz="457200">
              <a:lnSpc>
                <a:spcPct val="100000"/>
              </a:lnSpc>
              <a:buClr>
                <a:schemeClr val="accent1"/>
              </a:buClr>
              <a:buNone/>
            </a:pPr>
            <a:r>
              <a:rPr lang="en-US" sz="1200" b="1" baseline="0" dirty="0" smtClean="0">
                <a:solidFill>
                  <a:schemeClr val="tx1">
                    <a:lumMod val="75000"/>
                    <a:lumOff val="25000"/>
                  </a:schemeClr>
                </a:solidFill>
                <a:cs typeface="Times New Roman" panose="02020603050405020304" pitchFamily="18" charset="0"/>
              </a:rPr>
              <a:t>Time: </a:t>
            </a:r>
            <a:r>
              <a:rPr lang="en-US" sz="1200" b="0" baseline="0" dirty="0" smtClean="0">
                <a:solidFill>
                  <a:schemeClr val="tx1">
                    <a:lumMod val="75000"/>
                    <a:lumOff val="25000"/>
                  </a:schemeClr>
                </a:solidFill>
                <a:cs typeface="Times New Roman" panose="02020603050405020304" pitchFamily="18" charset="0"/>
              </a:rPr>
              <a:t>10 minutes</a:t>
            </a:r>
            <a:r>
              <a:rPr lang="en-US" sz="1200" b="1" baseline="0" dirty="0" smtClean="0">
                <a:solidFill>
                  <a:schemeClr val="tx1">
                    <a:lumMod val="75000"/>
                    <a:lumOff val="25000"/>
                  </a:schemeClr>
                </a:solidFill>
                <a:cs typeface="Times New Roman" panose="02020603050405020304" pitchFamily="18" charset="0"/>
              </a:rPr>
              <a:t/>
            </a:r>
            <a:br>
              <a:rPr lang="en-US" sz="1200" b="1" baseline="0" dirty="0" smtClean="0">
                <a:solidFill>
                  <a:schemeClr val="tx1">
                    <a:lumMod val="75000"/>
                    <a:lumOff val="25000"/>
                  </a:schemeClr>
                </a:solidFill>
                <a:cs typeface="Times New Roman" panose="02020603050405020304" pitchFamily="18" charset="0"/>
              </a:rPr>
            </a:br>
            <a:endParaRPr lang="en-US" sz="1200" b="1" baseline="0" dirty="0" smtClean="0">
              <a:solidFill>
                <a:schemeClr val="tx1">
                  <a:lumMod val="75000"/>
                  <a:lumOff val="25000"/>
                </a:schemeClr>
              </a:solidFill>
              <a:cs typeface="Times New Roman" panose="02020603050405020304" pitchFamily="18" charset="0"/>
            </a:endParaRPr>
          </a:p>
          <a:p>
            <a:pPr marL="0" indent="0" defTabSz="457200">
              <a:lnSpc>
                <a:spcPct val="100000"/>
              </a:lnSpc>
              <a:buClr>
                <a:schemeClr val="accent1"/>
              </a:buClr>
              <a:buNone/>
            </a:pPr>
            <a:r>
              <a:rPr lang="en-US" sz="1200" b="1" baseline="0" dirty="0" smtClean="0">
                <a:solidFill>
                  <a:schemeClr val="tx1">
                    <a:lumMod val="75000"/>
                    <a:lumOff val="25000"/>
                  </a:schemeClr>
                </a:solidFill>
                <a:cs typeface="Times New Roman" panose="02020603050405020304" pitchFamily="18" charset="0"/>
              </a:rPr>
              <a:t>Reference:  </a:t>
            </a:r>
            <a:r>
              <a:rPr lang="en-US" sz="1200" b="0" baseline="0" dirty="0" smtClean="0">
                <a:solidFill>
                  <a:schemeClr val="tx1">
                    <a:lumMod val="75000"/>
                    <a:lumOff val="25000"/>
                  </a:schemeClr>
                </a:solidFill>
                <a:cs typeface="Times New Roman" panose="02020603050405020304" pitchFamily="18" charset="0"/>
              </a:rPr>
              <a:t>https://www.mpi.mb.ca/Documents/AirBrakeManualNEW.pdf</a:t>
            </a:r>
            <a:endParaRPr lang="en-US" b="0" dirty="0" smtClean="0"/>
          </a:p>
        </p:txBody>
      </p:sp>
      <p:sp>
        <p:nvSpPr>
          <p:cNvPr id="4" name="Slide Number Placeholder 3"/>
          <p:cNvSpPr>
            <a:spLocks noGrp="1"/>
          </p:cNvSpPr>
          <p:nvPr>
            <p:ph type="sldNum" sz="quarter" idx="10"/>
          </p:nvPr>
        </p:nvSpPr>
        <p:spPr/>
        <p:txBody>
          <a:bodyPr/>
          <a:lstStyle/>
          <a:p>
            <a:fld id="{D2AAB52B-0897-46EF-ACB7-C2A1E9716B33}" type="slidenum">
              <a:rPr lang="en-CA" smtClean="0"/>
              <a:t>13</a:t>
            </a:fld>
            <a:endParaRPr lang="en-CA" dirty="0"/>
          </a:p>
        </p:txBody>
      </p:sp>
    </p:spTree>
    <p:extLst>
      <p:ext uri="{BB962C8B-B14F-4D97-AF65-F5344CB8AC3E}">
        <p14:creationId xmlns:p14="http://schemas.microsoft.com/office/powerpoint/2010/main" val="18058329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Brake lining failure decreases the friction surface area. How much the brake force is reduced depends on whether any brake lining is missing. These types of failures will decrease brake capacities as the brake material continues to separate.</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These are examples of extremely worn brake linings. There is no brake power in any of these situations.</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Excessively worn brake linings lead to a condition called “cammed over”. This occurs when the lining becomes so thin that nothing stops the rollers from going past the largest radius of the s-cam lobes as the brakes are applied, making the brakes ineffective.</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CVSA standards require at least 1/4 inch (7 mm) lining thickness.</a:t>
            </a:r>
          </a:p>
        </p:txBody>
      </p:sp>
      <p:sp>
        <p:nvSpPr>
          <p:cNvPr id="4" name="Slide Number Placeholder 3"/>
          <p:cNvSpPr>
            <a:spLocks noGrp="1"/>
          </p:cNvSpPr>
          <p:nvPr>
            <p:ph type="sldNum" sz="quarter" idx="10"/>
          </p:nvPr>
        </p:nvSpPr>
        <p:spPr/>
        <p:txBody>
          <a:bodyPr/>
          <a:lstStyle/>
          <a:p>
            <a:fld id="{D2AAB52B-0897-46EF-ACB7-C2A1E9716B33}" type="slidenum">
              <a:rPr lang="en-CA" smtClean="0"/>
              <a:t>132</a:t>
            </a:fld>
            <a:endParaRPr lang="en-CA" dirty="0"/>
          </a:p>
        </p:txBody>
      </p:sp>
    </p:spTree>
    <p:extLst>
      <p:ext uri="{BB962C8B-B14F-4D97-AF65-F5344CB8AC3E}">
        <p14:creationId xmlns:p14="http://schemas.microsoft.com/office/powerpoint/2010/main" val="34259236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Oil saturation is caused by leaking wheel seals. It shows up in two different ways. If the oil is leaking while moving, the oil will streak in radius lines around the entire inner sidewall of the inner tire. If the oil is leaking while the vehicle is parked, it will drain down the inner sidewall of the inner tire below the axle and puddle on the ground.</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133</a:t>
            </a:fld>
            <a:endParaRPr lang="en-CA" dirty="0"/>
          </a:p>
        </p:txBody>
      </p:sp>
    </p:spTree>
    <p:extLst>
      <p:ext uri="{BB962C8B-B14F-4D97-AF65-F5344CB8AC3E}">
        <p14:creationId xmlns:p14="http://schemas.microsoft.com/office/powerpoint/2010/main" val="7404806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Cracked drums are caused by a series of overheating and cooling. The cracking starts from the friction surface of the drum and works its way to the outside surface. The centrifugal force on the separated sections causes the cracks to widen, and eventually the drum comes apart.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This is what happens to drums when early cracks are not repaired. The second picture shows a drum section that has recently separated. Pieces usually become separated while the vehicle is moving, and become dangerous projectiles to other road users. You</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generally won’t know when or where the separations take place or the damage that they may cause.</a:t>
            </a:r>
          </a:p>
        </p:txBody>
      </p:sp>
      <p:sp>
        <p:nvSpPr>
          <p:cNvPr id="4" name="Slide Number Placeholder 3"/>
          <p:cNvSpPr>
            <a:spLocks noGrp="1"/>
          </p:cNvSpPr>
          <p:nvPr>
            <p:ph type="sldNum" sz="quarter" idx="10"/>
          </p:nvPr>
        </p:nvSpPr>
        <p:spPr/>
        <p:txBody>
          <a:bodyPr/>
          <a:lstStyle/>
          <a:p>
            <a:fld id="{D2AAB52B-0897-46EF-ACB7-C2A1E9716B33}" type="slidenum">
              <a:rPr lang="en-CA" smtClean="0"/>
              <a:t>134</a:t>
            </a:fld>
            <a:endParaRPr lang="en-CA" dirty="0"/>
          </a:p>
        </p:txBody>
      </p:sp>
    </p:spTree>
    <p:extLst>
      <p:ext uri="{BB962C8B-B14F-4D97-AF65-F5344CB8AC3E}">
        <p14:creationId xmlns:p14="http://schemas.microsoft.com/office/powerpoint/2010/main" val="8055990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Rotor cracking is easy to spot unless the rotors are covered by backing plates, or when cracks are hidden under the calipers. Disc rotors should be checked during the inspections and during the work shift.</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135</a:t>
            </a:fld>
            <a:endParaRPr lang="en-CA" dirty="0"/>
          </a:p>
        </p:txBody>
      </p:sp>
    </p:spTree>
    <p:extLst>
      <p:ext uri="{BB962C8B-B14F-4D97-AF65-F5344CB8AC3E}">
        <p14:creationId xmlns:p14="http://schemas.microsoft.com/office/powerpoint/2010/main" val="301559886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first and third pictures are caused by a separated retaining snap ring from the end of the s-cam shaft. The slack adjuster then works its way off of the s-cam shaft’s splines. The brakes will apply normally until the moment the slack adjuster separates, after which there will be no applications at the foundation brake. The slack adjuster in the second picture was rusted to the point that a brake application broke it off.</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136</a:t>
            </a:fld>
            <a:endParaRPr lang="en-CA" dirty="0"/>
          </a:p>
        </p:txBody>
      </p:sp>
    </p:spTree>
    <p:extLst>
      <p:ext uri="{BB962C8B-B14F-4D97-AF65-F5344CB8AC3E}">
        <p14:creationId xmlns:p14="http://schemas.microsoft.com/office/powerpoint/2010/main" val="5386992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Chaffed air lines are the result of incorrectly secured air lines which rub on nearby parts. Chaffing does not cause any reduction in brake performance until the hoses rupture. This will cause circuit failures, as discussed previously.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Hose bulges are caused by internal structure failure or excessive chaffing. Bulging hoses will rupture causing circuit failures. </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137</a:t>
            </a:fld>
            <a:endParaRPr lang="en-CA" dirty="0"/>
          </a:p>
        </p:txBody>
      </p:sp>
    </p:spTree>
    <p:extLst>
      <p:ext uri="{BB962C8B-B14F-4D97-AF65-F5344CB8AC3E}">
        <p14:creationId xmlns:p14="http://schemas.microsoft.com/office/powerpoint/2010/main" val="24278581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Kinked hoses cause reductions in brake performance by restricting or blocking the flow of air pressure. The first three pictures show plastic air line kinks. Once the plastic air line is kinked, it is permanently damaged and must be replaced.</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The fourth picture is a rubber air line. A rubber air line kink can cause internal structural damage, which can eventually lead to bulging.</a:t>
            </a:r>
          </a:p>
          <a:p>
            <a:r>
              <a:rPr lang="en-CA" sz="1200" kern="1200" dirty="0" smtClean="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Fittings are designed to cause a minimum of air pressure flow restriction while still securely gripping the hose. Different systems of fittings are not compatible with each other and should never be mixed. Air lines must be installed with the correct fitting system designed for the hose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D2AAB52B-0897-46EF-ACB7-C2A1E9716B33}" type="slidenum">
              <a:rPr lang="en-CA" smtClean="0"/>
              <a:t>138</a:t>
            </a:fld>
            <a:endParaRPr lang="en-CA" dirty="0"/>
          </a:p>
        </p:txBody>
      </p:sp>
    </p:spTree>
    <p:extLst>
      <p:ext uri="{BB962C8B-B14F-4D97-AF65-F5344CB8AC3E}">
        <p14:creationId xmlns:p14="http://schemas.microsoft.com/office/powerpoint/2010/main" val="28054674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compressed parking spring is relatively safe when secured in its housing. However, the corrosion shown in these pictures weakens the chamber so the parking spring can eventually escape with tremendous force. This is an extremely dangerous failure that can cause severe injury or death.</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Any corrosion or damage seen in brake chambers or clamp rings must be immediately repaired by certified heavy equipment technicians.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The two lower</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pictures are examples of separated brake chambers. There will be no application at the respective foundation brakes.</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139</a:t>
            </a:fld>
            <a:endParaRPr lang="en-CA" dirty="0"/>
          </a:p>
        </p:txBody>
      </p:sp>
    </p:spTree>
    <p:extLst>
      <p:ext uri="{BB962C8B-B14F-4D97-AF65-F5344CB8AC3E}">
        <p14:creationId xmlns:p14="http://schemas.microsoft.com/office/powerpoint/2010/main" val="232446760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Loose brake chambers can still apply some application force to the foundation brakes depending on how loose they are. The application force is reduced by chamber deflection caused by the failed mounting components.</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Inspect the mounting fasteners and brackets to confirm that the brake chamber is securely installed.</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140</a:t>
            </a:fld>
            <a:endParaRPr lang="en-CA" dirty="0"/>
          </a:p>
        </p:txBody>
      </p:sp>
    </p:spTree>
    <p:extLst>
      <p:ext uri="{BB962C8B-B14F-4D97-AF65-F5344CB8AC3E}">
        <p14:creationId xmlns:p14="http://schemas.microsoft.com/office/powerpoint/2010/main" val="41718223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Foundation brake component failures can result in anything from a minor application reduction to a complete failure.</a:t>
            </a:r>
          </a:p>
          <a:p>
            <a:endParaRPr lang="en-US" dirty="0" smtClean="0"/>
          </a:p>
          <a:p>
            <a:pPr lvl="0"/>
            <a:r>
              <a:rPr lang="en-CA" sz="1200" b="1" kern="1200" dirty="0" smtClean="0">
                <a:solidFill>
                  <a:schemeClr val="tx1"/>
                </a:solidFill>
                <a:effectLst/>
                <a:ea typeface="+mn-ea"/>
                <a:cs typeface="+mn-cs"/>
              </a:rPr>
              <a:t>DO: </a:t>
            </a:r>
            <a:r>
              <a:rPr lang="en-CA" sz="1200" kern="1200" dirty="0" smtClean="0">
                <a:solidFill>
                  <a:schemeClr val="tx1"/>
                </a:solidFill>
                <a:effectLst/>
                <a:latin typeface="Calibri Light" panose="020F0302020204030204" pitchFamily="34" charset="0"/>
                <a:ea typeface="+mn-ea"/>
                <a:cs typeface="+mn-cs"/>
              </a:rPr>
              <a:t>Point to pictures from left to right.  Describe the specific failures as noted:</a:t>
            </a:r>
            <a:endParaRPr lang="en-US" sz="1200" kern="1200" dirty="0" smtClean="0">
              <a:solidFill>
                <a:schemeClr val="tx1"/>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CA" sz="1200" kern="1200" dirty="0" smtClean="0">
                <a:solidFill>
                  <a:schemeClr val="tx1"/>
                </a:solidFill>
                <a:effectLst/>
                <a:latin typeface="Calibri Light" panose="020F0302020204030204" pitchFamily="34" charset="0"/>
                <a:ea typeface="+mn-ea"/>
                <a:cs typeface="+mn-cs"/>
              </a:rPr>
              <a:t>disconnected return springs</a:t>
            </a:r>
            <a:endParaRPr lang="en-US" sz="1200" kern="1200" dirty="0" smtClean="0">
              <a:solidFill>
                <a:schemeClr val="tx1"/>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CA" sz="1200" kern="1200" dirty="0" smtClean="0">
                <a:solidFill>
                  <a:schemeClr val="tx1"/>
                </a:solidFill>
                <a:effectLst/>
                <a:latin typeface="Calibri Light" panose="020F0302020204030204" pitchFamily="34" charset="0"/>
                <a:ea typeface="+mn-ea"/>
                <a:cs typeface="+mn-cs"/>
              </a:rPr>
              <a:t>separated rollers</a:t>
            </a:r>
            <a:endParaRPr lang="en-US" sz="1200" kern="1200" dirty="0" smtClean="0">
              <a:solidFill>
                <a:schemeClr val="tx1"/>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CA" sz="1200" kern="1200" dirty="0" smtClean="0">
                <a:solidFill>
                  <a:schemeClr val="tx1"/>
                </a:solidFill>
                <a:effectLst/>
                <a:latin typeface="Calibri Light" panose="020F0302020204030204" pitchFamily="34" charset="0"/>
                <a:ea typeface="+mn-ea"/>
                <a:cs typeface="+mn-cs"/>
              </a:rPr>
              <a:t>a separated inner s-cam bracket on a trailer</a:t>
            </a:r>
            <a:endParaRPr lang="en-US" sz="1200" kern="1200" dirty="0" smtClean="0">
              <a:solidFill>
                <a:schemeClr val="tx1"/>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CA" sz="1200" kern="1200" dirty="0" smtClean="0">
                <a:solidFill>
                  <a:schemeClr val="tx1"/>
                </a:solidFill>
                <a:effectLst/>
                <a:latin typeface="Calibri Light" panose="020F0302020204030204" pitchFamily="34" charset="0"/>
                <a:ea typeface="+mn-ea"/>
                <a:cs typeface="+mn-cs"/>
              </a:rPr>
              <a:t>a separated brake shoe</a:t>
            </a:r>
            <a:endParaRPr lang="en-US" sz="120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141</a:t>
            </a:fld>
            <a:endParaRPr lang="en-CA" dirty="0"/>
          </a:p>
        </p:txBody>
      </p:sp>
    </p:spTree>
    <p:extLst>
      <p:ext uri="{BB962C8B-B14F-4D97-AF65-F5344CB8AC3E}">
        <p14:creationId xmlns:p14="http://schemas.microsoft.com/office/powerpoint/2010/main" val="232172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DO: </a:t>
            </a:r>
            <a:r>
              <a:rPr lang="en-US" sz="1200" kern="1200" dirty="0" smtClean="0">
                <a:solidFill>
                  <a:schemeClr val="tx1"/>
                </a:solidFill>
                <a:effectLst/>
                <a:latin typeface="Calibri Light" panose="020F0302020204030204" pitchFamily="34" charset="0"/>
                <a:ea typeface="+mn-ea"/>
                <a:cs typeface="+mn-cs"/>
              </a:rPr>
              <a:t>Section 2 of Exercise 1 of the Exercise Book is a Fill in the Table exercise.  This activity prepares the students for the review questions that follow.</a:t>
            </a:r>
          </a:p>
          <a:p>
            <a:endParaRPr lang="en-US" b="1" dirty="0" smtClean="0"/>
          </a:p>
          <a:p>
            <a:r>
              <a:rPr lang="en-US" b="1" dirty="0" smtClean="0"/>
              <a:t>SAY:</a:t>
            </a:r>
            <a:r>
              <a:rPr lang="en-US" dirty="0" smtClean="0"/>
              <a:t> You</a:t>
            </a:r>
            <a:r>
              <a:rPr lang="en-US" baseline="0" dirty="0" smtClean="0"/>
              <a:t> have 15 minutes to complete Exercise 1 in the Exercise Book.  </a:t>
            </a:r>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14</a:t>
            </a:fld>
            <a:endParaRPr lang="en-CA" dirty="0"/>
          </a:p>
        </p:txBody>
      </p:sp>
    </p:spTree>
    <p:extLst>
      <p:ext uri="{BB962C8B-B14F-4D97-AF65-F5344CB8AC3E}">
        <p14:creationId xmlns:p14="http://schemas.microsoft.com/office/powerpoint/2010/main" val="29055191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a:t>
            </a:r>
            <a:r>
              <a:rPr lang="en-CA" sz="1200" b="1" kern="1200" baseline="0" dirty="0" smtClean="0">
                <a:solidFill>
                  <a:schemeClr val="tx1"/>
                </a:solidFill>
                <a:effectLst/>
                <a:ea typeface="+mn-ea"/>
                <a:cs typeface="+mn-cs"/>
              </a:rPr>
              <a:t> </a:t>
            </a:r>
            <a:r>
              <a:rPr lang="en-CA" sz="1200" kern="1200" dirty="0" smtClean="0">
                <a:solidFill>
                  <a:schemeClr val="tx1"/>
                </a:solidFill>
                <a:effectLst/>
                <a:ea typeface="+mn-ea"/>
                <a:cs typeface="+mn-cs"/>
              </a:rPr>
              <a:t>A loose air tank does not cause a failure until it separates from the circuit it supplies. This causes an immediate circuit failure.</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During a vehicle inspection, push each end of the air tanks to confirm that they are securely mounted.</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142</a:t>
            </a:fld>
            <a:endParaRPr lang="en-CA" dirty="0"/>
          </a:p>
        </p:txBody>
      </p:sp>
    </p:spTree>
    <p:extLst>
      <p:ext uri="{BB962C8B-B14F-4D97-AF65-F5344CB8AC3E}">
        <p14:creationId xmlns:p14="http://schemas.microsoft.com/office/powerpoint/2010/main" val="37632625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Air system failures are sometimes dealt with by blocking off the air lines that supply the failed component. This reduces the braking capacity of the vehicle and is never acceptable. If there are system failures that affect braking ability, the vehicle must be placed out-of-service until appropriate repairs are made.</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first two pictures show air lines that are obstructed by kinking and wiring them closed. In the third picture, a pair of clamping pliers is used to close off the line. In the fourth picture, a coin is used in a swivel fitting to close off a leaking service chamber.</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143</a:t>
            </a:fld>
            <a:endParaRPr lang="en-CA" dirty="0"/>
          </a:p>
        </p:txBody>
      </p:sp>
    </p:spTree>
    <p:extLst>
      <p:ext uri="{BB962C8B-B14F-4D97-AF65-F5344CB8AC3E}">
        <p14:creationId xmlns:p14="http://schemas.microsoft.com/office/powerpoint/2010/main" val="21189988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SAY:</a:t>
            </a:r>
            <a:r>
              <a:rPr lang="en-US" dirty="0" smtClean="0"/>
              <a:t> You</a:t>
            </a:r>
            <a:r>
              <a:rPr lang="en-US" baseline="0" dirty="0" smtClean="0"/>
              <a:t> will have 20 minutes to complete Exercise 5 in the Exercise Book.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144</a:t>
            </a:fld>
            <a:endParaRPr lang="en-CA" dirty="0"/>
          </a:p>
        </p:txBody>
      </p:sp>
    </p:spTree>
    <p:extLst>
      <p:ext uri="{BB962C8B-B14F-4D97-AF65-F5344CB8AC3E}">
        <p14:creationId xmlns:p14="http://schemas.microsoft.com/office/powerpoint/2010/main" val="401659193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dirty="0" smtClean="0"/>
              <a:t>In this module</a:t>
            </a:r>
            <a:r>
              <a:rPr lang="en-US" baseline="0" dirty="0" smtClean="0"/>
              <a:t> we have discussed the operating principles of air brakes, components of air brakes, variables that affect vehicle braking, foundation brake operation and adjustment.</a:t>
            </a:r>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145</a:t>
            </a:fld>
            <a:endParaRPr lang="en-CA" dirty="0"/>
          </a:p>
        </p:txBody>
      </p:sp>
    </p:spTree>
    <p:extLst>
      <p:ext uri="{BB962C8B-B14F-4D97-AF65-F5344CB8AC3E}">
        <p14:creationId xmlns:p14="http://schemas.microsoft.com/office/powerpoint/2010/main" val="269993193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accent1"/>
              </a:buClr>
              <a:buNone/>
            </a:pPr>
            <a:r>
              <a:rPr lang="en-US" b="1" dirty="0" smtClean="0">
                <a:solidFill>
                  <a:schemeClr val="tx1"/>
                </a:solidFill>
              </a:rPr>
              <a:t>SAY:</a:t>
            </a:r>
            <a:r>
              <a:rPr lang="en-US" dirty="0" smtClean="0">
                <a:solidFill>
                  <a:schemeClr val="tx1"/>
                </a:solidFill>
              </a:rPr>
              <a:t> Next, we will go back</a:t>
            </a:r>
            <a:r>
              <a:rPr lang="en-US" baseline="0" dirty="0" smtClean="0">
                <a:solidFill>
                  <a:schemeClr val="tx1"/>
                </a:solidFill>
              </a:rPr>
              <a:t> into the class</a:t>
            </a:r>
            <a:r>
              <a:rPr lang="en-US" dirty="0" smtClean="0">
                <a:solidFill>
                  <a:schemeClr val="tx1"/>
                </a:solidFill>
              </a:rPr>
              <a:t> to do the following:</a:t>
            </a:r>
          </a:p>
          <a:p>
            <a:pPr marL="0" indent="0">
              <a:buClr>
                <a:schemeClr val="accent1"/>
              </a:buClr>
              <a:buNone/>
            </a:pPr>
            <a:endParaRPr lang="en-US" dirty="0" smtClean="0">
              <a:solidFill>
                <a:schemeClr val="tx1"/>
              </a:solidFill>
            </a:endParaRPr>
          </a:p>
          <a:p>
            <a:pPr marL="171450" indent="-171450">
              <a:buFont typeface="Arial" panose="020B0604020202020204" pitchFamily="34" charset="0"/>
              <a:buChar char="•"/>
            </a:pPr>
            <a:r>
              <a:rPr lang="en-US" dirty="0" smtClean="0"/>
              <a:t>Write the Air Brakes</a:t>
            </a:r>
            <a:r>
              <a:rPr lang="en-US" baseline="0" dirty="0" smtClean="0"/>
              <a:t> Quiz</a:t>
            </a:r>
          </a:p>
          <a:p>
            <a:pPr marL="171450" indent="-171450">
              <a:buFont typeface="Arial" panose="020B0604020202020204" pitchFamily="34" charset="0"/>
              <a:buChar char="•"/>
            </a:pPr>
            <a:r>
              <a:rPr lang="en-US" baseline="0" dirty="0" smtClean="0"/>
              <a:t>Time: </a:t>
            </a:r>
            <a:r>
              <a:rPr lang="en-US" b="1" baseline="0" dirty="0" smtClean="0"/>
              <a:t>30 minutes</a:t>
            </a:r>
          </a:p>
          <a:p>
            <a:pPr marL="171450" indent="-171450">
              <a:buFont typeface="Arial" panose="020B0604020202020204" pitchFamily="34" charset="0"/>
              <a:buChar char="•"/>
            </a:pPr>
            <a:endParaRPr lang="en-US" b="1" baseline="0" dirty="0" smtClean="0"/>
          </a:p>
          <a:p>
            <a:pPr marL="0" indent="0">
              <a:buFont typeface="Arial" panose="020B0604020202020204" pitchFamily="34" charset="0"/>
              <a:buNone/>
            </a:pPr>
            <a:r>
              <a:rPr lang="en-US" b="1" dirty="0" smtClean="0"/>
              <a:t>DO: </a:t>
            </a:r>
            <a:r>
              <a:rPr lang="en-US" b="0" dirty="0" smtClean="0"/>
              <a:t>Provide</a:t>
            </a:r>
            <a:r>
              <a:rPr lang="en-US" b="0" baseline="0" dirty="0" smtClean="0"/>
              <a:t> students with a printed copy of the Lesson 3 in-class quiz. Remind students of the scoring and weight of the quiz. Explain what is required for a passing grade. When complete, fill out the assessment tracker for each student and the classroom assessment tracker.</a:t>
            </a:r>
            <a:endParaRPr lang="en-US" b="1" dirty="0"/>
          </a:p>
        </p:txBody>
      </p:sp>
      <p:sp>
        <p:nvSpPr>
          <p:cNvPr id="4" name="Slide Number Placeholder 3"/>
          <p:cNvSpPr>
            <a:spLocks noGrp="1"/>
          </p:cNvSpPr>
          <p:nvPr>
            <p:ph type="sldNum" sz="quarter" idx="10"/>
          </p:nvPr>
        </p:nvSpPr>
        <p:spPr/>
        <p:txBody>
          <a:bodyPr/>
          <a:lstStyle/>
          <a:p>
            <a:fld id="{D2AAB52B-0897-46EF-ACB7-C2A1E9716B33}" type="slidenum">
              <a:rPr lang="en-CA" smtClean="0"/>
              <a:t>146</a:t>
            </a:fld>
            <a:endParaRPr lang="en-CA" dirty="0"/>
          </a:p>
        </p:txBody>
      </p:sp>
    </p:spTree>
    <p:extLst>
      <p:ext uri="{BB962C8B-B14F-4D97-AF65-F5344CB8AC3E}">
        <p14:creationId xmlns:p14="http://schemas.microsoft.com/office/powerpoint/2010/main" val="20123998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accent1"/>
              </a:buClr>
              <a:buNone/>
            </a:pPr>
            <a:r>
              <a:rPr lang="en-CA" sz="1200" b="1" kern="1200" dirty="0" smtClean="0">
                <a:solidFill>
                  <a:schemeClr val="tx1"/>
                </a:solidFill>
                <a:ea typeface="Calibri" panose="020F0502020204030204" pitchFamily="34" charset="0"/>
                <a:cs typeface="Times New Roman" panose="02020603050405020304" pitchFamily="18" charset="0"/>
              </a:rPr>
              <a:t>SAY:</a:t>
            </a:r>
            <a:endParaRPr lang="en-US" dirty="0" smtClean="0">
              <a:solidFill>
                <a:schemeClr val="tx1"/>
              </a:solidFill>
            </a:endParaRPr>
          </a:p>
          <a:p>
            <a:pPr marL="0" indent="0">
              <a:buClr>
                <a:schemeClr val="accent1"/>
              </a:buClr>
              <a:buFont typeface="Arial" panose="020B0604020202020204" pitchFamily="34" charset="0"/>
              <a:buNone/>
            </a:pP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You will now head out to the yard where an instructor will spend time demonstrating how to:</a:t>
            </a:r>
          </a:p>
          <a:p>
            <a:pPr marL="171450" indent="-171450">
              <a:buClr>
                <a:schemeClr val="accent1"/>
              </a:buClr>
              <a:buFont typeface="Arial" panose="020B0604020202020204" pitchFamily="34" charset="0"/>
              <a:buChar char="•"/>
            </a:pPr>
            <a:r>
              <a:rPr lang="en-US" sz="1200" b="0" kern="1200" dirty="0" smtClean="0">
                <a:solidFill>
                  <a:schemeClr val="tx1"/>
                </a:solidFill>
                <a:latin typeface="Calibri Light" panose="020F0302020204030204" pitchFamily="34" charset="0"/>
                <a:cs typeface="Times New Roman" panose="02020603050405020304" pitchFamily="18" charset="0"/>
              </a:rPr>
              <a:t>P</a:t>
            </a:r>
            <a:r>
              <a:rPr lang="en-US" dirty="0" smtClean="0">
                <a:solidFill>
                  <a:schemeClr val="tx1"/>
                </a:solidFill>
              </a:rPr>
              <a:t>erform a pre-trip inspection that ensures proper operation of the air brakes</a:t>
            </a:r>
          </a:p>
          <a:p>
            <a:pPr marL="171450" indent="-171450">
              <a:buClr>
                <a:schemeClr val="accent1"/>
              </a:buClr>
              <a:buFont typeface="Arial" panose="020B0604020202020204" pitchFamily="34" charset="0"/>
              <a:buChar char="•"/>
            </a:pPr>
            <a:r>
              <a:rPr lang="en-US" dirty="0" smtClean="0">
                <a:solidFill>
                  <a:schemeClr val="tx1"/>
                </a:solidFill>
              </a:rPr>
              <a:t>Demonstrate the correct procedure for a single unit</a:t>
            </a:r>
          </a:p>
          <a:p>
            <a:pPr marL="171450" indent="-171450">
              <a:buClr>
                <a:schemeClr val="accent1"/>
              </a:buClr>
              <a:buFont typeface="Arial" panose="020B0604020202020204" pitchFamily="34" charset="0"/>
              <a:buChar char="•"/>
            </a:pPr>
            <a:r>
              <a:rPr lang="en-US" dirty="0" smtClean="0">
                <a:solidFill>
                  <a:schemeClr val="tx1"/>
                </a:solidFill>
              </a:rPr>
              <a:t>Identify and adjust air brakes correctly</a:t>
            </a:r>
          </a:p>
          <a:p>
            <a:pPr marL="0" lvl="0" indent="0">
              <a:lnSpc>
                <a:spcPct val="115000"/>
              </a:lnSpc>
              <a:spcBef>
                <a:spcPts val="1200"/>
              </a:spcBef>
              <a:spcAft>
                <a:spcPts val="600"/>
              </a:spcAft>
              <a:buFont typeface="Symbol" panose="05050102010706020507" pitchFamily="18" charset="2"/>
              <a:buNone/>
            </a:pPr>
            <a:endPar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5000"/>
              </a:lnSpc>
              <a:spcBef>
                <a:spcPts val="1200"/>
              </a:spcBef>
              <a:spcAft>
                <a:spcPts val="600"/>
              </a:spcAft>
              <a:buFont typeface="Symbol" panose="05050102010706020507" pitchFamily="18" charset="2"/>
              <a:buNone/>
            </a:pP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You will do the same techniques and practice these</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procedures </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as the driver. You may wish to take your exercise book with the procedure job aid.  Each</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time you attempt the activities, your instructor will provide you with a copy of your in-yard assessment which you should review to improve your skills in this area.</a:t>
            </a:r>
            <a:endPar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5000"/>
              </a:lnSpc>
              <a:spcBef>
                <a:spcPts val="1200"/>
              </a:spcBef>
              <a:spcAft>
                <a:spcPts val="600"/>
              </a:spcAft>
              <a:buFont typeface="Symbol" panose="05050102010706020507" pitchFamily="18" charset="2"/>
              <a:buNone/>
            </a:pPr>
            <a:endParaRPr lang="en-US" sz="1200" b="1"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5000"/>
              </a:lnSpc>
              <a:spcBef>
                <a:spcPts val="1200"/>
              </a:spcBef>
              <a:spcAft>
                <a:spcPts val="600"/>
              </a:spcAft>
              <a:buFont typeface="Symbol" panose="05050102010706020507" pitchFamily="18" charset="2"/>
              <a:buNone/>
            </a:pPr>
            <a:r>
              <a:rPr lang="en-US" sz="1200" b="1"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DO:</a:t>
            </a:r>
          </a:p>
          <a:p>
            <a:pPr marL="0" marR="0" lvl="0" indent="0" algn="l" defTabSz="914400" rtl="0" eaLnBrk="1" fontAlgn="auto" latinLnBrk="0" hangingPunct="1">
              <a:lnSpc>
                <a:spcPct val="115000"/>
              </a:lnSpc>
              <a:spcBef>
                <a:spcPts val="1200"/>
              </a:spcBef>
              <a:spcAft>
                <a:spcPts val="600"/>
              </a:spcAft>
              <a:buClrTx/>
              <a:buSzTx/>
              <a:buFont typeface="Symbol" panose="05050102010706020507" pitchFamily="18" charset="2"/>
              <a:buNone/>
              <a:tabLst/>
              <a:defRPr/>
            </a:pP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At the end of the classroom session, the instructor and the students will proceed to the yard for the in-yard</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activities. The instructor will have about 30 minutes in total to demonstrate all of these activities to the student, after which the student will perform the activities. The students will have a minimum of 1 hour to be spent practicing these activities</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by each trainee in total. </a:t>
            </a:r>
            <a:r>
              <a:rPr lang="en-CA" sz="1200" kern="1200" dirty="0" smtClean="0">
                <a:solidFill>
                  <a:schemeClr val="tx1"/>
                </a:solidFill>
                <a:ea typeface="+mn-ea"/>
                <a:cs typeface="Arial" panose="020B0604020202020204" pitchFamily="34" charset="0"/>
              </a:rPr>
              <a:t>Using the air brake inspection list and adjust procedure</a:t>
            </a:r>
            <a:r>
              <a:rPr lang="en-CA" sz="1200" kern="1200" baseline="0" dirty="0" smtClean="0">
                <a:solidFill>
                  <a:schemeClr val="tx1"/>
                </a:solidFill>
                <a:ea typeface="+mn-ea"/>
                <a:cs typeface="Arial" panose="020B0604020202020204" pitchFamily="34" charset="0"/>
              </a:rPr>
              <a:t> list from the air brake manual, demonstrate in-yard how to inspect and adjust air brakes.</a:t>
            </a:r>
          </a:p>
          <a:p>
            <a:pPr marL="0" marR="0" lvl="0" indent="0" algn="l" defTabSz="914400" rtl="0" eaLnBrk="1" fontAlgn="auto" latinLnBrk="0" hangingPunct="1">
              <a:lnSpc>
                <a:spcPct val="115000"/>
              </a:lnSpc>
              <a:spcBef>
                <a:spcPts val="1200"/>
              </a:spcBef>
              <a:spcAft>
                <a:spcPts val="600"/>
              </a:spcAft>
              <a:buClrTx/>
              <a:buSzTx/>
              <a:buFont typeface="Symbol" panose="05050102010706020507" pitchFamily="18" charset="2"/>
              <a:buNone/>
              <a:tabLst/>
              <a:defRPr/>
            </a:pPr>
            <a:endPar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1200"/>
              </a:spcBef>
              <a:spcAft>
                <a:spcPts val="600"/>
              </a:spcAft>
              <a:buClrTx/>
              <a:buSzTx/>
              <a:buFont typeface="Symbol" panose="05050102010706020507" pitchFamily="18" charset="2"/>
              <a:buNone/>
              <a:tabLst/>
              <a:defRPr/>
            </a:pP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This time may be split up and used smaller increments throughout the length of the course. Decisions about how to organize yard time will need to flex with each class based on numbers of students, available instructors for proper yard ratio and physical training space. Instructor will evaluate students using the practical</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assessment sheet</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The</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list may then be shared with the student to improve their performance.  Use one practical assessment sheet each time the student performs the activities. </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Students are encouraged to bring their textbook and/or exercise book with the lists of procedures and checklists during the time they are applying their learning.</a:t>
            </a:r>
          </a:p>
        </p:txBody>
      </p:sp>
      <p:sp>
        <p:nvSpPr>
          <p:cNvPr id="4" name="Slide Number Placeholder 3"/>
          <p:cNvSpPr>
            <a:spLocks noGrp="1"/>
          </p:cNvSpPr>
          <p:nvPr>
            <p:ph type="sldNum" sz="quarter" idx="10"/>
          </p:nvPr>
        </p:nvSpPr>
        <p:spPr/>
        <p:txBody>
          <a:bodyPr/>
          <a:lstStyle/>
          <a:p>
            <a:fld id="{D2AAB52B-0897-46EF-ACB7-C2A1E9716B33}" type="slidenum">
              <a:rPr lang="en-CA" smtClean="0"/>
              <a:t>147</a:t>
            </a:fld>
            <a:endParaRPr lang="en-CA" dirty="0"/>
          </a:p>
        </p:txBody>
      </p:sp>
    </p:spTree>
    <p:extLst>
      <p:ext uri="{BB962C8B-B14F-4D97-AF65-F5344CB8AC3E}">
        <p14:creationId xmlns:p14="http://schemas.microsoft.com/office/powerpoint/2010/main" val="42175731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a typeface="+mn-ea"/>
                <a:cs typeface="+mn-cs"/>
              </a:rPr>
              <a:t>DO:</a:t>
            </a:r>
          </a:p>
          <a:p>
            <a:r>
              <a:rPr lang="en-CA" sz="1200" b="1" kern="1200" baseline="0" dirty="0" smtClean="0">
                <a:solidFill>
                  <a:schemeClr val="tx1"/>
                </a:solidFill>
                <a:ea typeface="+mn-ea"/>
                <a:cs typeface="Arial" panose="020B0604020202020204" pitchFamily="34" charset="0"/>
              </a:rPr>
              <a:t>30 mins for instructor to assess</a:t>
            </a:r>
            <a:endParaRPr lang="en-CA" sz="1200" b="1" kern="1200" dirty="0" smtClean="0">
              <a:solidFill>
                <a:schemeClr val="tx1"/>
              </a:solidFill>
              <a:ea typeface="+mn-ea"/>
              <a:cs typeface="Arial" panose="020B0604020202020204" pitchFamily="34" charset="0"/>
            </a:endParaRPr>
          </a:p>
          <a:p>
            <a:pPr>
              <a:lnSpc>
                <a:spcPct val="115000"/>
              </a:lnSpc>
              <a:spcBef>
                <a:spcPts val="1200"/>
              </a:spcBef>
              <a:spcAft>
                <a:spcPts val="600"/>
              </a:spcAft>
            </a:pPr>
            <a:r>
              <a:rPr lang="en-CA" sz="1200" b="1"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SAY:</a:t>
            </a:r>
            <a:endParaRPr lang="en-CA" sz="120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5000"/>
              </a:lnSpc>
              <a:spcBef>
                <a:spcPts val="1200"/>
              </a:spcBef>
              <a:spcAft>
                <a:spcPts val="600"/>
              </a:spcAft>
              <a:buFont typeface="Symbol" panose="05050102010706020507" pitchFamily="18" charset="2"/>
              <a:buNone/>
            </a:pP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You will now</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have a practical assessment where y</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our instructor will assess your understanding</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and skill competency in Air Brake operation through the inspection process.</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This assessment will count towards your final course mark.</a:t>
            </a:r>
          </a:p>
          <a:p>
            <a:pPr marL="0" lvl="0" indent="0">
              <a:lnSpc>
                <a:spcPct val="115000"/>
              </a:lnSpc>
              <a:spcBef>
                <a:spcPts val="1200"/>
              </a:spcBef>
              <a:spcAft>
                <a:spcPts val="600"/>
              </a:spcAft>
              <a:buFont typeface="Symbol" panose="05050102010706020507" pitchFamily="18" charset="2"/>
              <a:buNone/>
            </a:pPr>
            <a:endParaRPr lang="en-US" sz="1200" b="1"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5000"/>
              </a:lnSpc>
              <a:spcBef>
                <a:spcPts val="1200"/>
              </a:spcBef>
              <a:spcAft>
                <a:spcPts val="600"/>
              </a:spcAft>
              <a:buFont typeface="Symbol" panose="05050102010706020507" pitchFamily="18" charset="2"/>
              <a:buNone/>
            </a:pPr>
            <a:r>
              <a:rPr lang="en-US" sz="1200" b="1"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DO:</a:t>
            </a:r>
          </a:p>
          <a:p>
            <a:pPr marL="0" lvl="0" indent="0">
              <a:lnSpc>
                <a:spcPct val="115000"/>
              </a:lnSpc>
              <a:spcBef>
                <a:spcPts val="1200"/>
              </a:spcBef>
              <a:spcAft>
                <a:spcPts val="600"/>
              </a:spcAft>
              <a:buFont typeface="Symbol" panose="05050102010706020507" pitchFamily="18" charset="2"/>
              <a:buNone/>
            </a:pP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Using the in-yard assessment</a:t>
            </a:r>
            <a:r>
              <a:rPr lang="en-US" sz="1200" b="0" kern="1200" baseline="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 the instructor wil</a:t>
            </a:r>
            <a:r>
              <a:rPr lang="en-US" sz="1200" b="0" kern="1200"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l grade students on the skill competency for this lesson.  A minimum of one hour will be used for in-yard assessment.  </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148</a:t>
            </a:fld>
            <a:endParaRPr lang="en-CA" dirty="0"/>
          </a:p>
        </p:txBody>
      </p:sp>
    </p:spTree>
    <p:extLst>
      <p:ext uri="{BB962C8B-B14F-4D97-AF65-F5344CB8AC3E}">
        <p14:creationId xmlns:p14="http://schemas.microsoft.com/office/powerpoint/2010/main" val="364204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dirty="0" smtClean="0"/>
              <a:t> This is an</a:t>
            </a:r>
            <a:r>
              <a:rPr lang="en-US" baseline="0" dirty="0" smtClean="0"/>
              <a:t> animated slide.  To reveal the answer click after reading the question.</a:t>
            </a:r>
          </a:p>
        </p:txBody>
      </p:sp>
      <p:sp>
        <p:nvSpPr>
          <p:cNvPr id="4" name="Slide Number Placeholder 3"/>
          <p:cNvSpPr>
            <a:spLocks noGrp="1"/>
          </p:cNvSpPr>
          <p:nvPr>
            <p:ph type="sldNum" sz="quarter" idx="10"/>
          </p:nvPr>
        </p:nvSpPr>
        <p:spPr/>
        <p:txBody>
          <a:bodyPr/>
          <a:lstStyle/>
          <a:p>
            <a:fld id="{D2AAB52B-0897-46EF-ACB7-C2A1E9716B33}" type="slidenum">
              <a:rPr lang="en-CA" smtClean="0"/>
              <a:t>15</a:t>
            </a:fld>
            <a:endParaRPr lang="en-CA" dirty="0"/>
          </a:p>
        </p:txBody>
      </p:sp>
    </p:spTree>
    <p:extLst>
      <p:ext uri="{BB962C8B-B14F-4D97-AF65-F5344CB8AC3E}">
        <p14:creationId xmlns:p14="http://schemas.microsoft.com/office/powerpoint/2010/main" val="132313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dirty="0" smtClean="0"/>
              <a:t> This is an</a:t>
            </a:r>
            <a:r>
              <a:rPr lang="en-US" baseline="0" dirty="0" smtClean="0"/>
              <a:t> animated slide.  To reveal the answer click after reading the question.</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16</a:t>
            </a:fld>
            <a:endParaRPr lang="en-CA" dirty="0"/>
          </a:p>
        </p:txBody>
      </p:sp>
    </p:spTree>
    <p:extLst>
      <p:ext uri="{BB962C8B-B14F-4D97-AF65-F5344CB8AC3E}">
        <p14:creationId xmlns:p14="http://schemas.microsoft.com/office/powerpoint/2010/main" val="221762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dirty="0" smtClean="0"/>
              <a:t> This is an</a:t>
            </a:r>
            <a:r>
              <a:rPr lang="en-US" baseline="0" dirty="0" smtClean="0"/>
              <a:t> animated slide.  To reveal the answer click after reading the question.</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17</a:t>
            </a:fld>
            <a:endParaRPr lang="en-CA" dirty="0"/>
          </a:p>
        </p:txBody>
      </p:sp>
    </p:spTree>
    <p:extLst>
      <p:ext uri="{BB962C8B-B14F-4D97-AF65-F5344CB8AC3E}">
        <p14:creationId xmlns:p14="http://schemas.microsoft.com/office/powerpoint/2010/main" val="379486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Read slide.</a:t>
            </a:r>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18</a:t>
            </a:fld>
            <a:endParaRPr lang="en-CA" dirty="0"/>
          </a:p>
        </p:txBody>
      </p:sp>
    </p:spTree>
    <p:extLst>
      <p:ext uri="{BB962C8B-B14F-4D97-AF65-F5344CB8AC3E}">
        <p14:creationId xmlns:p14="http://schemas.microsoft.com/office/powerpoint/2010/main" val="2874458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There</a:t>
            </a:r>
            <a:r>
              <a:rPr lang="en-CA" sz="1200" kern="1200" baseline="0" dirty="0" smtClean="0">
                <a:solidFill>
                  <a:schemeClr val="tx1"/>
                </a:solidFill>
                <a:effectLst/>
                <a:ea typeface="+mn-ea"/>
                <a:cs typeface="+mn-cs"/>
              </a:rPr>
              <a:t> are</a:t>
            </a:r>
            <a:r>
              <a:rPr lang="en-CA" sz="1200" kern="1200" dirty="0" smtClean="0">
                <a:solidFill>
                  <a:schemeClr val="tx1"/>
                </a:solidFill>
                <a:effectLst/>
                <a:ea typeface="+mn-ea"/>
                <a:cs typeface="+mn-cs"/>
              </a:rPr>
              <a:t> five main components of an air brake system. We’ll review what they are and their purpose.</a:t>
            </a:r>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19</a:t>
            </a:fld>
            <a:endParaRPr lang="en-CA" dirty="0"/>
          </a:p>
        </p:txBody>
      </p:sp>
    </p:spTree>
    <p:extLst>
      <p:ext uri="{BB962C8B-B14F-4D97-AF65-F5344CB8AC3E}">
        <p14:creationId xmlns:p14="http://schemas.microsoft.com/office/powerpoint/2010/main" val="2753450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  </a:t>
            </a:r>
            <a:r>
              <a:rPr lang="en-US" b="0" dirty="0" smtClean="0"/>
              <a:t>Read</a:t>
            </a:r>
            <a:r>
              <a:rPr lang="en-US" b="0" baseline="0" dirty="0" smtClean="0"/>
              <a:t> slide.</a:t>
            </a:r>
            <a:endParaRPr lang="en-US" b="0" dirty="0"/>
          </a:p>
        </p:txBody>
      </p:sp>
      <p:sp>
        <p:nvSpPr>
          <p:cNvPr id="4" name="Slide Number Placeholder 3"/>
          <p:cNvSpPr>
            <a:spLocks noGrp="1"/>
          </p:cNvSpPr>
          <p:nvPr>
            <p:ph type="sldNum" sz="quarter" idx="10"/>
          </p:nvPr>
        </p:nvSpPr>
        <p:spPr/>
        <p:txBody>
          <a:bodyPr/>
          <a:lstStyle/>
          <a:p>
            <a:fld id="{D2AAB52B-0897-46EF-ACB7-C2A1E9716B33}" type="slidenum">
              <a:rPr lang="en-CA" smtClean="0"/>
              <a:t>2</a:t>
            </a:fld>
            <a:endParaRPr lang="en-CA" dirty="0"/>
          </a:p>
        </p:txBody>
      </p:sp>
    </p:spTree>
    <p:extLst>
      <p:ext uri="{BB962C8B-B14F-4D97-AF65-F5344CB8AC3E}">
        <p14:creationId xmlns:p14="http://schemas.microsoft.com/office/powerpoint/2010/main" val="2036604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function of the air compressor is to build up and maintain the air pressure required to operate air brakes and air-powered accessories. Air compressors are either gear-driven directly from the engine or belt-driven.  All compressors run continuously while the engine is running, but air compression is controlled and limited by a governor which “loads” or “unloads” the compressor. In the loaded stage, air is pumped into reservoirs. In the unloaded stage the compressor pumps air back and forth between the two cylinders without supplying the reservoirs. </a:t>
            </a:r>
          </a:p>
          <a:p>
            <a:endParaRPr lang="en-US" dirty="0" smtClean="0"/>
          </a:p>
          <a:p>
            <a:r>
              <a:rPr lang="en-CA" sz="1200" kern="1200" dirty="0" smtClean="0">
                <a:solidFill>
                  <a:schemeClr val="tx1"/>
                </a:solidFill>
                <a:effectLst/>
                <a:ea typeface="+mn-ea"/>
                <a:cs typeface="+mn-cs"/>
              </a:rPr>
              <a:t>The traditional standard for measuring pressure has been pounds per square inch (PSI) and many large vehicles still use this standard. An Original Equipment Manufacturer (OEM) may use kilopascal's (kPa), a measurement that is becoming more common.</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European vehicles measure pressure in bars, which is about equal to the atmospheric pressure on earth</a:t>
            </a:r>
            <a:r>
              <a:rPr lang="en-CA" sz="1200" kern="1200" baseline="0" dirty="0" smtClean="0">
                <a:solidFill>
                  <a:schemeClr val="tx1"/>
                </a:solidFill>
                <a:effectLst/>
                <a:ea typeface="+mn-ea"/>
                <a:cs typeface="+mn-cs"/>
              </a:rPr>
              <a:t> at sea level</a:t>
            </a:r>
            <a:r>
              <a:rPr lang="en-CA" sz="1200" kern="1200" dirty="0" smtClean="0">
                <a:solidFill>
                  <a:schemeClr val="tx1"/>
                </a:solidFill>
                <a:effectLst/>
                <a:ea typeface="+mn-ea"/>
                <a:cs typeface="+mn-cs"/>
              </a:rPr>
              <a:t>. Although bars are never used on North American trucks, some may be familiar with this standard.</a:t>
            </a:r>
          </a:p>
          <a:p>
            <a:endParaRPr lang="en-US" sz="1200" kern="1200" dirty="0" smtClean="0">
              <a:solidFill>
                <a:schemeClr val="tx1"/>
              </a:solidFill>
              <a:effectLst/>
              <a:ea typeface="+mn-ea"/>
              <a:cs typeface="+mn-cs"/>
            </a:endParaRPr>
          </a:p>
          <a:p>
            <a:r>
              <a:rPr lang="en-US" sz="1200" b="1" kern="1200" dirty="0" smtClean="0">
                <a:solidFill>
                  <a:schemeClr val="tx1"/>
                </a:solidFill>
                <a:effectLst/>
                <a:ea typeface="+mn-ea"/>
                <a:cs typeface="+mn-cs"/>
              </a:rPr>
              <a:t>Reference:</a:t>
            </a:r>
            <a:r>
              <a:rPr lang="en-US" sz="1200" b="1" kern="1200" baseline="0" dirty="0" smtClean="0">
                <a:solidFill>
                  <a:schemeClr val="tx1"/>
                </a:solidFill>
                <a:effectLst/>
                <a:ea typeface="+mn-ea"/>
                <a:cs typeface="+mn-cs"/>
              </a:rPr>
              <a:t> </a:t>
            </a:r>
            <a:r>
              <a:rPr lang="en-US" sz="1200" kern="1200" baseline="0" dirty="0" smtClean="0">
                <a:solidFill>
                  <a:schemeClr val="tx1"/>
                </a:solidFill>
                <a:effectLst/>
                <a:ea typeface="+mn-ea"/>
                <a:cs typeface="+mn-cs"/>
              </a:rPr>
              <a:t>MPI Air Brake Manual: </a:t>
            </a:r>
          </a:p>
          <a:p>
            <a:pPr marL="171450" indent="-171450">
              <a:buFontTx/>
              <a:buChar char="-"/>
            </a:pPr>
            <a:r>
              <a:rPr lang="en-US" sz="1200" kern="1200" baseline="0" dirty="0" smtClean="0">
                <a:solidFill>
                  <a:schemeClr val="tx1"/>
                </a:solidFill>
                <a:effectLst/>
                <a:ea typeface="+mn-ea"/>
                <a:cs typeface="+mn-cs"/>
              </a:rPr>
              <a:t>Chapter 9: Inspecting Air Compressors</a:t>
            </a:r>
          </a:p>
          <a:p>
            <a:pPr marL="171450" indent="-171450">
              <a:buFontTx/>
              <a:buChar char="-"/>
            </a:pPr>
            <a:r>
              <a:rPr lang="en-US" sz="1200" kern="1200" baseline="0" dirty="0" smtClean="0">
                <a:solidFill>
                  <a:schemeClr val="tx1"/>
                </a:solidFill>
                <a:effectLst/>
                <a:ea typeface="+mn-ea"/>
                <a:cs typeface="+mn-cs"/>
              </a:rPr>
              <a:t>Chapter 9: Key points to Remember</a:t>
            </a:r>
          </a:p>
          <a:p>
            <a:pPr marL="171450" indent="-171450">
              <a:buFontTx/>
              <a:buChar char="-"/>
            </a:pPr>
            <a:r>
              <a:rPr lang="en-US" sz="1200" kern="1200" baseline="0" dirty="0" smtClean="0">
                <a:solidFill>
                  <a:schemeClr val="tx1"/>
                </a:solidFill>
                <a:effectLst/>
                <a:ea typeface="+mn-ea"/>
                <a:cs typeface="+mn-cs"/>
              </a:rPr>
              <a:t>Chapter 12: Mechanical Inspection Checklist</a:t>
            </a:r>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20</a:t>
            </a:fld>
            <a:endParaRPr lang="en-CA" dirty="0"/>
          </a:p>
        </p:txBody>
      </p:sp>
    </p:spTree>
    <p:extLst>
      <p:ext uri="{BB962C8B-B14F-4D97-AF65-F5344CB8AC3E}">
        <p14:creationId xmlns:p14="http://schemas.microsoft.com/office/powerpoint/2010/main" val="14429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 </a:t>
            </a:r>
            <a:r>
              <a:rPr lang="en-US" b="0" dirty="0" smtClean="0"/>
              <a:t>Read the slide.</a:t>
            </a:r>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2: </a:t>
            </a:r>
            <a:r>
              <a:rPr lang="en-US" baseline="0" dirty="0" smtClean="0">
                <a:solidFill>
                  <a:schemeClr val="tx1">
                    <a:lumMod val="75000"/>
                    <a:lumOff val="25000"/>
                  </a:schemeClr>
                </a:solidFill>
              </a:rPr>
              <a:t>Air-Supply Subsystem</a:t>
            </a:r>
            <a:endParaRPr lang="en-US" dirty="0" smtClean="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smtClean="0">
              <a:latin typeface="Calibri Light" panose="020F0302020204030204" pitchFamily="34" charset="0"/>
            </a:endParaRPr>
          </a:p>
          <a:p>
            <a:endParaRPr lang="en-US" b="1" dirty="0"/>
          </a:p>
        </p:txBody>
      </p:sp>
      <p:sp>
        <p:nvSpPr>
          <p:cNvPr id="4" name="Slide Number Placeholder 3"/>
          <p:cNvSpPr>
            <a:spLocks noGrp="1"/>
          </p:cNvSpPr>
          <p:nvPr>
            <p:ph type="sldNum" sz="quarter" idx="10"/>
          </p:nvPr>
        </p:nvSpPr>
        <p:spPr/>
        <p:txBody>
          <a:bodyPr/>
          <a:lstStyle/>
          <a:p>
            <a:fld id="{D2AAB52B-0897-46EF-ACB7-C2A1E9716B33}" type="slidenum">
              <a:rPr lang="en-CA" smtClean="0"/>
              <a:t>21</a:t>
            </a:fld>
            <a:endParaRPr lang="en-CA" dirty="0"/>
          </a:p>
        </p:txBody>
      </p:sp>
    </p:spTree>
    <p:extLst>
      <p:ext uri="{BB962C8B-B14F-4D97-AF65-F5344CB8AC3E}">
        <p14:creationId xmlns:p14="http://schemas.microsoft.com/office/powerpoint/2010/main" val="360614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DO:</a:t>
            </a:r>
            <a:r>
              <a:rPr lang="en-CA" dirty="0" smtClean="0"/>
              <a:t> Read the slide.</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22</a:t>
            </a:fld>
            <a:endParaRPr lang="en-CA" dirty="0"/>
          </a:p>
        </p:txBody>
      </p:sp>
    </p:spTree>
    <p:extLst>
      <p:ext uri="{BB962C8B-B14F-4D97-AF65-F5344CB8AC3E}">
        <p14:creationId xmlns:p14="http://schemas.microsoft.com/office/powerpoint/2010/main" val="2761542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foot valve (application or treadle valve) applies air to operate the brakes. You regulate the amount of air delivered to the brakes according to the distance the treadle or brake pedal is depressed. Releasing it exhausts air in the service brakes through its exhaust port. These valves are made in overhead styles with a foot pedal hanging down, or a floor-mounted version with a foot treadle.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Reference:  </a:t>
            </a:r>
            <a:r>
              <a:rPr lang="en-US" dirty="0" smtClean="0"/>
              <a:t>MPI Air Brake Manual</a:t>
            </a:r>
            <a:r>
              <a:rPr lang="en-US" baseline="0" dirty="0" smtClean="0"/>
              <a:t>: </a:t>
            </a:r>
            <a:r>
              <a:rPr lang="en-US" dirty="0" smtClean="0"/>
              <a:t>Chapter 3: Service Brake Subsystem</a:t>
            </a:r>
            <a:r>
              <a:rPr lang="en-US" baseline="0" dirty="0" smtClean="0"/>
              <a:t> </a:t>
            </a:r>
            <a:endParaRPr lang="en-CA" dirty="0" smtClean="0"/>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23</a:t>
            </a:fld>
            <a:endParaRPr lang="en-CA" dirty="0"/>
          </a:p>
        </p:txBody>
      </p:sp>
    </p:spTree>
    <p:extLst>
      <p:ext uri="{BB962C8B-B14F-4D97-AF65-F5344CB8AC3E}">
        <p14:creationId xmlns:p14="http://schemas.microsoft.com/office/powerpoint/2010/main" val="220040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Brake chambers or brake pots convert compressed air pressure energy into a mechanical force and movement, which applies the vehicle’s brakes.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With service-brake chambers, when you apply pressure to the foot valve, air pressure enters the pressure side of the brake chamber through the inlet port and forces against the diaphragm which moves the pushrod assembly forward. When air pressure is released from the service-brake chamber, the return spring returns the diaphragm and pushrod to their released positions.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Some trucks are now equipped with disc brakes (rotors and pads). Disc brakes can be either non-adjustable sealed units or adjustable. </a:t>
            </a:r>
            <a:r>
              <a:rPr lang="en-CA" sz="1200" i="1" kern="1200" dirty="0" smtClean="0">
                <a:solidFill>
                  <a:schemeClr val="tx1"/>
                </a:solidFill>
                <a:effectLst/>
                <a:ea typeface="+mn-ea"/>
                <a:cs typeface="+mn-cs"/>
              </a:rPr>
              <a:t> If your truck is so equipped, consult the manufacturer’s manual for information on how to keep the brakes properly adjusted.</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 </a:t>
            </a:r>
          </a:p>
          <a:p>
            <a:r>
              <a:rPr lang="en-US" b="1" dirty="0" smtClean="0"/>
              <a:t>Reference:  </a:t>
            </a:r>
            <a:r>
              <a:rPr lang="en-US" dirty="0" smtClean="0"/>
              <a:t>MPI Air Brake Manual</a:t>
            </a:r>
            <a:r>
              <a:rPr lang="en-US" baseline="0" dirty="0" smtClean="0"/>
              <a:t>: </a:t>
            </a:r>
            <a:r>
              <a:rPr lang="en-US" dirty="0" smtClean="0"/>
              <a:t>Chapter 3: Service Brake Subsystem </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24</a:t>
            </a:fld>
            <a:endParaRPr lang="en-CA" dirty="0"/>
          </a:p>
        </p:txBody>
      </p:sp>
    </p:spTree>
    <p:extLst>
      <p:ext uri="{BB962C8B-B14F-4D97-AF65-F5344CB8AC3E}">
        <p14:creationId xmlns:p14="http://schemas.microsoft.com/office/powerpoint/2010/main" val="1737009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purpose of brake</a:t>
            </a:r>
            <a:r>
              <a:rPr lang="en-CA" sz="1200" kern="1200" baseline="0" dirty="0" smtClean="0">
                <a:solidFill>
                  <a:schemeClr val="tx1"/>
                </a:solidFill>
                <a:effectLst/>
                <a:ea typeface="+mn-ea"/>
                <a:cs typeface="+mn-cs"/>
              </a:rPr>
              <a:t> linings and drums is to create the friction needed to stop the vehicle.</a:t>
            </a:r>
          </a:p>
          <a:p>
            <a:pPr marL="0" lvl="0" indent="0">
              <a:buFont typeface="Arial" panose="020B0604020202020204" pitchFamily="34" charset="0"/>
              <a:buNone/>
            </a:pPr>
            <a:endParaRPr lang="en-CA" sz="1200" kern="1200" dirty="0" smtClean="0">
              <a:solidFill>
                <a:schemeClr val="tx1"/>
              </a:solidFill>
              <a:effectLst/>
              <a:ea typeface="+mn-ea"/>
              <a:cs typeface="+mn-cs"/>
            </a:endParaRPr>
          </a:p>
          <a:p>
            <a:pPr marL="0" lvl="0" indent="0">
              <a:buFont typeface="Arial" panose="020B0604020202020204" pitchFamily="34" charset="0"/>
              <a:buNone/>
            </a:pPr>
            <a:r>
              <a:rPr lang="en-CA" sz="1200" kern="1200" dirty="0" smtClean="0">
                <a:solidFill>
                  <a:schemeClr val="tx1"/>
                </a:solidFill>
                <a:effectLst/>
                <a:ea typeface="+mn-ea"/>
                <a:cs typeface="+mn-cs"/>
              </a:rPr>
              <a:t>The “S” cam</a:t>
            </a:r>
            <a:r>
              <a:rPr lang="en-CA" sz="1200" kern="1200" baseline="0" dirty="0" smtClean="0">
                <a:solidFill>
                  <a:schemeClr val="tx1"/>
                </a:solidFill>
                <a:effectLst/>
                <a:ea typeface="+mn-ea"/>
                <a:cs typeface="+mn-cs"/>
              </a:rPr>
              <a:t> brake</a:t>
            </a:r>
            <a:r>
              <a:rPr lang="en-CA" sz="1200" kern="1200" dirty="0" smtClean="0">
                <a:solidFill>
                  <a:schemeClr val="tx1"/>
                </a:solidFill>
                <a:effectLst/>
                <a:ea typeface="+mn-ea"/>
                <a:cs typeface="+mn-cs"/>
              </a:rPr>
              <a:t> is rotated so the high points act against the cam rollers and force the brake shoes against the drum. When the brakes are released, the brake cam shaft returns the brake cam to its normal position. The cam rollers roll down into the crook of the S-cam as the brake shoe return spring pulls the shoes away from the drum. Brake shoes generate heat through friction with the brake drum surface. </a:t>
            </a:r>
          </a:p>
          <a:p>
            <a:pPr lvl="0"/>
            <a:endParaRPr lang="en-CA" sz="1200" kern="1200" dirty="0" smtClean="0">
              <a:solidFill>
                <a:schemeClr val="tx1"/>
              </a:solidFill>
              <a:effectLst/>
              <a:ea typeface="+mn-ea"/>
              <a:cs typeface="+mn-cs"/>
            </a:endParaRPr>
          </a:p>
          <a:p>
            <a:pPr lvl="0"/>
            <a:r>
              <a:rPr lang="en-CA" sz="1200" kern="1200" dirty="0" smtClean="0">
                <a:solidFill>
                  <a:schemeClr val="tx1"/>
                </a:solidFill>
                <a:effectLst/>
                <a:ea typeface="+mn-ea"/>
                <a:cs typeface="+mn-cs"/>
              </a:rPr>
              <a:t>Drum thickness determines the amount of heat that can be absorbed and dissipated to the atmosphere. Thin or distorted drums, weak return springs, improper linings, poor adjustment, or grease or dirt on the lining</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results in erratic, unpredictable and potentially dangerous brake performance.</a:t>
            </a:r>
          </a:p>
          <a:p>
            <a:pPr marL="171450" indent="-171450" defTabSz="457200">
              <a:lnSpc>
                <a:spcPct val="100000"/>
              </a:lnSpc>
              <a:spcBef>
                <a:spcPts val="0"/>
              </a:spcBef>
              <a:spcAft>
                <a:spcPts val="800"/>
              </a:spcAft>
              <a:buClr>
                <a:schemeClr val="accent1"/>
              </a:buClr>
              <a:buFont typeface="Arial" panose="020B0604020202020204" pitchFamily="34" charset="0"/>
              <a:buChar char="•"/>
            </a:pPr>
            <a:endParaRPr lang="en-US" dirty="0" smtClean="0">
              <a:solidFill>
                <a:schemeClr val="tx1">
                  <a:lumMod val="75000"/>
                  <a:lumOff val="25000"/>
                </a:schemeClr>
              </a:solidFill>
            </a:endParaRPr>
          </a:p>
          <a:p>
            <a:pPr marL="0" indent="0" defTabSz="457200">
              <a:lnSpc>
                <a:spcPct val="100000"/>
              </a:lnSpc>
              <a:spcBef>
                <a:spcPts val="0"/>
              </a:spcBef>
              <a:spcAft>
                <a:spcPts val="800"/>
              </a:spcAft>
              <a:buClr>
                <a:schemeClr val="accent1"/>
              </a:buClr>
              <a:buFont typeface="Arial" panose="020B0604020202020204" pitchFamily="34" charset="0"/>
              <a:buNone/>
            </a:pPr>
            <a:r>
              <a:rPr lang="en-US" dirty="0" smtClean="0">
                <a:solidFill>
                  <a:schemeClr val="tx1">
                    <a:lumMod val="75000"/>
                    <a:lumOff val="25000"/>
                  </a:schemeClr>
                </a:solidFill>
              </a:rPr>
              <a:t> </a:t>
            </a: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a:t>
            </a:r>
          </a:p>
          <a:p>
            <a:pPr marL="171450" indent="-171450" defTabSz="457200">
              <a:lnSpc>
                <a:spcPct val="100000"/>
              </a:lnSpc>
              <a:spcBef>
                <a:spcPts val="0"/>
              </a:spcBef>
              <a:spcAft>
                <a:spcPts val="800"/>
              </a:spcAft>
              <a:buClr>
                <a:schemeClr val="accent1"/>
              </a:buClr>
              <a:buFontTx/>
              <a:buChar char="-"/>
            </a:pPr>
            <a:r>
              <a:rPr lang="en-US" dirty="0" smtClean="0">
                <a:solidFill>
                  <a:schemeClr val="tx1">
                    <a:lumMod val="75000"/>
                    <a:lumOff val="25000"/>
                  </a:schemeClr>
                </a:solidFill>
              </a:rPr>
              <a:t>Chapter 9: Inspecting</a:t>
            </a:r>
            <a:r>
              <a:rPr lang="en-US" baseline="0" dirty="0" smtClean="0">
                <a:solidFill>
                  <a:schemeClr val="tx1">
                    <a:lumMod val="75000"/>
                    <a:lumOff val="25000"/>
                  </a:schemeClr>
                </a:solidFill>
              </a:rPr>
              <a:t> Air Brake Components</a:t>
            </a:r>
          </a:p>
          <a:p>
            <a:pPr marL="171450" indent="-171450" defTabSz="457200">
              <a:lnSpc>
                <a:spcPct val="100000"/>
              </a:lnSpc>
              <a:spcBef>
                <a:spcPts val="0"/>
              </a:spcBef>
              <a:spcAft>
                <a:spcPts val="800"/>
              </a:spcAft>
              <a:buClr>
                <a:schemeClr val="accent1"/>
              </a:buClr>
              <a:buFontTx/>
              <a:buChar char="-"/>
            </a:pPr>
            <a:r>
              <a:rPr lang="en-US" baseline="0" dirty="0" smtClean="0">
                <a:solidFill>
                  <a:schemeClr val="tx1">
                    <a:lumMod val="75000"/>
                    <a:lumOff val="25000"/>
                  </a:schemeClr>
                </a:solidFill>
              </a:rPr>
              <a:t>Chapter 6: Foundation Brakes</a:t>
            </a:r>
            <a:endParaRPr lang="en-US"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25</a:t>
            </a:fld>
            <a:endParaRPr lang="en-CA" dirty="0"/>
          </a:p>
        </p:txBody>
      </p:sp>
    </p:spTree>
    <p:extLst>
      <p:ext uri="{BB962C8B-B14F-4D97-AF65-F5344CB8AC3E}">
        <p14:creationId xmlns:p14="http://schemas.microsoft.com/office/powerpoint/2010/main" val="2001343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smtClean="0">
                <a:solidFill>
                  <a:schemeClr val="tx1"/>
                </a:solidFill>
                <a:effectLst/>
                <a:ea typeface="+mn-ea"/>
                <a:cs typeface="+mn-cs"/>
              </a:rPr>
              <a:t>SAY: </a:t>
            </a:r>
          </a:p>
          <a:p>
            <a:pPr marL="0"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rPr>
              <a:t>Signs of wear</a:t>
            </a:r>
            <a:r>
              <a:rPr lang="en-US" baseline="0" dirty="0" smtClean="0">
                <a:solidFill>
                  <a:schemeClr val="tx1">
                    <a:lumMod val="75000"/>
                    <a:lumOff val="25000"/>
                  </a:schemeClr>
                </a:solidFill>
              </a:rPr>
              <a:t> are t</a:t>
            </a:r>
            <a:r>
              <a:rPr lang="en-US" dirty="0" smtClean="0">
                <a:solidFill>
                  <a:schemeClr val="tx1">
                    <a:lumMod val="75000"/>
                    <a:lumOff val="25000"/>
                  </a:schemeClr>
                </a:solidFill>
              </a:rPr>
              <a:t>hin or distorted drums, weak return springs, improper linings, poor adjustment, grease or dirt on the lining.</a:t>
            </a:r>
          </a:p>
          <a:p>
            <a:pPr marL="171450" indent="-171450" defTabSz="457200">
              <a:lnSpc>
                <a:spcPct val="100000"/>
              </a:lnSpc>
              <a:spcBef>
                <a:spcPts val="0"/>
              </a:spcBef>
              <a:spcAft>
                <a:spcPts val="800"/>
              </a:spcAft>
              <a:buClr>
                <a:schemeClr val="accent1"/>
              </a:buClr>
              <a:buFont typeface="Arial" panose="020B0604020202020204" pitchFamily="34" charset="0"/>
              <a:buChar char="•"/>
            </a:pPr>
            <a:endParaRPr lang="en-US" dirty="0" smtClean="0">
              <a:solidFill>
                <a:schemeClr val="tx1">
                  <a:lumMod val="75000"/>
                  <a:lumOff val="25000"/>
                </a:schemeClr>
              </a:solidFill>
            </a:endParaRPr>
          </a:p>
          <a:p>
            <a:pPr marL="0" indent="0" defTabSz="457200">
              <a:lnSpc>
                <a:spcPct val="100000"/>
              </a:lnSpc>
              <a:spcBef>
                <a:spcPts val="0"/>
              </a:spcBef>
              <a:spcAft>
                <a:spcPts val="800"/>
              </a:spcAft>
              <a:buClr>
                <a:schemeClr val="accent1"/>
              </a:buClr>
              <a:buFont typeface="Arial" panose="020B0604020202020204" pitchFamily="34" charset="0"/>
              <a:buNone/>
            </a:pPr>
            <a:r>
              <a:rPr lang="en-US" dirty="0" smtClean="0">
                <a:solidFill>
                  <a:schemeClr val="tx1">
                    <a:lumMod val="75000"/>
                    <a:lumOff val="25000"/>
                  </a:schemeClr>
                </a:solidFill>
              </a:rPr>
              <a:t>This</a:t>
            </a:r>
            <a:r>
              <a:rPr lang="en-US" baseline="0" dirty="0" smtClean="0">
                <a:solidFill>
                  <a:schemeClr val="tx1">
                    <a:lumMod val="75000"/>
                    <a:lumOff val="25000"/>
                  </a:schemeClr>
                </a:solidFill>
              </a:rPr>
              <a:t> type of wear can r</a:t>
            </a:r>
            <a:r>
              <a:rPr lang="en-US" dirty="0" smtClean="0">
                <a:solidFill>
                  <a:schemeClr val="tx1">
                    <a:lumMod val="75000"/>
                    <a:lumOff val="25000"/>
                  </a:schemeClr>
                </a:solidFill>
              </a:rPr>
              <a:t>esult</a:t>
            </a:r>
            <a:r>
              <a:rPr lang="en-US" baseline="0" dirty="0" smtClean="0">
                <a:solidFill>
                  <a:schemeClr val="tx1">
                    <a:lumMod val="75000"/>
                    <a:lumOff val="25000"/>
                  </a:schemeClr>
                </a:solidFill>
              </a:rPr>
              <a:t> in brake malfunction includ</a:t>
            </a:r>
            <a:r>
              <a:rPr lang="en-US" dirty="0" smtClean="0">
                <a:solidFill>
                  <a:schemeClr val="tx1">
                    <a:lumMod val="75000"/>
                    <a:lumOff val="25000"/>
                  </a:schemeClr>
                </a:solidFill>
              </a:rPr>
              <a:t>ing erratic, unpredictable and potentially dangerous brake performance.</a:t>
            </a:r>
          </a:p>
          <a:p>
            <a:pPr marL="171450" indent="-171450" defTabSz="457200">
              <a:lnSpc>
                <a:spcPct val="100000"/>
              </a:lnSpc>
              <a:spcBef>
                <a:spcPts val="0"/>
              </a:spcBef>
              <a:spcAft>
                <a:spcPts val="800"/>
              </a:spcAft>
              <a:buClr>
                <a:schemeClr val="accent1"/>
              </a:buClr>
              <a:buFont typeface="Arial" panose="020B0604020202020204" pitchFamily="34" charset="0"/>
              <a:buChar char="•"/>
            </a:pPr>
            <a:endParaRPr lang="en-US" dirty="0" smtClean="0">
              <a:solidFill>
                <a:schemeClr val="tx1">
                  <a:lumMod val="75000"/>
                  <a:lumOff val="25000"/>
                </a:schemeClr>
              </a:solidFill>
            </a:endParaRPr>
          </a:p>
          <a:p>
            <a:pPr marL="0" indent="0" defTabSz="457200">
              <a:lnSpc>
                <a:spcPct val="100000"/>
              </a:lnSpc>
              <a:spcBef>
                <a:spcPts val="0"/>
              </a:spcBef>
              <a:spcAft>
                <a:spcPts val="800"/>
              </a:spcAft>
              <a:buClr>
                <a:schemeClr val="accent1"/>
              </a:buClr>
              <a:buFont typeface="Arial" panose="020B0604020202020204" pitchFamily="34" charset="0"/>
              <a:buNone/>
            </a:pPr>
            <a:r>
              <a:rPr lang="en-US" dirty="0" smtClean="0">
                <a:solidFill>
                  <a:schemeClr val="tx1">
                    <a:lumMod val="75000"/>
                    <a:lumOff val="25000"/>
                  </a:schemeClr>
                </a:solidFill>
              </a:rPr>
              <a:t> </a:t>
            </a: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a:t>
            </a:r>
          </a:p>
          <a:p>
            <a:pPr marL="171450" indent="-171450" defTabSz="457200">
              <a:lnSpc>
                <a:spcPct val="100000"/>
              </a:lnSpc>
              <a:spcBef>
                <a:spcPts val="0"/>
              </a:spcBef>
              <a:spcAft>
                <a:spcPts val="800"/>
              </a:spcAft>
              <a:buClr>
                <a:schemeClr val="accent1"/>
              </a:buClr>
              <a:buFontTx/>
              <a:buChar char="-"/>
            </a:pPr>
            <a:r>
              <a:rPr lang="en-US" dirty="0" smtClean="0">
                <a:solidFill>
                  <a:schemeClr val="tx1">
                    <a:lumMod val="75000"/>
                    <a:lumOff val="25000"/>
                  </a:schemeClr>
                </a:solidFill>
              </a:rPr>
              <a:t>Chapter 9: Inspecting</a:t>
            </a:r>
            <a:r>
              <a:rPr lang="en-US" baseline="0" dirty="0" smtClean="0">
                <a:solidFill>
                  <a:schemeClr val="tx1">
                    <a:lumMod val="75000"/>
                    <a:lumOff val="25000"/>
                  </a:schemeClr>
                </a:solidFill>
              </a:rPr>
              <a:t> Air Brake Components</a:t>
            </a:r>
          </a:p>
          <a:p>
            <a:pPr marL="171450" indent="-171450" defTabSz="457200">
              <a:lnSpc>
                <a:spcPct val="100000"/>
              </a:lnSpc>
              <a:spcBef>
                <a:spcPts val="0"/>
              </a:spcBef>
              <a:spcAft>
                <a:spcPts val="800"/>
              </a:spcAft>
              <a:buClr>
                <a:schemeClr val="accent1"/>
              </a:buClr>
              <a:buFontTx/>
              <a:buChar char="-"/>
            </a:pPr>
            <a:r>
              <a:rPr lang="en-US" baseline="0" dirty="0" smtClean="0">
                <a:solidFill>
                  <a:schemeClr val="tx1">
                    <a:lumMod val="75000"/>
                    <a:lumOff val="25000"/>
                  </a:schemeClr>
                </a:solidFill>
              </a:rPr>
              <a:t>Chapter 6: Foundation Brakes</a:t>
            </a:r>
            <a:endParaRPr lang="en-US"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26</a:t>
            </a:fld>
            <a:endParaRPr lang="en-CA" dirty="0"/>
          </a:p>
        </p:txBody>
      </p:sp>
    </p:spTree>
    <p:extLst>
      <p:ext uri="{BB962C8B-B14F-4D97-AF65-F5344CB8AC3E}">
        <p14:creationId xmlns:p14="http://schemas.microsoft.com/office/powerpoint/2010/main" val="1292865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Do:  </a:t>
            </a:r>
            <a:r>
              <a:rPr lang="en-CA" sz="1200" b="0" kern="1200" dirty="0" smtClean="0">
                <a:solidFill>
                  <a:schemeClr val="tx1"/>
                </a:solidFill>
                <a:effectLst/>
                <a:ea typeface="+mn-ea"/>
                <a:cs typeface="+mn-cs"/>
              </a:rPr>
              <a:t>Describe</a:t>
            </a:r>
            <a:r>
              <a:rPr lang="en-CA" sz="1200" b="0" kern="1200" baseline="0" dirty="0" smtClean="0">
                <a:solidFill>
                  <a:schemeClr val="tx1"/>
                </a:solidFill>
                <a:effectLst/>
                <a:ea typeface="+mn-ea"/>
                <a:cs typeface="+mn-cs"/>
              </a:rPr>
              <a:t> how the brakes operate </a:t>
            </a:r>
            <a:endParaRPr lang="en-CA" sz="1200" b="1" kern="1200" dirty="0" smtClean="0">
              <a:solidFill>
                <a:schemeClr val="tx1"/>
              </a:solidFill>
              <a:effectLst/>
              <a:ea typeface="+mn-ea"/>
              <a:cs typeface="+mn-cs"/>
            </a:endParaRPr>
          </a:p>
          <a:p>
            <a:endParaRPr lang="en-CA" sz="1200" b="1" kern="1200" dirty="0" smtClean="0">
              <a:solidFill>
                <a:schemeClr val="tx1"/>
              </a:solidFill>
              <a:effectLst/>
              <a:ea typeface="+mn-ea"/>
              <a:cs typeface="+mn-cs"/>
            </a:endParaRPr>
          </a:p>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Air is pumped by the compressor to the reservoir. When air pressure reaches 120 psi to 145 psi the governor places the compressor into its unloaded stage. At this stage the air system is fully charged.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When the brakes are applied, air is delivered through the foot valve to the service-brake chambers. Air pushes against each service-brake diaphragm causing the pushrod to move the slack adjuster. The slack adjuster rotates the brake cam, which forces the shoes against the brake drum. When you release the foot valve, air in the brake chambers is exhausted through the foot valve, which releases the brakes. When reservoir air pressure drops, the governor puts the compressor back into the pumping stage to keep adequate air pressure available for future brake applications.</a:t>
            </a:r>
          </a:p>
        </p:txBody>
      </p:sp>
      <p:sp>
        <p:nvSpPr>
          <p:cNvPr id="4" name="Slide Number Placeholder 3"/>
          <p:cNvSpPr>
            <a:spLocks noGrp="1"/>
          </p:cNvSpPr>
          <p:nvPr>
            <p:ph type="sldNum" sz="quarter" idx="10"/>
          </p:nvPr>
        </p:nvSpPr>
        <p:spPr/>
        <p:txBody>
          <a:bodyPr/>
          <a:lstStyle/>
          <a:p>
            <a:fld id="{D2AAB52B-0897-46EF-ACB7-C2A1E9716B33}" type="slidenum">
              <a:rPr lang="en-CA" smtClean="0"/>
              <a:t>27</a:t>
            </a:fld>
            <a:endParaRPr lang="en-CA" dirty="0"/>
          </a:p>
        </p:txBody>
      </p:sp>
    </p:spTree>
    <p:extLst>
      <p:ext uri="{BB962C8B-B14F-4D97-AF65-F5344CB8AC3E}">
        <p14:creationId xmlns:p14="http://schemas.microsoft.com/office/powerpoint/2010/main" val="115419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 </a:t>
            </a:r>
            <a:r>
              <a:rPr lang="en-US" b="0" dirty="0" smtClean="0"/>
              <a:t>Have students watch while you explain</a:t>
            </a:r>
            <a:r>
              <a:rPr lang="en-US" b="0" baseline="0" dirty="0" smtClean="0"/>
              <a:t> how air brakes work using the board. Then have them come up one by one to explain it to the class. Field any questions that come up during this process.</a:t>
            </a:r>
            <a:endParaRPr lang="en-US" b="1"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28</a:t>
            </a:fld>
            <a:endParaRPr lang="en-CA" dirty="0"/>
          </a:p>
        </p:txBody>
      </p:sp>
    </p:spTree>
    <p:extLst>
      <p:ext uri="{BB962C8B-B14F-4D97-AF65-F5344CB8AC3E}">
        <p14:creationId xmlns:p14="http://schemas.microsoft.com/office/powerpoint/2010/main" val="3757655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reservoir closest to the compressor is called the supply reservoir. </a:t>
            </a:r>
            <a:r>
              <a:rPr lang="en-CA" sz="1200" i="1" kern="1200" dirty="0" smtClean="0">
                <a:solidFill>
                  <a:schemeClr val="tx1"/>
                </a:solidFill>
                <a:effectLst/>
                <a:ea typeface="+mn-ea"/>
                <a:cs typeface="+mn-cs"/>
              </a:rPr>
              <a:t>Also known as the wet tank because most of the water and oil from the compressor gathers here.</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second reservoir is called the service reservoir. Air is drawn from this reservoir to operate the brakes.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terms: supply, wet, and purge are all used interchangeably to describe the first tank that receives the flow of air pressure. Supply is the formal term. Wet tank is a more common term because this is the tank that captures the bulk of contamination. Most air dryers store their own air pressure to purge (back-flush) the desiccant,</a:t>
            </a:r>
            <a:r>
              <a:rPr lang="en-CA" sz="1200" kern="1200" baseline="0" dirty="0" smtClean="0">
                <a:solidFill>
                  <a:schemeClr val="tx1"/>
                </a:solidFill>
                <a:effectLst/>
                <a:ea typeface="+mn-ea"/>
                <a:cs typeface="+mn-cs"/>
              </a:rPr>
              <a:t> which is similar to the dry silica packets that is found at the bottom of your box of new shoes. O</a:t>
            </a:r>
            <a:r>
              <a:rPr lang="en-CA" sz="1200" kern="1200" dirty="0" smtClean="0">
                <a:solidFill>
                  <a:schemeClr val="tx1"/>
                </a:solidFill>
                <a:effectLst/>
                <a:ea typeface="+mn-ea"/>
                <a:cs typeface="+mn-cs"/>
              </a:rPr>
              <a:t>thers allow some air pressure from the supply tank to, while others use a separate independent tank for purge air. The supply tank is often called the purge tank, when in fact it rarely is. Other than the Air Dryer Integrated Solution system, most dryers manage their own purge air rather than relying on the supply tank.</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supply tank receives the air from the compressor and distributes it to the service tanks. Compressed air heats when compressed and cools in the tanks. Humidity condenses and accumulates. Other contaminates such as compressor lube oil may also migrate through the system.  </a:t>
            </a:r>
          </a:p>
          <a:p>
            <a:endParaRPr lang="en-US" sz="1200" kern="1200" dirty="0" smtClean="0">
              <a:solidFill>
                <a:schemeClr val="tx1"/>
              </a:solidFill>
              <a:effectLst/>
              <a:ea typeface="+mn-ea"/>
              <a:cs typeface="+mn-cs"/>
            </a:endParaRPr>
          </a:p>
          <a:p>
            <a:pPr marL="0" indent="0" defTabSz="457200">
              <a:lnSpc>
                <a:spcPct val="100000"/>
              </a:lnSpc>
              <a:spcBef>
                <a:spcPts val="0"/>
              </a:spcBef>
              <a:spcAft>
                <a:spcPts val="800"/>
              </a:spcAft>
              <a:buClr>
                <a:schemeClr val="accent1"/>
              </a:buClr>
              <a:buFont typeface="Arial" panose="020B0604020202020204" pitchFamily="34" charset="0"/>
              <a:buNone/>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2: Air Supply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29</a:t>
            </a:fld>
            <a:endParaRPr lang="en-CA" dirty="0"/>
          </a:p>
        </p:txBody>
      </p:sp>
    </p:spTree>
    <p:extLst>
      <p:ext uri="{BB962C8B-B14F-4D97-AF65-F5344CB8AC3E}">
        <p14:creationId xmlns:p14="http://schemas.microsoft.com/office/powerpoint/2010/main" val="281925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SAY:  </a:t>
            </a:r>
            <a:r>
              <a:rPr lang="en-US" b="0" dirty="0" smtClean="0"/>
              <a:t>Read</a:t>
            </a:r>
            <a:r>
              <a:rPr lang="en-US" b="0" baseline="0" dirty="0" smtClean="0"/>
              <a:t> slide.</a:t>
            </a:r>
            <a:endParaRPr lang="en-US" b="0" dirty="0" smtClean="0"/>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3</a:t>
            </a:fld>
            <a:endParaRPr lang="en-CA" dirty="0"/>
          </a:p>
        </p:txBody>
      </p:sp>
    </p:spTree>
    <p:extLst>
      <p:ext uri="{BB962C8B-B14F-4D97-AF65-F5344CB8AC3E}">
        <p14:creationId xmlns:p14="http://schemas.microsoft.com/office/powerpoint/2010/main" val="748887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There is a drain valve under all air pressure tanks. It can be opened with a manual tap or with a lanyard pull cable. Most supply tanks have lanyard pulls and either lanyards or manual drain valves on the service tanks.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supply tank lanyard should be pulled often during the day, during pre-trip and en route inspections, and when fueling. Although this does not drain contamination properly, it will ensure contamination does not accumulate. If moisture is accumulating, drain the tanks completely at the end of the shift. If necessary, hold</a:t>
            </a:r>
            <a:r>
              <a:rPr lang="en-CA" sz="1200" kern="1200" baseline="0" dirty="0" smtClean="0">
                <a:solidFill>
                  <a:schemeClr val="tx1"/>
                </a:solidFill>
                <a:effectLst/>
                <a:ea typeface="+mn-ea"/>
                <a:cs typeface="+mn-cs"/>
              </a:rPr>
              <a:t> t</a:t>
            </a:r>
            <a:r>
              <a:rPr lang="en-CA" sz="1200" kern="1200" dirty="0" smtClean="0">
                <a:solidFill>
                  <a:schemeClr val="tx1"/>
                </a:solidFill>
                <a:effectLst/>
                <a:ea typeface="+mn-ea"/>
                <a:cs typeface="+mn-cs"/>
              </a:rPr>
              <a:t>he lanyard pulls open with tarp straps following a work shift.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Tanks do not drain properly until after the air pressure is depleted and the contamination settles down and starts to drip from the tank. Stand clear of discharging air pressure. </a:t>
            </a:r>
          </a:p>
          <a:p>
            <a:endParaRPr lang="en-US"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2: Air Supply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30</a:t>
            </a:fld>
            <a:endParaRPr lang="en-CA" dirty="0"/>
          </a:p>
        </p:txBody>
      </p:sp>
    </p:spTree>
    <p:extLst>
      <p:ext uri="{BB962C8B-B14F-4D97-AF65-F5344CB8AC3E}">
        <p14:creationId xmlns:p14="http://schemas.microsoft.com/office/powerpoint/2010/main" val="163257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safety valve protects the supply reservoir from becoming over-pressurized and bursting. This valve is set at 150 psi and blows off excess pressure. If the safety valve blows off excess pressure, it indicates a problem with the governor.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Safety valves are located in the supply circuit so components downstream are protected. Some are external and others thread in so that the top is flush with the bung, and the pressure spring and seat is in the tank. Most air brake equipped vehicles have safety valves in both the air dryer and the supply tank, some only have a safety valve in the air dryer. </a:t>
            </a:r>
          </a:p>
          <a:p>
            <a:r>
              <a:rPr lang="en-CA" sz="1200" kern="1200" dirty="0" smtClean="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2: Air Supply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31</a:t>
            </a:fld>
            <a:endParaRPr lang="en-CA" dirty="0"/>
          </a:p>
        </p:txBody>
      </p:sp>
    </p:spTree>
    <p:extLst>
      <p:ext uri="{BB962C8B-B14F-4D97-AF65-F5344CB8AC3E}">
        <p14:creationId xmlns:p14="http://schemas.microsoft.com/office/powerpoint/2010/main" val="2549133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Air dryers remove contamination from the air pressure being delivered by the compressor. Older air dryers were an after-cooler type arrangement where the air passed through a canister that cooled the warm air from the compressor very quickly. Contamination from the cooled air would collect in the sump of the air dryer which was then purged at the end of the pumping cycle. These older air</a:t>
            </a:r>
            <a:r>
              <a:rPr lang="en-CA" sz="1200" kern="1200" baseline="0" dirty="0" smtClean="0">
                <a:solidFill>
                  <a:schemeClr val="tx1"/>
                </a:solidFill>
                <a:effectLst/>
                <a:ea typeface="+mn-ea"/>
                <a:cs typeface="+mn-cs"/>
              </a:rPr>
              <a:t> dryers </a:t>
            </a:r>
            <a:r>
              <a:rPr lang="en-CA" sz="1200" kern="1200" dirty="0" smtClean="0">
                <a:solidFill>
                  <a:schemeClr val="tx1"/>
                </a:solidFill>
                <a:effectLst/>
                <a:ea typeface="+mn-ea"/>
                <a:cs typeface="+mn-cs"/>
              </a:rPr>
              <a:t>have cooling fins on their sides.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Modern dryers use desiccant which absorbs moisture as it passes by. This absorbed moisture is blown off of the desiccant as it is purged (back-flushed). Most air dryers manage their own purge air, but some have a separate air tank strictly for purge purposes that is not part of the air brake system. Other dryers use a bit of the supply tank air pressure to purge the desiccant.</a:t>
            </a:r>
          </a:p>
          <a:p>
            <a:endParaRPr lang="en-US"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air dryer integrated system, or AD-IS, combines the governor, air dryer, safety valve and supply tank into one system. It uses a combination of pressure protection valves to protect the service circuits. This system collects and removes contaminants in solid, liquid and vapour form before they enter the brake system.</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It eliminates the need for daily manual draining of air tanks. It is still recommended to pull drain lanyards regularly to confirm the dryer is working properly.</a:t>
            </a:r>
          </a:p>
          <a:p>
            <a:endParaRPr lang="en-US"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Air brake antifreeze is methyl-alcohol with a lubricant added to prevent rubber components in the valves from drying out. Some vehicles depend on air brake antifreeze to keep them running in the winter.</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Some manufacturers do not recommend using air brake antifreeze, while others outfit their vehicles with inline alcohol injector kits at the factory. Pure alcohol can damage the air dryer desiccant so avoid adding alcohol ahead of that component.</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For example, do not add alcohol into the pressure line from the air compressor because that alcohol will go directly into the dryer.</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Some trailers flow the emergency and service air lines through small desiccant dryers. Alcohol would damage these dryers. These trailers typically have a decal fitted to the front of the trailer warning against alcohol use.</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 </a:t>
            </a: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2: Air Supply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32</a:t>
            </a:fld>
            <a:endParaRPr lang="en-CA" dirty="0"/>
          </a:p>
        </p:txBody>
      </p:sp>
    </p:spTree>
    <p:extLst>
      <p:ext uri="{BB962C8B-B14F-4D97-AF65-F5344CB8AC3E}">
        <p14:creationId xmlns:p14="http://schemas.microsoft.com/office/powerpoint/2010/main" val="3946376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Each axle group has an independent service brake circuit. Power units have two service circuits; one for the steering axle, and one for the drive axles. Each trailer axle group will have its own independent service circuit.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Every axle group will have an independent service brake circuit. Sometimes a trailer Original Equipment Manufacturer (OEM) fits one circuit per axle; others outfit one circuit for the complete axle group.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service circuits components include: </a:t>
            </a:r>
          </a:p>
          <a:p>
            <a:pPr marL="171450" indent="-171450">
              <a:buFont typeface="Arial" panose="020B0604020202020204" pitchFamily="34" charset="0"/>
              <a:buChar char="•"/>
            </a:pPr>
            <a:r>
              <a:rPr lang="en-CA" sz="1200" kern="1200" dirty="0" smtClean="0">
                <a:solidFill>
                  <a:schemeClr val="tx1"/>
                </a:solidFill>
                <a:effectLst/>
                <a:ea typeface="+mn-ea"/>
                <a:cs typeface="+mn-cs"/>
              </a:rPr>
              <a:t>Air tank protected by a check valve, air pressure gauge and low air pressure warning device</a:t>
            </a:r>
          </a:p>
          <a:p>
            <a:pPr marL="171450" indent="-171450">
              <a:buFont typeface="Arial" panose="020B0604020202020204" pitchFamily="34" charset="0"/>
              <a:buChar char="•"/>
            </a:pPr>
            <a:r>
              <a:rPr lang="en-CA" sz="1200" kern="1200" dirty="0" smtClean="0">
                <a:solidFill>
                  <a:schemeClr val="tx1"/>
                </a:solidFill>
                <a:effectLst/>
                <a:ea typeface="+mn-ea"/>
                <a:cs typeface="+mn-cs"/>
              </a:rPr>
              <a:t>Brake chambers, control valve and quick release or service relay valves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service tank holds the pressurized air used for service brake applications. The capacity is set to the size and number of brakes installed in the axle group. The air tank stores air pressure for the simplified service circuit and is sized according to the air volume required for the brake chambers.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tanks are hydrostatically tested to handle at least five times the compressor cut-out pressure or 500 PSI (3,448 kPa) whichever is greater. Air tank volume capacity must be capable of providing for a minimum of 12 full-service brake applications for power units and 8 full-service applications for trailers.</a:t>
            </a:r>
          </a:p>
        </p:txBody>
      </p:sp>
      <p:sp>
        <p:nvSpPr>
          <p:cNvPr id="4" name="Slide Number Placeholder 3"/>
          <p:cNvSpPr>
            <a:spLocks noGrp="1"/>
          </p:cNvSpPr>
          <p:nvPr>
            <p:ph type="sldNum" sz="quarter" idx="10"/>
          </p:nvPr>
        </p:nvSpPr>
        <p:spPr/>
        <p:txBody>
          <a:bodyPr/>
          <a:lstStyle/>
          <a:p>
            <a:fld id="{D2AAB52B-0897-46EF-ACB7-C2A1E9716B33}" type="slidenum">
              <a:rPr lang="en-CA" smtClean="0"/>
              <a:t>33</a:t>
            </a:fld>
            <a:endParaRPr lang="en-CA" dirty="0"/>
          </a:p>
        </p:txBody>
      </p:sp>
    </p:spTree>
    <p:extLst>
      <p:ext uri="{BB962C8B-B14F-4D97-AF65-F5344CB8AC3E}">
        <p14:creationId xmlns:p14="http://schemas.microsoft.com/office/powerpoint/2010/main" val="3237219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If the air compressor fails or a leak develops in the supply reservoir, a one-way check valve between the supply and service reservoirs keeps the air from bleeding back. The valve is spring-loaded. Air passes through the valve when pressure at the outlet becomes greater than at the inlet. The one-way check valve seals, preventing air from flowing back through the valve. </a:t>
            </a:r>
          </a:p>
          <a:p>
            <a:endParaRPr lang="en-US"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2: Air Supply Subsystem</a:t>
            </a:r>
            <a:endParaRPr lang="en-US" baseline="0" dirty="0" smtClean="0">
              <a:solidFill>
                <a:schemeClr val="tx1">
                  <a:lumMod val="75000"/>
                  <a:lumOff val="25000"/>
                </a:schemeClr>
              </a:solidFill>
            </a:endParaRPr>
          </a:p>
          <a:p>
            <a:endParaRPr lang="en-CA" sz="1200" kern="1200" dirty="0" smtClean="0">
              <a:solidFill>
                <a:schemeClr val="tx1"/>
              </a:solidFill>
              <a:effectLst/>
              <a:ea typeface="+mn-ea"/>
              <a:cs typeface="+mn-cs"/>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34</a:t>
            </a:fld>
            <a:endParaRPr lang="en-CA" dirty="0"/>
          </a:p>
        </p:txBody>
      </p:sp>
    </p:spTree>
    <p:extLst>
      <p:ext uri="{BB962C8B-B14F-4D97-AF65-F5344CB8AC3E}">
        <p14:creationId xmlns:p14="http://schemas.microsoft.com/office/powerpoint/2010/main" val="429010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air pressure gauges measure air pressure in the two tractor service tanks. Trailer service tanks receive air pressure from the tractor service tank with the highest pressure and do not have an air pressure gauge. The maximum brake application depends on the amount of air pressure available in the reservoirs.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A low pressure warning device warns of low air pressure at a minimum of 60 psi (414 kPa). Manufactured with both a visual indicator and audible alarm to warn you that the pressure has become too low. The Original Equipment Manufacturer (OEM) tends to activate the alarm sound around 70 psi (483 kPa). </a:t>
            </a:r>
          </a:p>
          <a:p>
            <a:r>
              <a:rPr lang="en-CA" sz="1200" kern="1200" dirty="0" smtClean="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Commercial Vehicle Safety Alliance (CVSA), an organization that all enforcement agencies belong to, standardizes commercial vehicle inspections so that defects are applied equally throughout North America.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CVSA out-of-service standard is a minimum of 55 PSI (310 kPa) or half of the governor cut-out pressure, whichever is less. Additionally, if either the audible or visual warning device is working, the vehicle will not be placed out-of-service.</a:t>
            </a:r>
          </a:p>
          <a:p>
            <a:r>
              <a:rPr lang="en-CA" sz="1200" kern="1200" dirty="0" smtClean="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2: Air Supply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35</a:t>
            </a:fld>
            <a:endParaRPr lang="en-CA" dirty="0"/>
          </a:p>
        </p:txBody>
      </p:sp>
    </p:spTree>
    <p:extLst>
      <p:ext uri="{BB962C8B-B14F-4D97-AF65-F5344CB8AC3E}">
        <p14:creationId xmlns:p14="http://schemas.microsoft.com/office/powerpoint/2010/main" val="1618295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Brake chambers convert air pressure into mechanical force. This is the end of the air system and the beginning of the mechanical linkages, which apply the foundation brakes. The two factors that affect this air-to-mechanical force conversion are the brake chamber size and the air pressure you apply.  Air pressure is a measurement of force over a surface area. For example, 10 PSI (69 kPa) applies 10 pounds (4.5 kg) of force onto a single square inch of surface area. A surface area of 20 square inches (129 square cm) will multiply the force by the overall surface area, which in this example is 20 square inches (129 square cm). The pressure being applied would be the equivalent of 200 pounds (91 kg) of force on the push plate and on through to the pushrod.</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Brake chambers are sized by the Original Equipment Manufacturer (OEM), but you control the air pressure. The typical size for steering axles is Type 20 meaning 20 square inches’ diaphragm surface area (129 square cm). The typical size for load bearing axles is Type 30 meaning 30 square inches’ diaphragm surface area (194 square cm).</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Long stroke chambers have more total stroke before the push plate bottoms in the chamber. A standard Type 30 brake chamber has a total stroke of 2½ inches (64 mm), whereas a long stroke chamber has a total stroke of 3 inches (77 mm). Long stroke chambers have square inlet 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These components are not interchangeable with regular chambers.</a:t>
            </a:r>
          </a:p>
          <a:p>
            <a:endParaRPr lang="en-CA" sz="1200" kern="1200" dirty="0" smtClean="0">
              <a:solidFill>
                <a:schemeClr val="tx1"/>
              </a:solidFill>
              <a:effectLst/>
              <a:ea typeface="+mn-ea"/>
              <a:cs typeface="+mn-cs"/>
            </a:endParaRPr>
          </a:p>
          <a:p>
            <a:r>
              <a:rPr lang="en-CA" sz="1200" b="1" kern="1200" dirty="0" smtClean="0">
                <a:solidFill>
                  <a:schemeClr val="tx1"/>
                </a:solidFill>
                <a:effectLst/>
                <a:ea typeface="+mn-ea"/>
                <a:cs typeface="+mn-cs"/>
              </a:rPr>
              <a:t>Do:   </a:t>
            </a:r>
            <a:r>
              <a:rPr lang="en-CA" sz="1200" kern="1200" dirty="0" smtClean="0">
                <a:solidFill>
                  <a:schemeClr val="tx1"/>
                </a:solidFill>
                <a:effectLst/>
                <a:ea typeface="+mn-ea"/>
                <a:cs typeface="+mn-cs"/>
              </a:rPr>
              <a:t>Refer back</a:t>
            </a:r>
            <a:r>
              <a:rPr lang="en-CA" sz="1200" kern="1200" baseline="0" dirty="0" smtClean="0">
                <a:solidFill>
                  <a:schemeClr val="tx1"/>
                </a:solidFill>
                <a:effectLst/>
                <a:ea typeface="+mn-ea"/>
                <a:cs typeface="+mn-cs"/>
              </a:rPr>
              <a:t> to slides 10 &amp; 11 for the graphics that provide an explanation on power and force.</a:t>
            </a:r>
          </a:p>
          <a:p>
            <a:endParaRPr lang="en-CA" sz="1200" kern="1200" baseline="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3: Service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36</a:t>
            </a:fld>
            <a:endParaRPr lang="en-CA" dirty="0"/>
          </a:p>
        </p:txBody>
      </p:sp>
    </p:spTree>
    <p:extLst>
      <p:ext uri="{BB962C8B-B14F-4D97-AF65-F5344CB8AC3E}">
        <p14:creationId xmlns:p14="http://schemas.microsoft.com/office/powerpoint/2010/main" val="3856170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a:t>
            </a:r>
            <a:r>
              <a:rPr lang="en-CA" sz="1200" kern="1200" dirty="0" smtClean="0">
                <a:solidFill>
                  <a:schemeClr val="tx1"/>
                </a:solidFill>
                <a:effectLst/>
                <a:ea typeface="+mn-ea"/>
                <a:cs typeface="+mn-cs"/>
              </a:rPr>
              <a:t> Control valves manage the air pressure flow from the service tanks through to the brake chambers. All control valves work the same regardless of how they are activated. Activation can occur by a linkage from your</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foot or hand, by air or electric signal.</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Control valves manage pressure flow with the help of two internal valves: an inlet valve that allows air pressure to flow from the service tank to the brake chambers, and an exhaust valve that allows air pressure in the chambers to escape into the atmosphere. When the brake is released, the inlet is closed, holding the air in the tank and the exhaust open. This leaves the chambers open.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When the control is applied, the exhaust closes and the inlet opens. Air pressure travels through to the diaphragms in the chambers and the service brakes are applied. When the control valve is in the hold/balance position, both the inlet and exhaust are closed. This captures the application air in the brake chambers. When the brakes are released, the inlet remains closed and the exhaust opens, allowing the application air pressure to exhaust to the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4: Spring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37</a:t>
            </a:fld>
            <a:endParaRPr lang="en-CA" dirty="0"/>
          </a:p>
        </p:txBody>
      </p:sp>
    </p:spTree>
    <p:extLst>
      <p:ext uri="{BB962C8B-B14F-4D97-AF65-F5344CB8AC3E}">
        <p14:creationId xmlns:p14="http://schemas.microsoft.com/office/powerpoint/2010/main" val="2526405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ea typeface="+mn-ea"/>
                <a:cs typeface="+mn-cs"/>
              </a:rPr>
              <a:t> </a:t>
            </a:r>
            <a:r>
              <a:rPr lang="en-CA" sz="1200" b="1" kern="1200" dirty="0" smtClean="0">
                <a:solidFill>
                  <a:schemeClr val="tx1"/>
                </a:solidFill>
                <a:effectLst/>
                <a:ea typeface="+mn-ea"/>
                <a:cs typeface="+mn-cs"/>
              </a:rPr>
              <a:t>SAY: Quick Release Valves </a:t>
            </a:r>
            <a:r>
              <a:rPr lang="en-CA" sz="1200" b="0" kern="1200" dirty="0" smtClean="0">
                <a:solidFill>
                  <a:schemeClr val="tx1"/>
                </a:solidFill>
                <a:effectLst/>
                <a:ea typeface="+mn-ea"/>
                <a:cs typeface="+mn-cs"/>
              </a:rPr>
              <a:t>a</a:t>
            </a:r>
            <a:r>
              <a:rPr lang="en-CA" sz="1200" kern="1200" dirty="0" smtClean="0">
                <a:solidFill>
                  <a:schemeClr val="tx1"/>
                </a:solidFill>
                <a:effectLst/>
                <a:ea typeface="+mn-ea"/>
                <a:cs typeface="+mn-cs"/>
              </a:rPr>
              <a:t>llow a more rapid exhaust of air from the brake chambers when the brakes are released. The valve is mounted under the front cross member area or incorporated into the ABS system.  Brakes apply normally through the foot valve. The brake chambers are close to the foot pedal, so brake lag is minimal. When the brake application is released, air pressure in the brake chambers exhaust through the quick release valve allowing the brakes to release more rapidly. Air exhausts through the quick release valve, but may also exhaust through the ABS modulators, if equipped.</a:t>
            </a:r>
          </a:p>
          <a:p>
            <a:r>
              <a:rPr lang="en-CA" sz="1200" kern="1200" dirty="0" smtClean="0">
                <a:solidFill>
                  <a:schemeClr val="tx1"/>
                </a:solidFill>
                <a:effectLs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38</a:t>
            </a:fld>
            <a:endParaRPr lang="en-CA" dirty="0"/>
          </a:p>
        </p:txBody>
      </p:sp>
    </p:spTree>
    <p:extLst>
      <p:ext uri="{BB962C8B-B14F-4D97-AF65-F5344CB8AC3E}">
        <p14:creationId xmlns:p14="http://schemas.microsoft.com/office/powerpoint/2010/main" val="1879479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On long wheelbase trucks and tractors and on trailers, the distance from the brake chambers to the foot valve is too far to cause immediate application of the brake when the foot valve is depressed. This is called brake lag.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To correct this situation, a relay valve is installed near the rear brake chambers.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air line from the foot valve to the relay valve now becomes a control line that signals to the relay valve the amount of air to be drawn from the service reservoir for faster application of the brakes. A quick-release valve is built in for faster release of the brakes.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Relays can be mounted directly into the service tank (typical of trailers) or mounted on the frame (typical of drive axles). You send a control signal to the top of the relay to trigger the application. Today’s air brake equipped vehicles may have brake management systems that use electronics to pilot the relays; all vehicles must maintain air pressure control signals.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large volumes of air pressure from the tank to the relays are moved through larger air hoses, typically 5/8 to 3/4 inch (16 to 19 mm) in diameter. Air pressure signals tend to flow through smaller diameter lines providing a faster delivery. Brake signals are typically moved through 3/8 inch (10 mm) lines, governor signal pressures through 1/4 inch (7 mm) lines, and transmission signals through 1/8 inch (4 mm) lines.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Crack pressure is the amount of control air pressure from the foot valve that must be initially delivered to the top of the relay before the valve starts to open to deliver air pressure from the service tank to the brake chambers.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Different cracking pressures are used to regulate the timing of the service brakes down the length of the vehicle. Since the control (pilot) air comes from the cab, the relay valves further down the length of the vehicle will take longer to receive the control signals. Crack pressures are used to time the actual application of air to the chambers. Relay valves closer to the cab will have higher crack pressures - this allows more time for the control air to make its way to the back before the power unit brakes apply.</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exception to relay crack pressures is when a relay is used in a service line booster situation. Long trailer service lines tend to cause service signal to diminish (transmission loss). A special relay (booster) is used to recharge the service signal. These booster relays have zero crack pressures, otherwise the signal air coming from the booster relay would be reduced from what was originally sent from the tractor’s foot valve.</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Service line booster relays are often found on converters. It is important that valves are replaced with the proper components. When service brakes are released, the air pressure in the chambers exhausts directly from under the relay and the smaller volume in the longer control line exhausts back out of the foot valve.</a:t>
            </a:r>
          </a:p>
        </p:txBody>
      </p:sp>
      <p:sp>
        <p:nvSpPr>
          <p:cNvPr id="4" name="Slide Number Placeholder 3"/>
          <p:cNvSpPr>
            <a:spLocks noGrp="1"/>
          </p:cNvSpPr>
          <p:nvPr>
            <p:ph type="sldNum" sz="quarter" idx="10"/>
          </p:nvPr>
        </p:nvSpPr>
        <p:spPr/>
        <p:txBody>
          <a:bodyPr/>
          <a:lstStyle/>
          <a:p>
            <a:fld id="{D2AAB52B-0897-46EF-ACB7-C2A1E9716B33}" type="slidenum">
              <a:rPr lang="en-CA" smtClean="0"/>
              <a:t>39</a:t>
            </a:fld>
            <a:endParaRPr lang="en-CA" dirty="0"/>
          </a:p>
        </p:txBody>
      </p:sp>
    </p:spTree>
    <p:extLst>
      <p:ext uri="{BB962C8B-B14F-4D97-AF65-F5344CB8AC3E}">
        <p14:creationId xmlns:p14="http://schemas.microsoft.com/office/powerpoint/2010/main" val="178636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a:t>
            </a:r>
          </a:p>
          <a:p>
            <a:pPr lvl="0"/>
            <a:r>
              <a:rPr lang="en-US" sz="1200" b="0" kern="1200" dirty="0" smtClean="0">
                <a:solidFill>
                  <a:schemeClr val="tx1"/>
                </a:solidFill>
                <a:effectLst/>
                <a:latin typeface="Calibri Light" panose="020F0302020204030204" pitchFamily="34" charset="0"/>
                <a:ea typeface="+mn-ea"/>
                <a:cs typeface="+mn-cs"/>
              </a:rPr>
              <a:t>It is important to learn about air brakes specifically because every jurisdiction in Canada, except Nunavut, requires drivers of air brake equipped vehicles to have an air brake endorsement.</a:t>
            </a:r>
          </a:p>
          <a:p>
            <a:pPr lvl="0"/>
            <a:endParaRPr lang="en-US" sz="1200" b="0" kern="1200" dirty="0" smtClean="0">
              <a:solidFill>
                <a:schemeClr val="tx1"/>
              </a:solidFill>
              <a:effectLst/>
              <a:latin typeface="Calibri Light" panose="020F0302020204030204" pitchFamily="34" charset="0"/>
              <a:ea typeface="+mn-ea"/>
              <a:cs typeface="+mn-cs"/>
            </a:endParaRPr>
          </a:p>
          <a:p>
            <a:r>
              <a:rPr lang="en-US" sz="1200" b="0" kern="1200" dirty="0" smtClean="0">
                <a:solidFill>
                  <a:schemeClr val="tx1"/>
                </a:solidFill>
                <a:effectLst/>
                <a:latin typeface="Calibri Light" panose="020F0302020204030204" pitchFamily="34" charset="0"/>
                <a:ea typeface="+mn-ea"/>
                <a:cs typeface="+mn-cs"/>
              </a:rPr>
              <a:t>Air brakes are different from other brake systems. The pedals feel different and the vehicle reacts differently than a vehicle with a hydraulic brake system. </a:t>
            </a:r>
          </a:p>
          <a:p>
            <a:endParaRPr lang="en-CA" dirty="0" smtClean="0">
              <a:solidFill>
                <a:srgbClr val="FF0000"/>
              </a:solidFill>
            </a:endParaRPr>
          </a:p>
          <a:p>
            <a:r>
              <a:rPr lang="en-CA" dirty="0" smtClean="0">
                <a:solidFill>
                  <a:srgbClr val="FF0000"/>
                </a:solidFill>
              </a:rPr>
              <a:t>T</a:t>
            </a:r>
            <a:r>
              <a:rPr lang="en-US" dirty="0" smtClean="0">
                <a:solidFill>
                  <a:srgbClr val="FF0000"/>
                </a:solidFill>
              </a:rPr>
              <a:t>here are more components in an air brake system than a hydraulic system. They require more driver involvement to ensure the system is operating properly and safely.</a:t>
            </a:r>
          </a:p>
          <a:p>
            <a:r>
              <a:rPr lang="en-CA"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The “current driver” is responsible for the performance of the air brake system and ensuring everything is working correctly.</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To do this,</a:t>
            </a:r>
            <a:r>
              <a:rPr lang="en-CA" sz="1200" kern="1200" baseline="0" dirty="0" smtClean="0">
                <a:solidFill>
                  <a:schemeClr val="tx1"/>
                </a:solidFill>
                <a:effectLst/>
                <a:ea typeface="+mn-ea"/>
                <a:cs typeface="+mn-cs"/>
              </a:rPr>
              <a:t> you</a:t>
            </a:r>
            <a:r>
              <a:rPr lang="en-CA" sz="1200" kern="1200" dirty="0" smtClean="0">
                <a:solidFill>
                  <a:schemeClr val="tx1"/>
                </a:solidFill>
                <a:effectLst/>
                <a:ea typeface="+mn-ea"/>
                <a:cs typeface="+mn-cs"/>
              </a:rPr>
              <a:t> must: </a:t>
            </a:r>
          </a:p>
          <a:p>
            <a:pPr marL="171450" indent="-171450">
              <a:buFont typeface="Arial" panose="020B0604020202020204" pitchFamily="34" charset="0"/>
              <a:buChar char="•"/>
            </a:pPr>
            <a:r>
              <a:rPr lang="en-CA" sz="1200" kern="1200" dirty="0" smtClean="0">
                <a:solidFill>
                  <a:schemeClr val="tx1"/>
                </a:solidFill>
                <a:effectLst/>
                <a:ea typeface="+mn-ea"/>
                <a:cs typeface="+mn-cs"/>
              </a:rPr>
              <a:t>Understand how the brake system works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ea typeface="Calibri" panose="020F0502020204030204" pitchFamily="34" charset="0"/>
                <a:cs typeface="Times New Roman" panose="02020603050405020304" pitchFamily="18" charset="0"/>
              </a:rPr>
              <a:t>Air brakes are different. The pedals feel different and the vehicle reacts differently than a vehicle with a hydraulic brake system.</a:t>
            </a:r>
            <a:endParaRPr lang="en-CA" sz="1200" kern="1200" dirty="0" smtClean="0">
              <a:solidFill>
                <a:schemeClr val="tx1"/>
              </a:solidFill>
              <a:effectLst/>
              <a:ea typeface="+mn-ea"/>
              <a:cs typeface="+mn-cs"/>
            </a:endParaRPr>
          </a:p>
          <a:p>
            <a:pPr marL="171450" indent="-171450">
              <a:buFont typeface="Arial" panose="020B0604020202020204" pitchFamily="34" charset="0"/>
              <a:buChar char="•"/>
            </a:pPr>
            <a:r>
              <a:rPr lang="en-CA" sz="1200" kern="1200" dirty="0" smtClean="0">
                <a:solidFill>
                  <a:schemeClr val="tx1"/>
                </a:solidFill>
                <a:effectLst/>
                <a:ea typeface="+mn-ea"/>
                <a:cs typeface="+mn-cs"/>
              </a:rPr>
              <a:t>Perform effective air brake</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inspections</a:t>
            </a:r>
          </a:p>
          <a:p>
            <a:pPr marL="171450" indent="-171450">
              <a:buFont typeface="Arial" panose="020B0604020202020204" pitchFamily="34" charset="0"/>
              <a:buChar char="•"/>
            </a:pPr>
            <a:r>
              <a:rPr lang="en-CA" sz="1200" kern="1200" dirty="0" smtClean="0">
                <a:solidFill>
                  <a:schemeClr val="tx1"/>
                </a:solidFill>
                <a:effectLst/>
                <a:ea typeface="+mn-ea"/>
                <a:cs typeface="+mn-cs"/>
              </a:rPr>
              <a:t>Ensure the brakes are correctly adjusted</a:t>
            </a:r>
          </a:p>
          <a:p>
            <a:pPr marL="171450" indent="-171450">
              <a:buFont typeface="Arial" panose="020B0604020202020204" pitchFamily="34" charset="0"/>
              <a:buChar char="•"/>
            </a:pPr>
            <a:r>
              <a:rPr lang="en-CA" sz="1200" kern="1200" dirty="0" smtClean="0">
                <a:solidFill>
                  <a:schemeClr val="tx1"/>
                </a:solidFill>
                <a:effectLst/>
                <a:ea typeface="+mn-ea"/>
                <a:cs typeface="+mn-cs"/>
              </a:rPr>
              <a:t>Use the brakes properly</a:t>
            </a:r>
          </a:p>
        </p:txBody>
      </p:sp>
      <p:sp>
        <p:nvSpPr>
          <p:cNvPr id="4" name="Slide Number Placeholder 3"/>
          <p:cNvSpPr>
            <a:spLocks noGrp="1"/>
          </p:cNvSpPr>
          <p:nvPr>
            <p:ph type="sldNum" sz="quarter" idx="10"/>
          </p:nvPr>
        </p:nvSpPr>
        <p:spPr/>
        <p:txBody>
          <a:bodyPr/>
          <a:lstStyle/>
          <a:p>
            <a:fld id="{D2AAB52B-0897-46EF-ACB7-C2A1E9716B33}" type="slidenum">
              <a:rPr lang="en-CA" smtClean="0"/>
              <a:t>4</a:t>
            </a:fld>
            <a:endParaRPr lang="en-CA" dirty="0"/>
          </a:p>
        </p:txBody>
      </p:sp>
    </p:spTree>
    <p:extLst>
      <p:ext uri="{BB962C8B-B14F-4D97-AF65-F5344CB8AC3E}">
        <p14:creationId xmlns:p14="http://schemas.microsoft.com/office/powerpoint/2010/main" val="1203196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Some trucks are equipped with a bobtail proportioning relay valve, which is a combination of two individual valves in a single housing.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lower portion contains a standard service-brake relay valve, which functions as a relay station to speed up brake application and release.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upper portion houses a brake proportioning valve that reduces normal service-brake application pressure when the tractor is not towing a trailer.</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During bobtail operation, this valve reduces stopping distances and gives you greater control over the vehicle.</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brake pedal has to be pushed farther to apply sufficient air to stop.</a:t>
            </a:r>
          </a:p>
        </p:txBody>
      </p:sp>
      <p:sp>
        <p:nvSpPr>
          <p:cNvPr id="4" name="Slide Number Placeholder 3"/>
          <p:cNvSpPr>
            <a:spLocks noGrp="1"/>
          </p:cNvSpPr>
          <p:nvPr>
            <p:ph type="sldNum" sz="quarter" idx="10"/>
          </p:nvPr>
        </p:nvSpPr>
        <p:spPr/>
        <p:txBody>
          <a:bodyPr/>
          <a:lstStyle/>
          <a:p>
            <a:fld id="{D2AAB52B-0897-46EF-ACB7-C2A1E9716B33}" type="slidenum">
              <a:rPr lang="en-CA" smtClean="0"/>
              <a:t>40</a:t>
            </a:fld>
            <a:endParaRPr lang="en-CA" dirty="0"/>
          </a:p>
        </p:txBody>
      </p:sp>
    </p:spTree>
    <p:extLst>
      <p:ext uri="{BB962C8B-B14F-4D97-AF65-F5344CB8AC3E}">
        <p14:creationId xmlns:p14="http://schemas.microsoft.com/office/powerpoint/2010/main" val="2641866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dirty="0" smtClean="0"/>
              <a:t> This is an</a:t>
            </a:r>
            <a:r>
              <a:rPr lang="en-US" baseline="0" dirty="0" smtClean="0"/>
              <a:t> animated slide.  To reveal the answer click after reading the question.</a:t>
            </a:r>
          </a:p>
        </p:txBody>
      </p:sp>
      <p:sp>
        <p:nvSpPr>
          <p:cNvPr id="4" name="Slide Number Placeholder 3"/>
          <p:cNvSpPr>
            <a:spLocks noGrp="1"/>
          </p:cNvSpPr>
          <p:nvPr>
            <p:ph type="sldNum" sz="quarter" idx="10"/>
          </p:nvPr>
        </p:nvSpPr>
        <p:spPr/>
        <p:txBody>
          <a:bodyPr/>
          <a:lstStyle/>
          <a:p>
            <a:fld id="{D2AAB52B-0897-46EF-ACB7-C2A1E9716B33}" type="slidenum">
              <a:rPr lang="en-CA" smtClean="0"/>
              <a:t>41</a:t>
            </a:fld>
            <a:endParaRPr lang="en-CA" dirty="0"/>
          </a:p>
        </p:txBody>
      </p:sp>
    </p:spTree>
    <p:extLst>
      <p:ext uri="{BB962C8B-B14F-4D97-AF65-F5344CB8AC3E}">
        <p14:creationId xmlns:p14="http://schemas.microsoft.com/office/powerpoint/2010/main" val="2175186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dirty="0" smtClean="0"/>
              <a:t> This is an</a:t>
            </a:r>
            <a:r>
              <a:rPr lang="en-US" baseline="0" dirty="0" smtClean="0"/>
              <a:t> animated slide.  To reveal the answer click after reading the question.</a:t>
            </a:r>
          </a:p>
        </p:txBody>
      </p:sp>
      <p:sp>
        <p:nvSpPr>
          <p:cNvPr id="4" name="Slide Number Placeholder 3"/>
          <p:cNvSpPr>
            <a:spLocks noGrp="1"/>
          </p:cNvSpPr>
          <p:nvPr>
            <p:ph type="sldNum" sz="quarter" idx="10"/>
          </p:nvPr>
        </p:nvSpPr>
        <p:spPr/>
        <p:txBody>
          <a:bodyPr/>
          <a:lstStyle/>
          <a:p>
            <a:fld id="{D2AAB52B-0897-46EF-ACB7-C2A1E9716B33}" type="slidenum">
              <a:rPr lang="en-CA" smtClean="0"/>
              <a:t>42</a:t>
            </a:fld>
            <a:endParaRPr lang="en-CA" dirty="0"/>
          </a:p>
        </p:txBody>
      </p:sp>
    </p:spTree>
    <p:extLst>
      <p:ext uri="{BB962C8B-B14F-4D97-AF65-F5344CB8AC3E}">
        <p14:creationId xmlns:p14="http://schemas.microsoft.com/office/powerpoint/2010/main" val="30327086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dirty="0" smtClean="0"/>
              <a:t> This is an</a:t>
            </a:r>
            <a:r>
              <a:rPr lang="en-US" baseline="0" dirty="0" smtClean="0"/>
              <a:t> animated slide.  To reveal the answer click after reading the question.</a:t>
            </a:r>
          </a:p>
        </p:txBody>
      </p:sp>
      <p:sp>
        <p:nvSpPr>
          <p:cNvPr id="4" name="Slide Number Placeholder 3"/>
          <p:cNvSpPr>
            <a:spLocks noGrp="1"/>
          </p:cNvSpPr>
          <p:nvPr>
            <p:ph type="sldNum" sz="quarter" idx="10"/>
          </p:nvPr>
        </p:nvSpPr>
        <p:spPr/>
        <p:txBody>
          <a:bodyPr/>
          <a:lstStyle/>
          <a:p>
            <a:fld id="{D2AAB52B-0897-46EF-ACB7-C2A1E9716B33}" type="slidenum">
              <a:rPr lang="en-CA" smtClean="0"/>
              <a:t>43</a:t>
            </a:fld>
            <a:endParaRPr lang="en-CA" dirty="0"/>
          </a:p>
        </p:txBody>
      </p:sp>
    </p:spTree>
    <p:extLst>
      <p:ext uri="{BB962C8B-B14F-4D97-AF65-F5344CB8AC3E}">
        <p14:creationId xmlns:p14="http://schemas.microsoft.com/office/powerpoint/2010/main" val="72128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 </a:t>
            </a:r>
            <a:r>
              <a:rPr lang="en-US" b="0" dirty="0" smtClean="0"/>
              <a:t>Have</a:t>
            </a:r>
            <a:r>
              <a:rPr lang="en-US" b="0" baseline="0" dirty="0" smtClean="0"/>
              <a:t> students get into groups of 4 to prepare a lesson on brake circuits.</a:t>
            </a:r>
          </a:p>
          <a:p>
            <a:endParaRPr lang="en-US" b="1" dirty="0" smtClean="0"/>
          </a:p>
          <a:p>
            <a:r>
              <a:rPr lang="en-US" b="1" dirty="0" smtClean="0"/>
              <a:t>30 minutes</a:t>
            </a:r>
            <a:endParaRPr lang="en-US" b="1"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44</a:t>
            </a:fld>
            <a:endParaRPr lang="en-CA" dirty="0"/>
          </a:p>
        </p:txBody>
      </p:sp>
    </p:spTree>
    <p:extLst>
      <p:ext uri="{BB962C8B-B14F-4D97-AF65-F5344CB8AC3E}">
        <p14:creationId xmlns:p14="http://schemas.microsoft.com/office/powerpoint/2010/main" val="2351712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Air pressure is not reliable for parking brakes. Service brakes require air pressure to apply. Without air pressure the vehicle will not be secured. </a:t>
            </a:r>
          </a:p>
          <a:p>
            <a:r>
              <a:rPr lang="en-CA" sz="1200" kern="1200" dirty="0" smtClean="0">
                <a:solidFill>
                  <a:schemeClr val="tx1"/>
                </a:solidFill>
                <a:effectLs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lumOff val="25000"/>
                  </a:schemeClr>
                </a:solidFill>
              </a:rPr>
              <a:t>The installation of spring parking brakes and their piping arrangements into a vehicle air brake system vary depending on the vehicle make.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lumMod val="75000"/>
                  <a:lumOff val="25000"/>
                </a:schemeClr>
              </a:solidFill>
            </a:endParaRPr>
          </a:p>
          <a:p>
            <a:r>
              <a:rPr lang="en-CA" sz="1200" kern="1200" dirty="0" smtClean="0">
                <a:solidFill>
                  <a:schemeClr val="tx1"/>
                </a:solidFill>
                <a:effectLst/>
                <a:ea typeface="+mn-ea"/>
                <a:cs typeface="+mn-cs"/>
              </a:rPr>
              <a:t>A spring mechanically applies the parking brake. This is typically installed on all loaded-axle service chambers. The parking brake is firmly held without depending on air pressure to secure the vehicle.  Air pressure from the service tank is used to release the parking brake which begins to release at 60 psi (414 kPa). </a:t>
            </a:r>
            <a:endParaRPr lang="en-CA" sz="1200" kern="1200" dirty="0">
              <a:solidFill>
                <a:schemeClr val="tx1"/>
              </a:solidFill>
              <a:effectLst/>
              <a:ea typeface="+mn-ea"/>
              <a:cs typeface="+mn-cs"/>
            </a:endParaRPr>
          </a:p>
          <a:p>
            <a:endParaRPr lang="en-CA"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4: Spring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45</a:t>
            </a:fld>
            <a:endParaRPr lang="en-CA" dirty="0"/>
          </a:p>
        </p:txBody>
      </p:sp>
    </p:spTree>
    <p:extLst>
      <p:ext uri="{BB962C8B-B14F-4D97-AF65-F5344CB8AC3E}">
        <p14:creationId xmlns:p14="http://schemas.microsoft.com/office/powerpoint/2010/main" val="2402631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US" sz="1200" b="0" i="0" u="none" strike="noStrike" kern="1200" baseline="0" dirty="0" smtClean="0">
                <a:solidFill>
                  <a:schemeClr val="tx1"/>
                </a:solidFill>
                <a:latin typeface="Calibri Light" panose="020F0302020204030204" pitchFamily="34" charset="0"/>
                <a:ea typeface="+mn-ea"/>
                <a:cs typeface="+mn-cs"/>
              </a:rPr>
              <a:t>It takes approximately 90 psi of air pressure to keep the spring brakes caged. If reservoir air pressure is allowed to drop below 90 psi the springs will start to move. At approximately 70 psi the brakes will be partially applied making it difficult to continue driving. If the air pressure drops below 60 psi the brakes will be fully applied making it impossible to move the vehicle until enough air pressure is built up to cage the springs, or until they are manually caged.</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 </a:t>
            </a:r>
          </a:p>
          <a:p>
            <a:r>
              <a:rPr lang="en-CA" sz="1200" b="1" kern="1200" dirty="0" smtClean="0">
                <a:solidFill>
                  <a:schemeClr val="tx1"/>
                </a:solidFill>
                <a:effectLst/>
                <a:ea typeface="+mn-ea"/>
                <a:cs typeface="+mn-cs"/>
              </a:rPr>
              <a:t>Note:</a:t>
            </a:r>
            <a:r>
              <a:rPr lang="en-CA" sz="1200" b="1" kern="1200" baseline="0" dirty="0" smtClean="0">
                <a:solidFill>
                  <a:schemeClr val="tx1"/>
                </a:solidFill>
                <a:effectLst/>
                <a:ea typeface="+mn-ea"/>
                <a:cs typeface="+mn-cs"/>
              </a:rPr>
              <a:t> </a:t>
            </a:r>
            <a:r>
              <a:rPr lang="en-CA" sz="1200" kern="1200" dirty="0" smtClean="0">
                <a:solidFill>
                  <a:schemeClr val="tx1"/>
                </a:solidFill>
                <a:effectLst/>
                <a:ea typeface="+mn-ea"/>
                <a:cs typeface="+mn-cs"/>
              </a:rPr>
              <a:t>Spring parking brakes are under extreme pressure and could cause serious injury or death. DO NOT take brake chambers apart , there are no repairable parts inside!</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4: Spring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46</a:t>
            </a:fld>
            <a:endParaRPr lang="en-CA" dirty="0"/>
          </a:p>
        </p:txBody>
      </p:sp>
    </p:spTree>
    <p:extLst>
      <p:ext uri="{BB962C8B-B14F-4D97-AF65-F5344CB8AC3E}">
        <p14:creationId xmlns:p14="http://schemas.microsoft.com/office/powerpoint/2010/main" val="3376005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spring parking brake control valve controls air pressure to the parking brakes and is located in the cab. Air pressure is released when the valve is pulled. The parking control valve (yellow button) is your control for the parking circuit.</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4: Spring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47</a:t>
            </a:fld>
            <a:endParaRPr lang="en-CA" dirty="0"/>
          </a:p>
        </p:txBody>
      </p:sp>
    </p:spTree>
    <p:extLst>
      <p:ext uri="{BB962C8B-B14F-4D97-AF65-F5344CB8AC3E}">
        <p14:creationId xmlns:p14="http://schemas.microsoft.com/office/powerpoint/2010/main" val="3530634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yellow button sits on top of a spring-loaded spool in the housing. Air pressure holds it in (open). When air pressure drops, the spring under the spool overcomes the air pressure holding it in and pops the spool and button out. This typically happens between 20 - 45 PSI (138 - 310 kPa), although in new trucks it can happen as low as 10 PSI (69 kPa). A vehicle must be placed out-of-service if the parking control does not default back to the park position when the air pressure is depleted.</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When the parking control valve (yellow button) is pulled, air is exhausted and the parking spring expands and applies the foundation brake.</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4: Spring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48</a:t>
            </a:fld>
            <a:endParaRPr lang="en-CA" dirty="0"/>
          </a:p>
        </p:txBody>
      </p:sp>
    </p:spTree>
    <p:extLst>
      <p:ext uri="{BB962C8B-B14F-4D97-AF65-F5344CB8AC3E}">
        <p14:creationId xmlns:p14="http://schemas.microsoft.com/office/powerpoint/2010/main" val="1554015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When air pressure drops to 82 - 84 PSI (566 - 580 kPa), the parking springs begin to expand. By the time the springs expands enough to take up the free-play, air pressure is down to 55 - 60 PSI (380 - 414 kPa). At this point, the brake lining starts to drag on the drums. The parking springs are applied firmly by 45 - 50 PSI (310 - 345 kPa) air pressure. Spring parking brakes begin to apply if system air pressure drops below 60 psi (414 kPa). An automatic application of the spring parking brakes provides minimum reaction time and can reduce vehicle control. </a:t>
            </a:r>
          </a:p>
        </p:txBody>
      </p:sp>
      <p:sp>
        <p:nvSpPr>
          <p:cNvPr id="4" name="Slide Number Placeholder 3"/>
          <p:cNvSpPr>
            <a:spLocks noGrp="1"/>
          </p:cNvSpPr>
          <p:nvPr>
            <p:ph type="sldNum" sz="quarter" idx="10"/>
          </p:nvPr>
        </p:nvSpPr>
        <p:spPr/>
        <p:txBody>
          <a:bodyPr/>
          <a:lstStyle/>
          <a:p>
            <a:fld id="{D2AAB52B-0897-46EF-ACB7-C2A1E9716B33}" type="slidenum">
              <a:rPr lang="en-CA" smtClean="0"/>
              <a:pPr/>
              <a:t>49</a:t>
            </a:fld>
            <a:endParaRPr lang="en-CA" dirty="0"/>
          </a:p>
        </p:txBody>
      </p:sp>
    </p:spTree>
    <p:extLst>
      <p:ext uri="{BB962C8B-B14F-4D97-AF65-F5344CB8AC3E}">
        <p14:creationId xmlns:p14="http://schemas.microsoft.com/office/powerpoint/2010/main" val="808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air brake “A” endorsement is independent of the class of licence held. The holder of a Class 1 licence must still pass the written and practical air brake test (which is part of the Class</a:t>
            </a:r>
            <a:r>
              <a:rPr lang="en-CA" sz="1200" kern="1200" baseline="0" dirty="0" smtClean="0">
                <a:solidFill>
                  <a:schemeClr val="tx1"/>
                </a:solidFill>
                <a:effectLst/>
                <a:ea typeface="+mn-ea"/>
                <a:cs typeface="+mn-cs"/>
              </a:rPr>
              <a:t> 1 road test)</a:t>
            </a:r>
            <a:r>
              <a:rPr lang="en-CA" sz="1200" kern="1200" dirty="0" smtClean="0">
                <a:solidFill>
                  <a:schemeClr val="tx1"/>
                </a:solidFill>
                <a:effectLst/>
                <a:ea typeface="+mn-ea"/>
                <a:cs typeface="+mn-cs"/>
              </a:rPr>
              <a:t> to operate a vehicle with air brakes.</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a:t>
            </a:fld>
            <a:endParaRPr lang="en-CA" dirty="0"/>
          </a:p>
        </p:txBody>
      </p:sp>
    </p:spTree>
    <p:extLst>
      <p:ext uri="{BB962C8B-B14F-4D97-AF65-F5344CB8AC3E}">
        <p14:creationId xmlns:p14="http://schemas.microsoft.com/office/powerpoint/2010/main" val="3608809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Opening the parking control valve (by pushing the yellow button) allows air pressure to flow to the pressure plate of the parking diaphragm. It compresses the parking spring to release the spring parking brakes.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Applying the service brakes with the foot valve uses the service circuit and functions independently of the parking circuit to provide normal braking. The parking brake remains released. </a:t>
            </a:r>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50</a:t>
            </a:fld>
            <a:endParaRPr lang="en-CA" dirty="0"/>
          </a:p>
        </p:txBody>
      </p:sp>
    </p:spTree>
    <p:extLst>
      <p:ext uri="{BB962C8B-B14F-4D97-AF65-F5344CB8AC3E}">
        <p14:creationId xmlns:p14="http://schemas.microsoft.com/office/powerpoint/2010/main" val="1747401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Spring brakes can be manually released (caged) with a release bolt. The release bolt is often found in a side pocket on the chamber. Some spring brake chambers incorporate the release tool into the body of the chamber.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Caging bolts (release tools) are used to pull the parking spring off the application so the vehicle can be </a:t>
            </a:r>
            <a:r>
              <a:rPr lang="en-CA" sz="1200" b="1" kern="1200" dirty="0" smtClean="0">
                <a:solidFill>
                  <a:schemeClr val="tx1"/>
                </a:solidFill>
                <a:effectLst/>
                <a:ea typeface="+mn-ea"/>
                <a:cs typeface="+mn-cs"/>
              </a:rPr>
              <a:t>towed or repaired</a:t>
            </a:r>
            <a:r>
              <a:rPr lang="en-CA" sz="1200" kern="1200" dirty="0" smtClean="0">
                <a:solidFill>
                  <a:schemeClr val="tx1"/>
                </a:solidFill>
                <a:effectLst/>
                <a:ea typeface="+mn-ea"/>
                <a:cs typeface="+mn-cs"/>
              </a:rPr>
              <a:t>. They are not to be used as a method of taking the parking chambers apart. If all of the parking brakes are to be caged, ensure chock blocks are placed on both sides of the wheels.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baseline="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4: Spring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51</a:t>
            </a:fld>
            <a:endParaRPr lang="en-CA" dirty="0"/>
          </a:p>
        </p:txBody>
      </p:sp>
    </p:spTree>
    <p:extLst>
      <p:ext uri="{BB962C8B-B14F-4D97-AF65-F5344CB8AC3E}">
        <p14:creationId xmlns:p14="http://schemas.microsoft.com/office/powerpoint/2010/main" val="1422221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Vehicles with no air pressure and caged parking springs have no service or parking brakes. Ensure that chock blocks are in place before caging the parking springs. Caging parking springs is a procedure used for towing vehicles and mechanical repairs only. Do not operate vehicles with reduced braking capabilities.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4: Spring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52</a:t>
            </a:fld>
            <a:endParaRPr lang="en-CA" dirty="0"/>
          </a:p>
        </p:txBody>
      </p:sp>
    </p:spTree>
    <p:extLst>
      <p:ext uri="{BB962C8B-B14F-4D97-AF65-F5344CB8AC3E}">
        <p14:creationId xmlns:p14="http://schemas.microsoft.com/office/powerpoint/2010/main" val="3921327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Air pressure for the parking circuit is delivered from the service tank with the higher pressure. This keeps the spring parking brake released if there is a system failure in either service circuit and allows you to make a safe and controlled stop.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3: Service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53</a:t>
            </a:fld>
            <a:endParaRPr lang="en-CA" dirty="0"/>
          </a:p>
        </p:txBody>
      </p:sp>
    </p:spTree>
    <p:extLst>
      <p:ext uri="{BB962C8B-B14F-4D97-AF65-F5344CB8AC3E}">
        <p14:creationId xmlns:p14="http://schemas.microsoft.com/office/powerpoint/2010/main" val="3744693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Service and park brakes operate the same on trailers as they do on power units (i.e., the truck or tractor). Relays and control lines also work the same.</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Air pressure is provided by the tow vehicle, so there is no supply circuit on the trailer. Each axle group has an air tank, relay valve, and brake chamber.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two air lines that connect to the trailer carry the air supply and the brake signal to the trailers service and parking circuits.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baseline="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3: Service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54</a:t>
            </a:fld>
            <a:endParaRPr lang="en-CA" dirty="0"/>
          </a:p>
        </p:txBody>
      </p:sp>
    </p:spTree>
    <p:extLst>
      <p:ext uri="{BB962C8B-B14F-4D97-AF65-F5344CB8AC3E}">
        <p14:creationId xmlns:p14="http://schemas.microsoft.com/office/powerpoint/2010/main" val="1374717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DO: </a:t>
            </a:r>
            <a:r>
              <a:rPr lang="en-CA" sz="1200" kern="1200" dirty="0" smtClean="0">
                <a:solidFill>
                  <a:schemeClr val="tx1"/>
                </a:solidFill>
                <a:effectLst/>
                <a:ea typeface="+mn-ea"/>
                <a:cs typeface="+mn-cs"/>
              </a:rPr>
              <a:t>Advise students to carry a supply of spare seals and demonstrate how to replace them. Remember that the thick side goes into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 It may be helpful to display a sample of red and blue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with a variety of seals. </a:t>
            </a:r>
          </a:p>
          <a:p>
            <a:r>
              <a:rPr lang="en-CA" sz="1200" kern="1200" dirty="0" smtClean="0">
                <a:solidFill>
                  <a:schemeClr val="tx1"/>
                </a:solidFill>
                <a:effectLst/>
                <a:ea typeface="+mn-ea"/>
                <a:cs typeface="+mn-cs"/>
              </a:rPr>
              <a:t> </a:t>
            </a:r>
          </a:p>
          <a:p>
            <a:r>
              <a:rPr lang="en-CA" sz="1200" b="1" kern="1200" dirty="0" smtClean="0">
                <a:solidFill>
                  <a:schemeClr val="tx1"/>
                </a:solidFill>
                <a:effectLst/>
                <a:ea typeface="+mn-ea"/>
                <a:cs typeface="+mn-cs"/>
              </a:rPr>
              <a:t>SAY: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should be completely inspected before being connected. If the seals are soft or degraded, they will leak. If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are damaged they may not press together properly and leak. </a:t>
            </a:r>
          </a:p>
          <a:p>
            <a:r>
              <a:rPr lang="en-CA" sz="1200" kern="1200" dirty="0" smtClean="0">
                <a:solidFill>
                  <a:schemeClr val="tx1"/>
                </a:solidFill>
                <a:effectLst/>
                <a:ea typeface="+mn-ea"/>
                <a:cs typeface="+mn-cs"/>
              </a:rPr>
              <a:t> </a:t>
            </a:r>
          </a:p>
          <a:p>
            <a:r>
              <a:rPr lang="en-CA" sz="1200" kern="1200" dirty="0" err="1" smtClean="0">
                <a:solidFill>
                  <a:schemeClr val="tx1"/>
                </a:solidFill>
                <a:effectLst/>
                <a:ea typeface="+mn-ea"/>
                <a:cs typeface="+mn-cs"/>
              </a:rPr>
              <a:t>Gladhands</a:t>
            </a:r>
            <a:r>
              <a:rPr lang="en-CA" sz="1200" kern="1200" dirty="0" smtClean="0">
                <a:solidFill>
                  <a:schemeClr val="tx1"/>
                </a:solidFill>
                <a:effectLst/>
                <a:ea typeface="+mn-ea"/>
                <a:cs typeface="+mn-cs"/>
              </a:rPr>
              <a:t> connect the two air lines to the trailer. They are friction locked and rubber sealed, usually “polarized” to prevent cross-connection. Trailer air valves are expensive, so keep them clean. Dirt in the air lines from bobtails will migrate into and contaminate trailer valves resulting in expensive repairs.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Some best practices include:</a:t>
            </a:r>
          </a:p>
          <a:p>
            <a:pPr marL="171450" indent="-171450">
              <a:buFont typeface="Arial" panose="020B0604020202020204" pitchFamily="34" charset="0"/>
              <a:buChar char="•"/>
            </a:pPr>
            <a:r>
              <a:rPr lang="en-CA" sz="1200" kern="1200" dirty="0" smtClean="0">
                <a:solidFill>
                  <a:schemeClr val="tx1"/>
                </a:solidFill>
                <a:effectLst/>
                <a:ea typeface="+mn-ea"/>
                <a:cs typeface="+mn-cs"/>
              </a:rPr>
              <a:t>Carrying spare seals</a:t>
            </a:r>
          </a:p>
          <a:p>
            <a:pPr marL="171450" indent="-171450">
              <a:buFont typeface="Arial" panose="020B0604020202020204" pitchFamily="34" charset="0"/>
              <a:buChar char="•"/>
            </a:pPr>
            <a:r>
              <a:rPr lang="en-CA" sz="1200" kern="1200" dirty="0" smtClean="0">
                <a:solidFill>
                  <a:schemeClr val="tx1"/>
                </a:solidFill>
                <a:effectLst/>
                <a:ea typeface="+mn-ea"/>
                <a:cs typeface="+mn-cs"/>
              </a:rPr>
              <a:t>Protect them from dirt and</a:t>
            </a:r>
            <a:r>
              <a:rPr lang="en-CA" sz="1200" kern="1200" baseline="0" dirty="0" smtClean="0">
                <a:solidFill>
                  <a:schemeClr val="tx1"/>
                </a:solidFill>
                <a:effectLst/>
                <a:ea typeface="+mn-ea"/>
                <a:cs typeface="+mn-cs"/>
              </a:rPr>
              <a:t> water by:</a:t>
            </a:r>
          </a:p>
          <a:p>
            <a:pPr marL="628650" lvl="1" indent="-171450">
              <a:buFont typeface="Arial" panose="020B0604020202020204" pitchFamily="34" charset="0"/>
              <a:buChar char="•"/>
            </a:pPr>
            <a:r>
              <a:rPr lang="en-CA" sz="1200" kern="1200" dirty="0" smtClean="0">
                <a:solidFill>
                  <a:schemeClr val="tx1"/>
                </a:solidFill>
                <a:effectLst/>
                <a:ea typeface="+mn-ea"/>
                <a:cs typeface="+mn-cs"/>
              </a:rPr>
              <a:t>A quick discharge of air pressure before connecting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will help contamination blow out rather than sending it into the trailer. Leave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lying open on the tractor deck. Pull the hand valve, and hold the red dash valve in for a few seconds. Release both the dash valve and the hand valve and then connect the air lines.</a:t>
            </a:r>
          </a:p>
          <a:p>
            <a:pPr marL="628650" lvl="1" indent="-171450">
              <a:buFont typeface="Arial" panose="020B0604020202020204" pitchFamily="34" charset="0"/>
              <a:buChar char="•"/>
            </a:pPr>
            <a:r>
              <a:rPr lang="en-CA" sz="1200" kern="1200" dirty="0" smtClean="0">
                <a:solidFill>
                  <a:schemeClr val="tx1"/>
                </a:solidFill>
                <a:effectLst/>
                <a:ea typeface="+mn-ea"/>
                <a:cs typeface="+mn-cs"/>
              </a:rPr>
              <a:t>Store them securely when not in use</a:t>
            </a:r>
          </a:p>
          <a:p>
            <a:pPr marL="628650" lvl="1" indent="-171450">
              <a:buFont typeface="Arial" panose="020B0604020202020204" pitchFamily="34" charset="0"/>
              <a:buChar char="•"/>
            </a:pPr>
            <a:r>
              <a:rPr lang="en-CA" sz="1200" kern="1200" dirty="0" smtClean="0">
                <a:solidFill>
                  <a:schemeClr val="tx1"/>
                </a:solidFill>
                <a:effectLst/>
                <a:ea typeface="+mn-ea"/>
                <a:cs typeface="+mn-cs"/>
              </a:rPr>
              <a:t>Use dead-end couplers when the air lines are not in use. </a:t>
            </a:r>
          </a:p>
          <a:p>
            <a:pPr marL="628650" lvl="1" indent="-171450">
              <a:buFont typeface="Arial" panose="020B0604020202020204" pitchFamily="34" charset="0"/>
              <a:buChar char="•"/>
            </a:pPr>
            <a:r>
              <a:rPr lang="en-CA" sz="1200" kern="1200" dirty="0" smtClean="0">
                <a:solidFill>
                  <a:schemeClr val="tx1"/>
                </a:solidFill>
                <a:effectLst/>
                <a:ea typeface="+mn-ea"/>
                <a:cs typeface="+mn-cs"/>
              </a:rPr>
              <a:t>If the unit is not equipped with dead-end couplers,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of the service line can be locked to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of the supply line to keep water and dirt from entering the unused lines.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Gladhands and lines should also be secured to prevent the line from bouncing off the vehicle which could seriously damage the couplers.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There are different types of air lines.</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Plastic coiled air lines work well, but can become brittle over time. Rubber air lines are also available.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Flat deck haulers may run the trailer air lines from the back of the frame to the landing leg area of the trailer, rather than from the back of the cab to the nose of the trailer. This causes less interference from loads that overhang the front of the deck.</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5: Trailer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55</a:t>
            </a:fld>
            <a:endParaRPr lang="en-CA" dirty="0"/>
          </a:p>
        </p:txBody>
      </p:sp>
    </p:spTree>
    <p:extLst>
      <p:ext uri="{BB962C8B-B14F-4D97-AF65-F5344CB8AC3E}">
        <p14:creationId xmlns:p14="http://schemas.microsoft.com/office/powerpoint/2010/main" val="14224002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All supply couplers have the word “</a:t>
            </a:r>
            <a:r>
              <a:rPr lang="en-CA" sz="1200" b="1" kern="1200" dirty="0" smtClean="0">
                <a:solidFill>
                  <a:schemeClr val="tx1"/>
                </a:solidFill>
                <a:effectLst/>
                <a:ea typeface="+mn-ea"/>
                <a:cs typeface="+mn-cs"/>
              </a:rPr>
              <a:t>Emergency” </a:t>
            </a:r>
            <a:r>
              <a:rPr lang="en-CA" sz="1200" kern="1200" dirty="0" smtClean="0">
                <a:solidFill>
                  <a:schemeClr val="tx1"/>
                </a:solidFill>
                <a:effectLst/>
                <a:ea typeface="+mn-ea"/>
                <a:cs typeface="+mn-cs"/>
              </a:rPr>
              <a:t>or a large “</a:t>
            </a:r>
            <a:r>
              <a:rPr lang="en-CA" sz="1200" b="1" kern="1200" dirty="0" smtClean="0">
                <a:solidFill>
                  <a:schemeClr val="tx1"/>
                </a:solidFill>
                <a:effectLst/>
                <a:ea typeface="+mn-ea"/>
                <a:cs typeface="+mn-cs"/>
              </a:rPr>
              <a:t>E” </a:t>
            </a:r>
            <a:r>
              <a:rPr lang="en-CA" sz="1200" kern="1200" dirty="0" smtClean="0">
                <a:solidFill>
                  <a:schemeClr val="tx1"/>
                </a:solidFill>
                <a:effectLst/>
                <a:ea typeface="+mn-ea"/>
                <a:cs typeface="+mn-cs"/>
              </a:rPr>
              <a:t>on them. Typically, they couple to the left (driver) side of the two couplers on the trailer. This is a convention rather than a requirement.</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air pressure used to supply the trailer tanks will come from the higher of the two tractor service tanks.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two functions of this supply line is to fill trailer tanks, and release trailer parking brakes. It is usually colour-coded red. </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5: Trailer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56</a:t>
            </a:fld>
            <a:endParaRPr lang="en-CA" dirty="0"/>
          </a:p>
        </p:txBody>
      </p:sp>
    </p:spTree>
    <p:extLst>
      <p:ext uri="{BB962C8B-B14F-4D97-AF65-F5344CB8AC3E}">
        <p14:creationId xmlns:p14="http://schemas.microsoft.com/office/powerpoint/2010/main" val="2443140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service</a:t>
            </a:r>
            <a:r>
              <a:rPr lang="en-CA" sz="1200" kern="1200" baseline="0" dirty="0" smtClean="0">
                <a:solidFill>
                  <a:schemeClr val="tx1"/>
                </a:solidFill>
                <a:effectLst/>
                <a:ea typeface="+mn-ea"/>
                <a:cs typeface="+mn-cs"/>
              </a:rPr>
              <a:t> or control line c</a:t>
            </a:r>
            <a:r>
              <a:rPr lang="en-CA" sz="1200" kern="1200" dirty="0" smtClean="0">
                <a:solidFill>
                  <a:schemeClr val="tx1"/>
                </a:solidFill>
                <a:effectLst/>
                <a:ea typeface="+mn-ea"/>
                <a:cs typeface="+mn-cs"/>
              </a:rPr>
              <a:t>arries the control signal from the foot valve to the trailer circuit relays. It is usually colour-coded blue and generally mounted on the passenger side of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Service couplers will say “</a:t>
            </a:r>
            <a:r>
              <a:rPr lang="en-CA" sz="1200" b="1" kern="1200" dirty="0" smtClean="0">
                <a:solidFill>
                  <a:schemeClr val="tx1"/>
                </a:solidFill>
                <a:effectLst/>
                <a:ea typeface="+mn-ea"/>
                <a:cs typeface="+mn-cs"/>
              </a:rPr>
              <a:t>Service</a:t>
            </a:r>
            <a:r>
              <a:rPr lang="en-CA" sz="1200" kern="1200" dirty="0" smtClean="0">
                <a:solidFill>
                  <a:schemeClr val="tx1"/>
                </a:solidFill>
                <a:effectLst/>
                <a:ea typeface="+mn-ea"/>
                <a:cs typeface="+mn-cs"/>
              </a:rPr>
              <a:t>” or have a large “</a:t>
            </a:r>
            <a:r>
              <a:rPr lang="en-CA" sz="1200" b="1" kern="1200" dirty="0" smtClean="0">
                <a:solidFill>
                  <a:schemeClr val="tx1"/>
                </a:solidFill>
                <a:effectLst/>
                <a:ea typeface="+mn-ea"/>
                <a:cs typeface="+mn-cs"/>
              </a:rPr>
              <a:t>S</a:t>
            </a:r>
            <a:r>
              <a:rPr lang="en-CA" sz="1200" kern="1200" dirty="0" smtClean="0">
                <a:solidFill>
                  <a:schemeClr val="tx1"/>
                </a:solidFill>
                <a:effectLst/>
                <a:ea typeface="+mn-ea"/>
                <a:cs typeface="+mn-cs"/>
              </a:rPr>
              <a:t>” on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5: Trailer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57</a:t>
            </a:fld>
            <a:endParaRPr lang="en-CA" dirty="0"/>
          </a:p>
        </p:txBody>
      </p:sp>
    </p:spTree>
    <p:extLst>
      <p:ext uri="{BB962C8B-B14F-4D97-AF65-F5344CB8AC3E}">
        <p14:creationId xmlns:p14="http://schemas.microsoft.com/office/powerpoint/2010/main" val="714585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 There are two components to the tractor’s protection system: the trailer supply valve and the tractor protection valve. The trailer air supply valve (red button) controls the supply line, and the tractor protection valve uses supply line pressure to open the service line.</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The trailer supply valve is an item checked by enforcement officers during roadside vehicle inspections. If it does not work properly, the vehicle will be placed out-of-service.</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Enforcement officers during Level 1 Commercial Vehicle Safety Alliance (CVSA) inspection will check both parts of the tractor’s protection system. Both lines will be removed from the trailer and when the red button trips, you will be asked to apply the service brake. The service line should not leak. This procedure is a part of the air system pre-trip inspection.</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5: Trailer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58</a:t>
            </a:fld>
            <a:endParaRPr lang="en-CA" dirty="0"/>
          </a:p>
        </p:txBody>
      </p:sp>
    </p:spTree>
    <p:extLst>
      <p:ext uri="{BB962C8B-B14F-4D97-AF65-F5344CB8AC3E}">
        <p14:creationId xmlns:p14="http://schemas.microsoft.com/office/powerpoint/2010/main" val="511908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Push the red button to open and supply air pressure to the trailer. Pull to close and stop the air pressure supply. If the supply line separates, the button pops out automatically</a:t>
            </a:r>
            <a:r>
              <a:rPr lang="en-CA" sz="1200" kern="1200" baseline="0" dirty="0" smtClean="0">
                <a:solidFill>
                  <a:schemeClr val="tx1"/>
                </a:solidFill>
                <a:effectLst/>
                <a:ea typeface="+mn-ea"/>
                <a:cs typeface="+mn-cs"/>
              </a:rPr>
              <a:t> between 20-45 </a:t>
            </a:r>
            <a:r>
              <a:rPr lang="en-CA" sz="1200" kern="1200" dirty="0" smtClean="0">
                <a:solidFill>
                  <a:schemeClr val="tx1"/>
                </a:solidFill>
                <a:effectLst/>
                <a:ea typeface="+mn-ea"/>
                <a:cs typeface="+mn-cs"/>
              </a:rPr>
              <a:t>psi.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trailer air supply valve is also controlled by the spring brake (parking and emergency) control valve (yellow button, see </a:t>
            </a:r>
            <a:r>
              <a:rPr lang="en-US" b="1" dirty="0" smtClean="0"/>
              <a:t>Spring Parking Brake Control Valve </a:t>
            </a:r>
            <a:r>
              <a:rPr lang="en-CA" sz="1200" kern="1200" dirty="0" smtClean="0">
                <a:solidFill>
                  <a:schemeClr val="tx1"/>
                </a:solidFill>
                <a:effectLst/>
                <a:ea typeface="+mn-ea"/>
                <a:cs typeface="+mn-cs"/>
              </a:rPr>
              <a:t>slide). This is the master button. Pulling it also pops out the trailer supply valve (red button) and activates all of the vehicle’s spring parking brakes.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In the two button system, the trailer air supply valve (red button) automatically applies or pops out when the spring brake control valve is pulled. Most drivers get into the habit of holding a thumb on the trailer air supply valve (red button) while pulling the spring brake control valve (yellow button). This applies the tractor spring parking brakes while keeping the trailer spring parking brakes released, which prevents the trailer brake linings from freezing onto the drums in cold weather.</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5: Trailer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59</a:t>
            </a:fld>
            <a:endParaRPr lang="en-CA" dirty="0"/>
          </a:p>
        </p:txBody>
      </p:sp>
    </p:spTree>
    <p:extLst>
      <p:ext uri="{BB962C8B-B14F-4D97-AF65-F5344CB8AC3E}">
        <p14:creationId xmlns:p14="http://schemas.microsoft.com/office/powerpoint/2010/main" val="3324665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Air brakes provide several advantages. Compressed air generates greater power than hydraulic brakes. A hydraulic brake leak can lead to brake failure, but air brake systems are tolerant of small leaks because</a:t>
            </a:r>
            <a:r>
              <a:rPr lang="en-CA" sz="1200" kern="1200" baseline="0" dirty="0" smtClean="0">
                <a:solidFill>
                  <a:schemeClr val="tx1"/>
                </a:solidFill>
                <a:effectLst/>
                <a:ea typeface="+mn-ea"/>
                <a:cs typeface="+mn-cs"/>
              </a:rPr>
              <a:t> they </a:t>
            </a:r>
            <a:r>
              <a:rPr lang="en-CA" sz="1200" kern="1200" dirty="0" smtClean="0">
                <a:solidFill>
                  <a:schemeClr val="tx1"/>
                </a:solidFill>
                <a:effectLst/>
                <a:ea typeface="+mn-ea"/>
                <a:cs typeface="+mn-cs"/>
              </a:rPr>
              <a:t>have compressors to provide more air pressure when required. Air line couplings</a:t>
            </a:r>
            <a:r>
              <a:rPr lang="en-CA" sz="1200" kern="1200" baseline="0" dirty="0" smtClean="0">
                <a:solidFill>
                  <a:schemeClr val="tx1"/>
                </a:solidFill>
                <a:effectLst/>
                <a:ea typeface="+mn-ea"/>
                <a:cs typeface="+mn-cs"/>
              </a:rPr>
              <a:t> are easier to attach than hydraulic lines and the systems have </a:t>
            </a:r>
            <a:r>
              <a:rPr lang="en-CA" sz="1200" kern="1200" dirty="0" smtClean="0">
                <a:solidFill>
                  <a:schemeClr val="tx1"/>
                </a:solidFill>
                <a:effectLst/>
                <a:ea typeface="+mn-ea"/>
                <a:cs typeface="+mn-cs"/>
              </a:rPr>
              <a:t>proven to be reliable.  </a:t>
            </a:r>
          </a:p>
          <a:p>
            <a:endParaRPr lang="en-US" dirty="0" smtClean="0"/>
          </a:p>
          <a:p>
            <a:r>
              <a:rPr lang="en-US" dirty="0" smtClean="0"/>
              <a:t>However,</a:t>
            </a:r>
            <a:r>
              <a:rPr lang="en-US" baseline="0" dirty="0" smtClean="0"/>
              <a:t> the main disadvantage of air brakes is that there is a split second delay in brake reaction compared to hydraulic brakes.</a:t>
            </a:r>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6</a:t>
            </a:fld>
            <a:endParaRPr lang="en-CA" dirty="0"/>
          </a:p>
        </p:txBody>
      </p:sp>
    </p:spTree>
    <p:extLst>
      <p:ext uri="{BB962C8B-B14F-4D97-AF65-F5344CB8AC3E}">
        <p14:creationId xmlns:p14="http://schemas.microsoft.com/office/powerpoint/2010/main" val="2723018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b="0" kern="1200" dirty="0" smtClean="0">
                <a:solidFill>
                  <a:schemeClr val="tx1"/>
                </a:solidFill>
                <a:effectLst/>
                <a:ea typeface="+mn-ea"/>
                <a:cs typeface="+mn-cs"/>
              </a:rPr>
              <a:t>When </a:t>
            </a:r>
            <a:r>
              <a:rPr lang="en-CA" sz="1200" kern="1200" dirty="0" smtClean="0">
                <a:solidFill>
                  <a:schemeClr val="tx1"/>
                </a:solidFill>
                <a:effectLst/>
                <a:ea typeface="+mn-ea"/>
                <a:cs typeface="+mn-cs"/>
              </a:rPr>
              <a:t>the foot valve application treadle is</a:t>
            </a:r>
            <a:r>
              <a:rPr lang="en-CA" sz="1200" kern="1200" baseline="0" dirty="0" smtClean="0">
                <a:solidFill>
                  <a:schemeClr val="tx1"/>
                </a:solidFill>
                <a:effectLst/>
                <a:ea typeface="+mn-ea"/>
                <a:cs typeface="+mn-cs"/>
              </a:rPr>
              <a:t> depressed</a:t>
            </a:r>
            <a:r>
              <a:rPr lang="en-CA" sz="1200" kern="1200" dirty="0" smtClean="0">
                <a:solidFill>
                  <a:schemeClr val="tx1"/>
                </a:solidFill>
                <a:effectLst/>
                <a:ea typeface="+mn-ea"/>
                <a:cs typeface="+mn-cs"/>
              </a:rPr>
              <a:t>, air is delivered to</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the tractor and trailer brakes. The air is supplied by the service circuits. There will be a trailer service application if</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a circuit fails.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5: Trailer Brake Subsystem</a:t>
            </a:r>
            <a:endParaRPr lang="en-US" baseline="0" dirty="0" smtClean="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60</a:t>
            </a:fld>
            <a:endParaRPr lang="en-CA" dirty="0"/>
          </a:p>
        </p:txBody>
      </p:sp>
    </p:spTree>
    <p:extLst>
      <p:ext uri="{BB962C8B-B14F-4D97-AF65-F5344CB8AC3E}">
        <p14:creationId xmlns:p14="http://schemas.microsoft.com/office/powerpoint/2010/main" val="17728574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ea typeface="+mn-ea"/>
                <a:cs typeface="+mn-cs"/>
              </a:rPr>
              <a:t>SAY: </a:t>
            </a:r>
            <a:r>
              <a:rPr lang="en-US" sz="1200" kern="1200" dirty="0" smtClean="0">
                <a:solidFill>
                  <a:schemeClr val="tx1"/>
                </a:solidFill>
                <a:effectLst/>
                <a:ea typeface="+mn-ea"/>
                <a:cs typeface="+mn-cs"/>
              </a:rPr>
              <a:t>The hand valve controls only the trailer service brakes, independently of the tractor service brakes. Hand valves send controlled air pressure through the trailer service (blue) line to the top of the trailer relays. These valves may be mounted on the steering column or in the dash. Some are spring-loaded, returning to the released position unless held by the driver, while others stay applied and must be manually released.</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These are not to be used for parking.</a:t>
            </a:r>
          </a:p>
          <a:p>
            <a:r>
              <a:rPr lang="en-CA"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Prior to 1976, trailers were equipped with air parking brakes. This system is still used on most converter dollies and on some specialized equipment for heavy hauling.</a:t>
            </a:r>
            <a:endParaRPr lang="en-CA" sz="1200" kern="1200" dirty="0" smtClean="0">
              <a:solidFill>
                <a:schemeClr val="tx1"/>
              </a:solidFill>
              <a:effectLst/>
              <a:ea typeface="+mn-ea"/>
              <a:cs typeface="+mn-cs"/>
            </a:endParaRPr>
          </a:p>
          <a:p>
            <a:r>
              <a:rPr lang="en-US" sz="1200" kern="1200" dirty="0" smtClean="0">
                <a:solidFill>
                  <a:schemeClr val="tx1"/>
                </a:solidFill>
                <a:effectLst/>
                <a:ea typeface="+mn-ea"/>
                <a:cs typeface="+mn-cs"/>
              </a:rPr>
              <a:t> </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As of January 1, 1976, Section 121 of the Canadian Motor Vehicle Safety Standards (CMVSS) requires spring parking brakes on trailers.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trailer’s air system communications are the same as modern spring brake trailers, so any tractor can pull any trailer. Pushing the trailer air supply valve (red button) releases the trailer’s air pressure parking brakes and maintains air pressure in the trailer’s air supply tank. Under normal conditions the service brake circuit works the same as the tractor service circuit. They control the air from the tractor signals relay, and application air is delivered to the trailer chambers from the local service tank. </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5: Trailer Brake Subsystem</a:t>
            </a:r>
            <a:endParaRPr lang="en-US" baseline="0" dirty="0" smtClean="0">
              <a:solidFill>
                <a:schemeClr val="tx1">
                  <a:lumMod val="75000"/>
                  <a:lumOff val="25000"/>
                </a:schemeClr>
              </a:solidFill>
            </a:endParaRPr>
          </a:p>
          <a:p>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61</a:t>
            </a:fld>
            <a:endParaRPr lang="en-CA" dirty="0"/>
          </a:p>
        </p:txBody>
      </p:sp>
    </p:spTree>
    <p:extLst>
      <p:ext uri="{BB962C8B-B14F-4D97-AF65-F5344CB8AC3E}">
        <p14:creationId xmlns:p14="http://schemas.microsoft.com/office/powerpoint/2010/main" val="738850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When the air supply to the trailer is disconnected, the emergency relay opens the air tank to the diaphragm in the service chambers. Service air pressure will cause trailer brakes to apply firmly. This is a very powerful emergency brake - twice as powerful as spring parking brakes. It can create an increased risk of brake lockup in an emergency application.</a:t>
            </a:r>
          </a:p>
          <a:p>
            <a:r>
              <a:rPr lang="en-CA"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The problem with air pressure parking brakes is that they do not stay on. As air pressure drains out of the system, the parking brakes will release. Very different operating procedures are required. Trailers must be chocked when uncoupled to prevent them from moving. Additionally, trailers must be charged with air pressure and the trailer service or parking brakes applied before coupling.</a:t>
            </a:r>
          </a:p>
        </p:txBody>
      </p:sp>
      <p:sp>
        <p:nvSpPr>
          <p:cNvPr id="4" name="Slide Number Placeholder 3"/>
          <p:cNvSpPr>
            <a:spLocks noGrp="1"/>
          </p:cNvSpPr>
          <p:nvPr>
            <p:ph type="sldNum" sz="quarter" idx="10"/>
          </p:nvPr>
        </p:nvSpPr>
        <p:spPr/>
        <p:txBody>
          <a:bodyPr/>
          <a:lstStyle/>
          <a:p>
            <a:fld id="{D2AAB52B-0897-46EF-ACB7-C2A1E9716B33}" type="slidenum">
              <a:rPr lang="en-CA" smtClean="0"/>
              <a:t>62</a:t>
            </a:fld>
            <a:endParaRPr lang="en-CA" dirty="0"/>
          </a:p>
        </p:txBody>
      </p:sp>
    </p:spTree>
    <p:extLst>
      <p:ext uri="{BB962C8B-B14F-4D97-AF65-F5344CB8AC3E}">
        <p14:creationId xmlns:p14="http://schemas.microsoft.com/office/powerpoint/2010/main" val="824324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ea typeface="+mn-ea"/>
                <a:cs typeface="+mn-cs"/>
              </a:rPr>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failure is noticed when the air pressure gauges do not replenish when the air pressure gets below the cut-in level. In some vehicles the low air pressure warning come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ea typeface="+mn-ea"/>
                <a:cs typeface="+mn-cs"/>
              </a:rPr>
              <a:t>The supply circuit</a:t>
            </a:r>
            <a:r>
              <a:rPr lang="en-US" sz="1200" b="0" kern="1200" baseline="0" dirty="0" smtClean="0">
                <a:solidFill>
                  <a:schemeClr val="tx1"/>
                </a:solidFill>
                <a:effectLst/>
                <a:ea typeface="+mn-ea"/>
                <a:cs typeface="+mn-cs"/>
              </a:rPr>
              <a:t> failure </a:t>
            </a:r>
            <a:r>
              <a:rPr lang="en-US" sz="1200" b="0" kern="1200" dirty="0" smtClean="0">
                <a:solidFill>
                  <a:schemeClr val="tx1"/>
                </a:solidFill>
                <a:effectLst/>
                <a:ea typeface="+mn-ea"/>
                <a:cs typeface="+mn-cs"/>
              </a:rPr>
              <a:t>could </a:t>
            </a:r>
            <a:r>
              <a:rPr lang="en-US" sz="1200" kern="1200" dirty="0" smtClean="0">
                <a:solidFill>
                  <a:schemeClr val="tx1"/>
                </a:solidFill>
                <a:effectLst/>
                <a:ea typeface="+mn-ea"/>
                <a:cs typeface="+mn-cs"/>
              </a:rPr>
              <a:t>be caused</a:t>
            </a:r>
            <a:r>
              <a:rPr lang="en-US" sz="1200" kern="1200" baseline="0" dirty="0" smtClean="0">
                <a:solidFill>
                  <a:schemeClr val="tx1"/>
                </a:solidFill>
                <a:effectLst/>
                <a:ea typeface="+mn-ea"/>
                <a:cs typeface="+mn-cs"/>
              </a:rPr>
              <a:t> by </a:t>
            </a:r>
            <a:r>
              <a:rPr lang="en-US" sz="1200" kern="1200" dirty="0" smtClean="0">
                <a:solidFill>
                  <a:schemeClr val="tx1"/>
                </a:solidFill>
                <a:effectLst/>
                <a:ea typeface="+mn-ea"/>
                <a:cs typeface="+mn-cs"/>
              </a:rPr>
              <a:t>anything from a plugged or collapsed line to a ruptured supply tank.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All brakes will work properly, but they will be limited by the amount of air pressure available in the service tanks.</a:t>
            </a:r>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63</a:t>
            </a:fld>
            <a:endParaRPr lang="en-CA" dirty="0"/>
          </a:p>
        </p:txBody>
      </p:sp>
    </p:spTree>
    <p:extLst>
      <p:ext uri="{BB962C8B-B14F-4D97-AF65-F5344CB8AC3E}">
        <p14:creationId xmlns:p14="http://schemas.microsoft.com/office/powerpoint/2010/main" val="3676760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ea typeface="+mn-ea"/>
                <a:cs typeface="+mn-cs"/>
              </a:rPr>
              <a:t>SAY: </a:t>
            </a:r>
            <a:r>
              <a:rPr lang="en-US" sz="1200" kern="1200" dirty="0" smtClean="0">
                <a:solidFill>
                  <a:schemeClr val="tx1"/>
                </a:solidFill>
                <a:effectLst/>
                <a:ea typeface="+mn-ea"/>
                <a:cs typeface="+mn-cs"/>
              </a:rPr>
              <a:t>The failure occurs in the primary circuit. Spring parking brakes remain released with air pressure from the secondary circuit. A service application will apply the steering axle and trailer brakes. Many trucks are outfitted with a tractor spring parking brake valve, sometimes called an inversion valve. </a:t>
            </a:r>
            <a:endParaRPr lang="en-CA" sz="1200" kern="1200" dirty="0" smtClean="0">
              <a:solidFill>
                <a:schemeClr val="tx1"/>
              </a:solidFill>
              <a:effectLst/>
              <a:ea typeface="+mn-ea"/>
              <a:cs typeface="+mn-cs"/>
            </a:endParaRPr>
          </a:p>
          <a:p>
            <a:r>
              <a:rPr lang="en-US" sz="1200" kern="1200" dirty="0" smtClean="0">
                <a:solidFill>
                  <a:schemeClr val="tx1"/>
                </a:solidFill>
                <a:effectLst/>
                <a:ea typeface="+mn-ea"/>
                <a:cs typeface="+mn-cs"/>
              </a:rPr>
              <a:t> </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This valve releases a controlled amount of air pressure from the spring parking brakes. This allows the spring parking brakes to apply the drive axle foundation brakes in a controlled manner.</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This valve uses the secondary service circuit to release an equal amount of circuit air pressure from the tractor’s spring parking brakes. However, more air pressure is used to release the spring parking brakes when the service brakes are released.</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A steady brake application should be used to stop the vehicle if an air pressure gauge is seen dropping and when the low air pressure alarm activates.</a:t>
            </a:r>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64</a:t>
            </a:fld>
            <a:endParaRPr lang="en-CA" dirty="0"/>
          </a:p>
        </p:txBody>
      </p:sp>
    </p:spTree>
    <p:extLst>
      <p:ext uri="{BB962C8B-B14F-4D97-AF65-F5344CB8AC3E}">
        <p14:creationId xmlns:p14="http://schemas.microsoft.com/office/powerpoint/2010/main" val="9272253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ea typeface="+mn-ea"/>
                <a:cs typeface="+mn-cs"/>
              </a:rPr>
              <a:t>SAY: </a:t>
            </a:r>
            <a:r>
              <a:rPr lang="en-US" sz="1200" kern="1200" dirty="0" smtClean="0">
                <a:solidFill>
                  <a:schemeClr val="tx1"/>
                </a:solidFill>
                <a:effectLst/>
                <a:ea typeface="+mn-ea"/>
                <a:cs typeface="+mn-cs"/>
              </a:rPr>
              <a:t>If the failure occurs in the secondary service the parking brakes remain released with air pressure from the primary circuit. This is the only tractor air system failure that will cause a service circuit’s brakes not to work during a service application. In this failure, the steering axle brakes will not apply.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Having two delivery circuits is a safety feature that ensures if one circuit fails, the other circuit will provide enough brake function to stop the vehicle. </a:t>
            </a:r>
            <a:r>
              <a:rPr lang="en-US" sz="1200" kern="1200" dirty="0" smtClean="0">
                <a:solidFill>
                  <a:schemeClr val="tx1"/>
                </a:solidFill>
                <a:effectLst/>
                <a:ea typeface="+mn-ea"/>
                <a:cs typeface="+mn-cs"/>
              </a:rPr>
              <a:t>By holding a steady application, the drive and trailer axle brakes apply normally.</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65</a:t>
            </a:fld>
            <a:endParaRPr lang="en-CA" dirty="0"/>
          </a:p>
        </p:txBody>
      </p:sp>
    </p:spTree>
    <p:extLst>
      <p:ext uri="{BB962C8B-B14F-4D97-AF65-F5344CB8AC3E}">
        <p14:creationId xmlns:p14="http://schemas.microsoft.com/office/powerpoint/2010/main" val="11751919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 failure in the parking circuit causes both service circuits to lose air pressure.</a:t>
            </a:r>
            <a:r>
              <a:rPr lang="en-CA"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Spring parking brake applications are only half as strong as a full service application, and a lockup depends on the weight of the vehicle, how sharply the brakes apply (shock or gradual), and available traction. Once the brakes apply there is no control of the vehicle if it starts to slide. </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ABS only operates on service circuits; it will not assist in this situation.</a:t>
            </a:r>
            <a:endParaRPr lang="en-CA" sz="1200" kern="1200" dirty="0" smtClean="0">
              <a:solidFill>
                <a:schemeClr val="tx1"/>
              </a:solidFill>
              <a:effectLst/>
              <a:ea typeface="+mn-ea"/>
              <a:cs typeface="+mn-cs"/>
            </a:endParaRP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For a parking and emergency circuit failure, apply a steady service application and expect the spring parking brakes to begin to gradually apply as the air pressure is reduced to approximately 55 - 60 PSI (380 - 414 kPa). Both air gauges drop and low air alarm activates. </a:t>
            </a:r>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66</a:t>
            </a:fld>
            <a:endParaRPr lang="en-CA" dirty="0"/>
          </a:p>
        </p:txBody>
      </p:sp>
    </p:spTree>
    <p:extLst>
      <p:ext uri="{BB962C8B-B14F-4D97-AF65-F5344CB8AC3E}">
        <p14:creationId xmlns:p14="http://schemas.microsoft.com/office/powerpoint/2010/main" val="19855964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ea typeface="+mn-ea"/>
                <a:cs typeface="+mn-cs"/>
              </a:rPr>
              <a:t>SAY: </a:t>
            </a:r>
            <a:r>
              <a:rPr lang="en-US" sz="1200" kern="1200" dirty="0" smtClean="0">
                <a:solidFill>
                  <a:schemeClr val="tx1"/>
                </a:solidFill>
                <a:effectLst/>
                <a:ea typeface="+mn-ea"/>
                <a:cs typeface="+mn-cs"/>
              </a:rPr>
              <a:t>A trailer service line failure can be </a:t>
            </a:r>
            <a:r>
              <a:rPr lang="en-US" sz="1200" i="1" kern="1200" dirty="0" smtClean="0">
                <a:solidFill>
                  <a:schemeClr val="tx1"/>
                </a:solidFill>
                <a:effectLst/>
                <a:ea typeface="+mn-ea"/>
                <a:cs typeface="+mn-cs"/>
              </a:rPr>
              <a:t>very </a:t>
            </a:r>
            <a:r>
              <a:rPr lang="en-US" sz="1200" kern="1200" dirty="0" smtClean="0">
                <a:solidFill>
                  <a:schemeClr val="tx1"/>
                </a:solidFill>
                <a:effectLst/>
                <a:ea typeface="+mn-ea"/>
                <a:cs typeface="+mn-cs"/>
              </a:rPr>
              <a:t>dangerous. For example, a Super-B combination weighing 63,500 kilograms (139,994 pounds) will have its braking capacity reduced to a tandem 22,500 kilograms (49,604 pounds) loaded straight truck. Braking distances will be dramatically increased.</a:t>
            </a:r>
            <a:endParaRPr lang="en-CA" sz="1200" kern="1200" dirty="0" smtClean="0">
              <a:solidFill>
                <a:schemeClr val="tx1"/>
              </a:solidFill>
              <a:effectLst/>
              <a:ea typeface="+mn-ea"/>
              <a:cs typeface="+mn-cs"/>
            </a:endParaRP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If there is enough roadway ahead of the vehicle for a gradual stop, a steady service brake application should be used. Monitor the air pressure gauges and release the service application when air pressure reaches approximately 70 PSI (483 kPa). The air pressure will rebuild when the service brakes are released. The vehicle should be continually down shifted to allow the compressor to rebuild air pressure faster and make the auxiliary retarder more effective.</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dash parking control valve is rarely used for emergency braking. It would be used in any situation where there is a loss of service brakes and a quick stop is required which could be caused by a service line failure or a trailer service tank failure.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disadvantage of this is that the tractor’s drive axle service brakes will be decreased by half if it is fitted with a bobtail drive axle relay. Service brakes will have to be applied harder to meet the same braking requirements.</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You do not have much time to think during an emergency situation. If the trailer service brakes are not working and the vehicle must be stopped quickly, pull the trailer air supply valve (red button).</a:t>
            </a:r>
          </a:p>
        </p:txBody>
      </p:sp>
      <p:sp>
        <p:nvSpPr>
          <p:cNvPr id="4" name="Slide Number Placeholder 3"/>
          <p:cNvSpPr>
            <a:spLocks noGrp="1"/>
          </p:cNvSpPr>
          <p:nvPr>
            <p:ph type="sldNum" sz="quarter" idx="10"/>
          </p:nvPr>
        </p:nvSpPr>
        <p:spPr/>
        <p:txBody>
          <a:bodyPr/>
          <a:lstStyle/>
          <a:p>
            <a:fld id="{D2AAB52B-0897-46EF-ACB7-C2A1E9716B33}" type="slidenum">
              <a:rPr lang="en-CA" smtClean="0"/>
              <a:t>67</a:t>
            </a:fld>
            <a:endParaRPr lang="en-CA" dirty="0"/>
          </a:p>
        </p:txBody>
      </p:sp>
    </p:spTree>
    <p:extLst>
      <p:ext uri="{BB962C8B-B14F-4D97-AF65-F5344CB8AC3E}">
        <p14:creationId xmlns:p14="http://schemas.microsoft.com/office/powerpoint/2010/main" val="882994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All control of the trailer is lost when the emergency line ruptures. The tractor’s protection system should activate on the tow vehicle and the trailer emergency brakes would apply.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Whether this causes the trailer axles to lockup depends on the weight on the axles, how rapidly the brakes are applied and the traction.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ABS has no effect on this situation, and if the trailer loses traction it will swing. Typically, the trailer will swing to the right because of the pavement crown. Centrifugal force in a turn will swing the trailer to the outside of the turn.</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 trailer emergency line failure can be very dangerous for other road users. Proper air line security during coupling, pre-trip and en route inspections is vital. If there is any doubt about the security of the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repairs must be made.</a:t>
            </a:r>
          </a:p>
        </p:txBody>
      </p:sp>
      <p:sp>
        <p:nvSpPr>
          <p:cNvPr id="4" name="Slide Number Placeholder 3"/>
          <p:cNvSpPr>
            <a:spLocks noGrp="1"/>
          </p:cNvSpPr>
          <p:nvPr>
            <p:ph type="sldNum" sz="quarter" idx="10"/>
          </p:nvPr>
        </p:nvSpPr>
        <p:spPr/>
        <p:txBody>
          <a:bodyPr/>
          <a:lstStyle/>
          <a:p>
            <a:fld id="{D2AAB52B-0897-46EF-ACB7-C2A1E9716B33}" type="slidenum">
              <a:rPr lang="en-CA" smtClean="0"/>
              <a:t>68</a:t>
            </a:fld>
            <a:endParaRPr lang="en-CA" dirty="0"/>
          </a:p>
        </p:txBody>
      </p:sp>
    </p:spTree>
    <p:extLst>
      <p:ext uri="{BB962C8B-B14F-4D97-AF65-F5344CB8AC3E}">
        <p14:creationId xmlns:p14="http://schemas.microsoft.com/office/powerpoint/2010/main" val="10066816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 trailer air tank failure is indicated by an unusually low reading on both air pressure gauges. The response to this situation is the same as a trailer service line failure discussed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 trailer air system must be charged during pre-trip and en route inspections. Pushing in the trailer air supply valve (red button) with the parking control valve (yellow button) pulled out during these inspections allows any air leaks to be noticed and dealt with before the equipment is put into service.</a:t>
            </a: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If there is enough roadway ahead of the vehicle for a gradual stop, a steady service brake application should be used. Monitor the air pressure gauges and release the service application when air pressure reaches approximately 70 PSI (483 kPa). The air pressure will rebuild when the service brakes are released. The vehicle should be continually down shifted to allow the compressor to rebuild air pressure faster and make the auxiliary retarder more effective.</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The dash parking control valve is rarely used for emergency braking. It would be used in any situation where there is a loss of service brakes and a quick stop is required which could be caused by a service line failure or a trailer service tank failure. </a:t>
            </a:r>
          </a:p>
          <a:p>
            <a:endParaRPr lang="en-US"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As previously mentioned, if there is any sign that the trailer service brakes are not working and the vehicle must be stopped quickly, pull the trailer supply valve.</a:t>
            </a:r>
          </a:p>
        </p:txBody>
      </p:sp>
      <p:sp>
        <p:nvSpPr>
          <p:cNvPr id="4" name="Slide Number Placeholder 3"/>
          <p:cNvSpPr>
            <a:spLocks noGrp="1"/>
          </p:cNvSpPr>
          <p:nvPr>
            <p:ph type="sldNum" sz="quarter" idx="10"/>
          </p:nvPr>
        </p:nvSpPr>
        <p:spPr/>
        <p:txBody>
          <a:bodyPr/>
          <a:lstStyle/>
          <a:p>
            <a:fld id="{D2AAB52B-0897-46EF-ACB7-C2A1E9716B33}" type="slidenum">
              <a:rPr lang="en-CA" smtClean="0"/>
              <a:t>69</a:t>
            </a:fld>
            <a:endParaRPr lang="en-CA" dirty="0"/>
          </a:p>
        </p:txBody>
      </p:sp>
    </p:spTree>
    <p:extLst>
      <p:ext uri="{BB962C8B-B14F-4D97-AF65-F5344CB8AC3E}">
        <p14:creationId xmlns:p14="http://schemas.microsoft.com/office/powerpoint/2010/main" val="86444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p>
          <a:p>
            <a:r>
              <a:rPr lang="en-CA" sz="1200" b="0" kern="1200" dirty="0" smtClean="0">
                <a:solidFill>
                  <a:schemeClr val="tx1"/>
                </a:solidFill>
                <a:effectLst/>
                <a:ea typeface="+mn-ea"/>
                <a:cs typeface="+mn-cs"/>
              </a:rPr>
              <a:t>Let’s review at a high level how air brakes work.</a:t>
            </a:r>
          </a:p>
          <a:p>
            <a:r>
              <a:rPr lang="en-CA" sz="1200" b="0" kern="1200" dirty="0" smtClean="0">
                <a:solidFill>
                  <a:schemeClr val="tx1"/>
                </a:solidFill>
                <a:effectLst/>
                <a:ea typeface="+mn-ea"/>
                <a:cs typeface="+mn-cs"/>
              </a:rPr>
              <a:t>Heat is created by </a:t>
            </a:r>
            <a:r>
              <a:rPr lang="en-CA" sz="1200" kern="1200" dirty="0" smtClean="0">
                <a:solidFill>
                  <a:schemeClr val="tx1"/>
                </a:solidFill>
                <a:effectLst/>
                <a:ea typeface="+mn-ea"/>
                <a:cs typeface="+mn-cs"/>
              </a:rPr>
              <a:t>accelerating and maintaining speed. Your vehicle requires traction to move, which is the amount of grip your tires have on the surface of the road. Gas and diesel engines use fuel to move a vehicle. A by-product of internal combustion is heat, which is dissipated by the cooling system. Stopping also creates heat.</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Friction is the resistance of motion between two objects or surfaces in contact with each other. Try rubbing your hands together quickly – you will feel them begin to heat as the friction builds.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Momentum - Brakes convert momentum energy into heat which is dissipated into the atmosphere by brake drums or disks. To stop a vehicle, brake shoe linings are forced against the machined surfaces of the brake drums. Brakes convert the energy of momentum into the energy of heat. This heat is then dissipated into the atmosphere by the brake drums or disc rotors. The amount of heat the brake drums can absorb depends on the thickness and</a:t>
            </a:r>
            <a:r>
              <a:rPr lang="en-CA" sz="1200" kern="1200" baseline="0" dirty="0" smtClean="0">
                <a:solidFill>
                  <a:schemeClr val="tx1"/>
                </a:solidFill>
                <a:effectLst/>
                <a:ea typeface="+mn-ea"/>
                <a:cs typeface="+mn-cs"/>
              </a:rPr>
              <a:t> type of </a:t>
            </a:r>
            <a:r>
              <a:rPr lang="en-CA" sz="1200" kern="1200" dirty="0" smtClean="0">
                <a:solidFill>
                  <a:schemeClr val="tx1"/>
                </a:solidFill>
                <a:effectLst/>
                <a:ea typeface="+mn-ea"/>
                <a:cs typeface="+mn-cs"/>
              </a:rPr>
              <a:t>metal. When enough friction is created between the brake linings and drums, the wheels stop turning. The final factor that stops the vehicle is the traction between the tires and the road surface. </a:t>
            </a:r>
          </a:p>
          <a:p>
            <a:endParaRPr lang="en-CA" sz="1200" kern="1200" dirty="0" smtClean="0">
              <a:solidFill>
                <a:schemeClr val="tx1"/>
              </a:solidFill>
              <a:effectLst/>
              <a:ea typeface="+mn-ea"/>
              <a:cs typeface="+mn-cs"/>
            </a:endParaRPr>
          </a:p>
          <a:p>
            <a:r>
              <a:rPr lang="en-CA" sz="1200" b="1" kern="1200" dirty="0" smtClean="0">
                <a:solidFill>
                  <a:schemeClr val="tx1"/>
                </a:solidFill>
                <a:effectLst/>
                <a:ea typeface="+mn-ea"/>
                <a:cs typeface="+mn-cs"/>
              </a:rPr>
              <a:t>Brake damage and failure happens when more heat is absorbed by the drums or rotors than can be dissipated. </a:t>
            </a:r>
            <a:r>
              <a:rPr lang="en-CA" sz="1200" kern="1200" dirty="0" smtClean="0">
                <a:solidFill>
                  <a:schemeClr val="tx1"/>
                </a:solidFill>
                <a:effectLst/>
                <a:ea typeface="+mn-ea"/>
                <a:cs typeface="+mn-cs"/>
              </a:rPr>
              <a:t>This can be caused by driving too fast for conditions. Most brake drums operate best around 115</a:t>
            </a:r>
            <a:r>
              <a:rPr lang="en-US" sz="1200" dirty="0" smtClean="0">
                <a:latin typeface="Calibri Light" panose="020F0302020204030204" pitchFamily="34" charset="0"/>
              </a:rPr>
              <a:t>°</a:t>
            </a:r>
            <a:r>
              <a:rPr lang="en-CA" sz="1200" kern="1200" dirty="0" smtClean="0">
                <a:solidFill>
                  <a:schemeClr val="tx1"/>
                </a:solidFill>
                <a:effectLst/>
                <a:ea typeface="+mn-ea"/>
                <a:cs typeface="+mn-cs"/>
              </a:rPr>
              <a:t> C and should not exceed 215</a:t>
            </a:r>
            <a:r>
              <a:rPr lang="en-US" sz="1200" dirty="0" smtClean="0">
                <a:latin typeface="Calibri Light" panose="020F0302020204030204" pitchFamily="34" charset="0"/>
              </a:rPr>
              <a:t>°</a:t>
            </a:r>
            <a:r>
              <a:rPr lang="en-CA" sz="1200" kern="1200" dirty="0" smtClean="0">
                <a:solidFill>
                  <a:schemeClr val="tx1"/>
                </a:solidFill>
                <a:effectLst/>
                <a:ea typeface="+mn-ea"/>
                <a:cs typeface="+mn-cs"/>
              </a:rPr>
              <a:t> C.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Driver’s perception and reaction</a:t>
            </a:r>
            <a:r>
              <a:rPr lang="en-CA" sz="1200" kern="1200" baseline="0" dirty="0" smtClean="0">
                <a:solidFill>
                  <a:schemeClr val="tx1"/>
                </a:solidFill>
                <a:effectLst/>
                <a:ea typeface="+mn-ea"/>
                <a:cs typeface="+mn-cs"/>
              </a:rPr>
              <a:t> time - </a:t>
            </a:r>
            <a:r>
              <a:rPr lang="en-CA" sz="1200" kern="1200" dirty="0" smtClean="0">
                <a:solidFill>
                  <a:schemeClr val="tx1"/>
                </a:solidFill>
                <a:effectLst/>
                <a:ea typeface="+mn-ea"/>
                <a:cs typeface="+mn-cs"/>
              </a:rPr>
              <a:t>It can take 3/4 of a second to 1 ½ seconds from the moment the hazard is identified to the time you apply the brake pedal.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Brake lag -  is the time it takes for the air to pass through the lines to the brakes before the brakes apply. In a well maintained air brake system this can take about 4/10 of a second. Air lines to the service brakes are empty when the brakes are released. When the brakes are applied, air pressure must move through the air lines. This creates a delay before the service brakes apply. The longer a vehicle is, the greater the brake lag.</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Air line layout and types of fittings also affect air pressure flow. The vehicle least affected by brake lag will be a body job - everything is fairly close together. The greatest brake lag occurs when</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three trailers are coupled to a towing unit (Triple). With this configuration, control air to the last trailer brakes must pass through five pairs of </a:t>
            </a:r>
            <a:r>
              <a:rPr lang="en-CA" sz="1200" kern="1200" dirty="0" err="1" smtClean="0">
                <a:solidFill>
                  <a:schemeClr val="tx1"/>
                </a:solidFill>
                <a:effectLst/>
                <a:ea typeface="+mn-ea"/>
                <a:cs typeface="+mn-cs"/>
              </a:rPr>
              <a:t>gladhand</a:t>
            </a:r>
            <a:r>
              <a:rPr lang="en-CA" sz="1200" kern="1200" dirty="0" smtClean="0">
                <a:solidFill>
                  <a:schemeClr val="tx1"/>
                </a:solidFill>
                <a:effectLst/>
                <a:ea typeface="+mn-ea"/>
                <a:cs typeface="+mn-cs"/>
              </a:rPr>
              <a:t> couplers with two 90-degree bends in each coupler set and long distances - up to 35 metres (114.8 feet).</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Stopping/</a:t>
            </a:r>
            <a:r>
              <a:rPr lang="en-CA" sz="1200" kern="1200" baseline="0" dirty="0" smtClean="0">
                <a:solidFill>
                  <a:schemeClr val="tx1"/>
                </a:solidFill>
                <a:effectLst/>
                <a:ea typeface="+mn-ea"/>
                <a:cs typeface="+mn-cs"/>
              </a:rPr>
              <a:t>Braking Distance - </a:t>
            </a:r>
            <a:r>
              <a:rPr lang="en-CA" sz="1200" kern="1200" dirty="0" smtClean="0">
                <a:solidFill>
                  <a:schemeClr val="tx1"/>
                </a:solidFill>
                <a:effectLst/>
                <a:ea typeface="+mn-ea"/>
                <a:cs typeface="+mn-cs"/>
              </a:rPr>
              <a:t>Actual braking time and distance is the distance a vehicle travels after the brake is applied until the vehicle reaches a full stop. This distance depends on the ability of the lining to produce friction and the brake drums to dissipate the heat and then lastly for the tires to grip the road. </a:t>
            </a:r>
          </a:p>
          <a:p>
            <a:endParaRPr lang="en-CA" sz="1200" kern="1200" dirty="0" smtClean="0">
              <a:solidFill>
                <a:schemeClr val="tx1"/>
              </a:solidFill>
              <a:effectLst/>
              <a:ea typeface="+mn-ea"/>
              <a:cs typeface="+mn-cs"/>
            </a:endParaRPr>
          </a:p>
          <a:p>
            <a:r>
              <a:rPr lang="en-CA" sz="1200" b="1" kern="1200" dirty="0" smtClean="0">
                <a:solidFill>
                  <a:schemeClr val="tx1"/>
                </a:solidFill>
                <a:effectLst/>
                <a:ea typeface="+mn-ea"/>
                <a:cs typeface="+mn-cs"/>
              </a:rPr>
              <a:t>ASK: </a:t>
            </a:r>
            <a:r>
              <a:rPr lang="en-US" sz="1200" kern="1200" dirty="0" smtClean="0">
                <a:solidFill>
                  <a:schemeClr val="tx1"/>
                </a:solidFill>
                <a:effectLst/>
                <a:ea typeface="+mn-ea"/>
                <a:cs typeface="+mn-cs"/>
              </a:rPr>
              <a:t>How long does it take to see a hazard (perception time), think about stopping and apply the brake (reaction time)?</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DO: </a:t>
            </a:r>
            <a:r>
              <a:rPr lang="en-CA" sz="1200" b="0" kern="1200" dirty="0" smtClean="0">
                <a:solidFill>
                  <a:schemeClr val="tx1"/>
                </a:solidFill>
                <a:effectLst/>
                <a:ea typeface="+mn-ea"/>
                <a:cs typeface="+mn-cs"/>
              </a:rPr>
              <a:t>Wait for some answers.</a:t>
            </a:r>
            <a:r>
              <a:rPr lang="en-CA" sz="1200" b="0" kern="1200" baseline="0" dirty="0" smtClean="0">
                <a:solidFill>
                  <a:schemeClr val="tx1"/>
                </a:solidFill>
                <a:effectLst/>
                <a:ea typeface="+mn-ea"/>
                <a:cs typeface="+mn-cs"/>
              </a:rPr>
              <a:t> </a:t>
            </a:r>
            <a:r>
              <a:rPr lang="en-CA" sz="1200" kern="1200" dirty="0" smtClean="0">
                <a:solidFill>
                  <a:schemeClr val="tx1"/>
                </a:solidFill>
                <a:effectLst/>
                <a:ea typeface="+mn-ea"/>
                <a:cs typeface="+mn-cs"/>
              </a:rPr>
              <a:t>CLICK to</a:t>
            </a:r>
            <a:r>
              <a:rPr lang="en-CA" sz="1200" kern="1200" baseline="0" dirty="0" smtClean="0">
                <a:solidFill>
                  <a:schemeClr val="tx1"/>
                </a:solidFill>
                <a:effectLst/>
                <a:ea typeface="+mn-ea"/>
                <a:cs typeface="+mn-cs"/>
              </a:rPr>
              <a:t> reveal. </a:t>
            </a:r>
            <a:r>
              <a:rPr lang="en-CA" sz="1200" b="0" kern="1200" baseline="0" dirty="0" smtClean="0">
                <a:solidFill>
                  <a:schemeClr val="tx1"/>
                </a:solidFill>
                <a:effectLst/>
                <a:ea typeface="+mn-ea"/>
                <a:cs typeface="+mn-cs"/>
              </a:rPr>
              <a:t>Answer: About 1.5 </a:t>
            </a:r>
            <a:r>
              <a:rPr lang="en-US" sz="1200" kern="1200" dirty="0" smtClean="0">
                <a:solidFill>
                  <a:schemeClr val="tx1"/>
                </a:solidFill>
                <a:effectLst/>
                <a:ea typeface="+mn-ea"/>
                <a:cs typeface="+mn-cs"/>
              </a:rPr>
              <a:t>seconds.</a:t>
            </a:r>
            <a:r>
              <a:rPr lang="en-CA" sz="1200" b="1" kern="1200" dirty="0" smtClean="0">
                <a:solidFill>
                  <a:schemeClr val="tx1"/>
                </a:solidFill>
                <a:effectLst/>
                <a:ea typeface="+mn-ea"/>
                <a:cs typeface="+mn-cs"/>
              </a:rPr>
              <a:t> </a:t>
            </a:r>
            <a:endParaRPr lang="en-US"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7</a:t>
            </a:fld>
            <a:endParaRPr lang="en-CA" dirty="0"/>
          </a:p>
        </p:txBody>
      </p:sp>
    </p:spTree>
    <p:extLst>
      <p:ext uri="{BB962C8B-B14F-4D97-AF65-F5344CB8AC3E}">
        <p14:creationId xmlns:p14="http://schemas.microsoft.com/office/powerpoint/2010/main" val="28729269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b="0" kern="1200" dirty="0" smtClean="0">
                <a:solidFill>
                  <a:schemeClr val="tx1"/>
                </a:solidFill>
                <a:effectLst/>
                <a:ea typeface="+mn-ea"/>
                <a:cs typeface="+mn-cs"/>
              </a:rPr>
              <a:t>G</a:t>
            </a:r>
            <a:r>
              <a:rPr lang="en-CA" sz="1200" kern="1200" dirty="0" smtClean="0">
                <a:solidFill>
                  <a:schemeClr val="tx1"/>
                </a:solidFill>
                <a:effectLst/>
                <a:ea typeface="+mn-ea"/>
                <a:cs typeface="+mn-cs"/>
              </a:rPr>
              <a:t>ladhand </a:t>
            </a:r>
            <a:r>
              <a:rPr lang="en-CA" sz="1200" kern="1200" dirty="0" smtClean="0">
                <a:solidFill>
                  <a:schemeClr val="tx1"/>
                </a:solidFill>
                <a:effectLst/>
                <a:ea typeface="+mn-ea"/>
                <a:cs typeface="+mn-cs"/>
              </a:rPr>
              <a:t>couplers that are polarized and in good shape cannot be reversed. Parking brakes will not release on spring brake trailers if trailer lines are reversed. However, reversed air lines on an older style air parking brake trailer can be a problem. If the trailer tank is empty, there will be no service or parking brakes. During driving, repeated service brake applications will cause the trailer air parking brakes to drag as air pressure accumulates in the trailer’s tank.</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Monitor the air gauges for air pressure loss when pushing in the trailer air supply valve (red button) after coupling to a trailer. This loss is expected and normal. For example, a tridem trailer with empty air tanks and air ride suspension can substantially reduce the tractor’s air tank pressure. If the air pressure gauges do not drop, the trailer air tanks are already full or the lines are reversed.</a:t>
            </a:r>
          </a:p>
        </p:txBody>
      </p:sp>
      <p:sp>
        <p:nvSpPr>
          <p:cNvPr id="4" name="Slide Number Placeholder 3"/>
          <p:cNvSpPr>
            <a:spLocks noGrp="1"/>
          </p:cNvSpPr>
          <p:nvPr>
            <p:ph type="sldNum" sz="quarter" idx="10"/>
          </p:nvPr>
        </p:nvSpPr>
        <p:spPr/>
        <p:txBody>
          <a:bodyPr/>
          <a:lstStyle/>
          <a:p>
            <a:fld id="{D2AAB52B-0897-46EF-ACB7-C2A1E9716B33}" type="slidenum">
              <a:rPr lang="en-CA" smtClean="0"/>
              <a:t>70</a:t>
            </a:fld>
            <a:endParaRPr lang="en-CA" dirty="0"/>
          </a:p>
        </p:txBody>
      </p:sp>
    </p:spTree>
    <p:extLst>
      <p:ext uri="{BB962C8B-B14F-4D97-AF65-F5344CB8AC3E}">
        <p14:creationId xmlns:p14="http://schemas.microsoft.com/office/powerpoint/2010/main" val="33775040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vehicle reacts differently to different circuit failures. Care must be used to avoid jackknifing when attempting to stop. Hold a steady brake application to avoid additional loss of air. Once the vehicle has safely stopped it must not be driven until repairs have been made. </a:t>
            </a:r>
          </a:p>
          <a:p>
            <a:endParaRPr lang="en-CA" dirty="0" smtClean="0"/>
          </a:p>
          <a:p>
            <a:r>
              <a:rPr lang="en-CA" b="1" dirty="0" smtClean="0"/>
              <a:t>DO:</a:t>
            </a:r>
            <a:r>
              <a:rPr lang="en-CA" dirty="0" smtClean="0"/>
              <a:t> Click to animate</a:t>
            </a:r>
            <a:r>
              <a:rPr lang="en-CA" baseline="0" dirty="0" smtClean="0"/>
              <a:t> to reveal answer.</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71</a:t>
            </a:fld>
            <a:endParaRPr lang="en-CA" dirty="0"/>
          </a:p>
        </p:txBody>
      </p:sp>
    </p:spTree>
    <p:extLst>
      <p:ext uri="{BB962C8B-B14F-4D97-AF65-F5344CB8AC3E}">
        <p14:creationId xmlns:p14="http://schemas.microsoft.com/office/powerpoint/2010/main" val="13121598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SAY:</a:t>
            </a:r>
            <a:r>
              <a:rPr lang="en-US" dirty="0" smtClean="0"/>
              <a:t> You</a:t>
            </a:r>
            <a:r>
              <a:rPr lang="en-US" baseline="0" dirty="0" smtClean="0"/>
              <a:t> will have 20 minutes to complete Exercise 2 in the Exercise Book.  </a:t>
            </a:r>
            <a:endParaRPr lang="en-US" dirty="0" smtClean="0"/>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72</a:t>
            </a:fld>
            <a:endParaRPr lang="en-CA" dirty="0"/>
          </a:p>
        </p:txBody>
      </p:sp>
    </p:spTree>
    <p:extLst>
      <p:ext uri="{BB962C8B-B14F-4D97-AF65-F5344CB8AC3E}">
        <p14:creationId xmlns:p14="http://schemas.microsoft.com/office/powerpoint/2010/main" val="3814373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“Bobtailing” is operating a tractor without a trailer. Tractor drive axles are designed to carry weight. Removing the trailer significantly reduces the traction of the drive axle. A brake application causes weight to transfer to the steering axle, further reducing drive axle traction. Strong engine power and brakes, with very little traction, can cause a serious loss of vehicle stability.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Highway tractors are designed to carry a lot of weight. Driving a bobtail with no weight on the axles</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can be dangerous. Exercise caution even during safe road conditions.</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Tractors with bobtail relays cut primary service circuit applications by as much as 80 per cent when the trailer air lines are empty.</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To safely operate a bobtail tractor: </a:t>
            </a:r>
          </a:p>
          <a:p>
            <a:pPr marL="171450" lvl="0" indent="-171450">
              <a:buFont typeface="Arial" panose="020B0604020202020204" pitchFamily="34" charset="0"/>
              <a:buChar char="•"/>
            </a:pPr>
            <a:r>
              <a:rPr lang="en-CA" sz="1200" kern="1200" dirty="0" smtClean="0">
                <a:solidFill>
                  <a:schemeClr val="tx1"/>
                </a:solidFill>
                <a:effectLst/>
                <a:ea typeface="+mn-ea"/>
                <a:cs typeface="+mn-cs"/>
              </a:rPr>
              <a:t>Avoid excessive acceleration and heavy brake applications</a:t>
            </a:r>
          </a:p>
          <a:p>
            <a:pPr marL="171450" lvl="0" indent="-171450">
              <a:buFont typeface="Arial" panose="020B0604020202020204" pitchFamily="34" charset="0"/>
              <a:buChar char="•"/>
            </a:pPr>
            <a:r>
              <a:rPr lang="en-CA" sz="1200" kern="1200" dirty="0" smtClean="0">
                <a:solidFill>
                  <a:schemeClr val="tx1"/>
                </a:solidFill>
                <a:effectLst/>
                <a:ea typeface="+mn-ea"/>
                <a:cs typeface="+mn-cs"/>
              </a:rPr>
              <a:t>Reduce vehicle speed when road surfaces are slippery</a:t>
            </a:r>
          </a:p>
          <a:p>
            <a:pPr marL="171450" lvl="0" indent="-171450">
              <a:buFont typeface="Arial" panose="020B0604020202020204" pitchFamily="34" charset="0"/>
              <a:buChar char="•"/>
            </a:pPr>
            <a:r>
              <a:rPr lang="en-CA" sz="1200" kern="1200" dirty="0" smtClean="0">
                <a:solidFill>
                  <a:schemeClr val="tx1"/>
                </a:solidFill>
                <a:effectLst/>
                <a:ea typeface="+mn-ea"/>
                <a:cs typeface="+mn-cs"/>
              </a:rPr>
              <a:t>Avoid using auxiliary retarders at powerful settings</a:t>
            </a:r>
          </a:p>
          <a:p>
            <a:pPr marL="171450" lvl="0" indent="-171450">
              <a:buFont typeface="Arial" panose="020B0604020202020204" pitchFamily="34" charset="0"/>
              <a:buChar char="•"/>
            </a:pPr>
            <a:r>
              <a:rPr lang="en-CA" sz="1200" kern="1200" dirty="0" smtClean="0">
                <a:solidFill>
                  <a:schemeClr val="tx1"/>
                </a:solidFill>
                <a:effectLst/>
                <a:ea typeface="+mn-ea"/>
                <a:cs typeface="+mn-cs"/>
              </a:rPr>
              <a:t>Leave an appropriate following distance from the vehicle ahead</a:t>
            </a:r>
          </a:p>
          <a:p>
            <a:pPr marL="171450" lvl="0" indent="-171450">
              <a:buFont typeface="Arial" panose="020B0604020202020204" pitchFamily="34" charset="0"/>
              <a:buChar char="•"/>
            </a:pPr>
            <a:r>
              <a:rPr lang="en-CA" sz="1200" kern="1200" dirty="0" smtClean="0">
                <a:solidFill>
                  <a:schemeClr val="tx1"/>
                </a:solidFill>
                <a:effectLst/>
                <a:ea typeface="+mn-ea"/>
                <a:cs typeface="+mn-cs"/>
              </a:rPr>
              <a:t>Exercise more caution when bobtailing in poor weather</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74</a:t>
            </a:fld>
            <a:endParaRPr lang="en-CA" dirty="0"/>
          </a:p>
        </p:txBody>
      </p:sp>
    </p:spTree>
    <p:extLst>
      <p:ext uri="{BB962C8B-B14F-4D97-AF65-F5344CB8AC3E}">
        <p14:creationId xmlns:p14="http://schemas.microsoft.com/office/powerpoint/2010/main" val="30631348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a:t>
            </a:r>
            <a:r>
              <a:rPr lang="en-CA" sz="1200" b="1" kern="1200" baseline="0" dirty="0" smtClean="0">
                <a:solidFill>
                  <a:schemeClr val="tx1"/>
                </a:solidFill>
                <a:effectLst/>
                <a:ea typeface="+mn-ea"/>
                <a:cs typeface="+mn-cs"/>
              </a:rPr>
              <a:t> </a:t>
            </a:r>
            <a:r>
              <a:rPr lang="en-CA" sz="1200" kern="1200" dirty="0" smtClean="0">
                <a:solidFill>
                  <a:schemeClr val="tx1"/>
                </a:solidFill>
                <a:effectLst/>
                <a:ea typeface="+mn-ea"/>
                <a:cs typeface="+mn-cs"/>
              </a:rPr>
              <a:t>Driving down mountain grades is a challenging skill. Downgrades present one of the greatest challenges for drivers of air brake equipped vehicles because travelling downgrade accumulates more ongoing heat into the brakes. Almost all brake failures and runaway crashes are caused by the brake system’s inability to handle excessive heat.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In rural areas, control your speed so you can respond to any emergency. Follow advisory speed limits while allowing for the vehicle weight, grade percentage, weather and road conditions. Select a gear low enough that the service brakes are not required (one to two gears lower than what is required to climb the grade. Use your four-way flashers and stay in the right lane where possible. Use auxiliary retarders.</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7: Demands</a:t>
            </a:r>
            <a:r>
              <a:rPr lang="en-US" baseline="0" dirty="0" smtClean="0">
                <a:solidFill>
                  <a:schemeClr val="tx1">
                    <a:lumMod val="75000"/>
                    <a:lumOff val="25000"/>
                  </a:schemeClr>
                </a:solidFill>
              </a:rPr>
              <a:t> on Brakes While Driving</a:t>
            </a:r>
          </a:p>
        </p:txBody>
      </p:sp>
      <p:sp>
        <p:nvSpPr>
          <p:cNvPr id="4" name="Slide Number Placeholder 3"/>
          <p:cNvSpPr>
            <a:spLocks noGrp="1"/>
          </p:cNvSpPr>
          <p:nvPr>
            <p:ph type="sldNum" sz="quarter" idx="10"/>
          </p:nvPr>
        </p:nvSpPr>
        <p:spPr/>
        <p:txBody>
          <a:bodyPr/>
          <a:lstStyle/>
          <a:p>
            <a:fld id="{D2AAB52B-0897-46EF-ACB7-C2A1E9716B33}" type="slidenum">
              <a:rPr lang="en-CA" smtClean="0"/>
              <a:t>75</a:t>
            </a:fld>
            <a:endParaRPr lang="en-CA" dirty="0"/>
          </a:p>
        </p:txBody>
      </p:sp>
    </p:spTree>
    <p:extLst>
      <p:ext uri="{BB962C8B-B14F-4D97-AF65-F5344CB8AC3E}">
        <p14:creationId xmlns:p14="http://schemas.microsoft.com/office/powerpoint/2010/main" val="2610814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Descending hills in urban areas are similar to rural areas, except many municipalities have bylaws prohibiting the use of auxiliary retarders. Control the speed to be able to respond to any emergency. Select a safe speed that is not too fast for the vehicle weight, grade, weather and road conditions. Use the auxiliary retarder unless signs prohibit its use.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Unfamiliar grades require more caution. When descending an unfamiliar grade, select a low gear and turn on the retarder before the hill crest. Stay in that gear until the steepest part of the descent. If the gear lowers the engine significantly, shift up one gear at a time, testing each new gear (avoid splits). On extreme grades avoid shifting. A balance between retarder, speed, load and grade is reached when speed is maintained without service brakes.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If speed increases: apply the brakes firmly to reduce speed by 10-15 km/h. The brakes should be cold at this point. Down shift to a lower main gear, do not use splitter valve. Continue down the hill using auxiliary retarder to control the speed. Repeat this process until the retarder can maintain the speed without the service brakes. If the vehicle is in the proper gear before descending the grade this process will not be necessary. Descending hills often require</a:t>
            </a:r>
          </a:p>
          <a:p>
            <a:r>
              <a:rPr lang="en-CA" sz="1200" kern="1200" dirty="0" smtClean="0">
                <a:solidFill>
                  <a:schemeClr val="tx1"/>
                </a:solidFill>
                <a:effectLst/>
                <a:ea typeface="+mn-ea"/>
                <a:cs typeface="+mn-cs"/>
              </a:rPr>
              <a:t> slower speeds in large trucks than for other vehicles.</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7: Demands</a:t>
            </a:r>
            <a:r>
              <a:rPr lang="en-US" baseline="0" dirty="0" smtClean="0">
                <a:solidFill>
                  <a:schemeClr val="tx1">
                    <a:lumMod val="75000"/>
                    <a:lumOff val="25000"/>
                  </a:schemeClr>
                </a:solidFill>
              </a:rPr>
              <a:t> on Brakes While Driving</a:t>
            </a:r>
          </a:p>
        </p:txBody>
      </p:sp>
      <p:sp>
        <p:nvSpPr>
          <p:cNvPr id="4" name="Slide Number Placeholder 3"/>
          <p:cNvSpPr>
            <a:spLocks noGrp="1"/>
          </p:cNvSpPr>
          <p:nvPr>
            <p:ph type="sldNum" sz="quarter" idx="10"/>
          </p:nvPr>
        </p:nvSpPr>
        <p:spPr/>
        <p:txBody>
          <a:bodyPr/>
          <a:lstStyle/>
          <a:p>
            <a:fld id="{D2AAB52B-0897-46EF-ACB7-C2A1E9716B33}" type="slidenum">
              <a:rPr lang="en-CA" smtClean="0"/>
              <a:t>76</a:t>
            </a:fld>
            <a:endParaRPr lang="en-CA" dirty="0"/>
          </a:p>
        </p:txBody>
      </p:sp>
    </p:spTree>
    <p:extLst>
      <p:ext uri="{BB962C8B-B14F-4D97-AF65-F5344CB8AC3E}">
        <p14:creationId xmlns:p14="http://schemas.microsoft.com/office/powerpoint/2010/main" val="11214428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b="0" kern="1200" dirty="0" smtClean="0">
                <a:solidFill>
                  <a:schemeClr val="tx1"/>
                </a:solidFill>
                <a:effectLst/>
                <a:ea typeface="+mn-ea"/>
                <a:cs typeface="+mn-cs"/>
              </a:rPr>
              <a:t>Runaway lanes are</a:t>
            </a:r>
            <a:r>
              <a:rPr lang="en-CA" sz="1200" b="0" kern="1200" baseline="0" dirty="0" smtClean="0">
                <a:solidFill>
                  <a:schemeClr val="tx1"/>
                </a:solidFill>
                <a:effectLst/>
                <a:ea typeface="+mn-ea"/>
                <a:cs typeface="+mn-cs"/>
              </a:rPr>
              <a:t> </a:t>
            </a:r>
            <a:r>
              <a:rPr lang="en-US" sz="1200" b="0" i="0" u="none" strike="noStrike" kern="1200" baseline="0" dirty="0" smtClean="0">
                <a:solidFill>
                  <a:schemeClr val="tx1"/>
                </a:solidFill>
                <a:ea typeface="+mn-ea"/>
                <a:cs typeface="+mn-cs"/>
              </a:rPr>
              <a:t>additional lanes located beside some downhill sections, usually on roads preceded by a mandatory brake-check. </a:t>
            </a:r>
            <a:r>
              <a:rPr lang="en-CA" sz="1200" kern="1200" dirty="0" smtClean="0">
                <a:solidFill>
                  <a:schemeClr val="tx1"/>
                </a:solidFill>
                <a:effectLst/>
                <a:ea typeface="+mn-ea"/>
                <a:cs typeface="+mn-cs"/>
              </a:rPr>
              <a:t>They are often located on downhill grades where runaways have previously occurred. </a:t>
            </a:r>
            <a:r>
              <a:rPr lang="en-US" sz="1200" b="0" i="0" u="none" strike="noStrike" kern="1200" baseline="0" dirty="0" smtClean="0">
                <a:solidFill>
                  <a:schemeClr val="tx1"/>
                </a:solidFill>
                <a:ea typeface="+mn-ea"/>
                <a:cs typeface="+mn-cs"/>
              </a:rPr>
              <a:t>They provide an extra path to help vehicles slow down and stop if the brakes fail. </a:t>
            </a:r>
            <a:endParaRPr lang="en-CA" sz="1200" b="1"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When using a runaway lane remember to use the lane when the brakes no longer control the descent, but before the vehicle is out of control. A narrow steep runaway lane will be hard to see if the vehicle is out of control on the highway. These lanes should not be used for any other purpose. </a:t>
            </a:r>
          </a:p>
        </p:txBody>
      </p:sp>
      <p:sp>
        <p:nvSpPr>
          <p:cNvPr id="4" name="Slide Number Placeholder 3"/>
          <p:cNvSpPr>
            <a:spLocks noGrp="1"/>
          </p:cNvSpPr>
          <p:nvPr>
            <p:ph type="sldNum" sz="quarter" idx="10"/>
          </p:nvPr>
        </p:nvSpPr>
        <p:spPr/>
        <p:txBody>
          <a:bodyPr/>
          <a:lstStyle/>
          <a:p>
            <a:fld id="{D2AAB52B-0897-46EF-ACB7-C2A1E9716B33}" type="slidenum">
              <a:rPr lang="en-CA" smtClean="0"/>
              <a:t>77</a:t>
            </a:fld>
            <a:endParaRPr lang="en-CA" dirty="0"/>
          </a:p>
        </p:txBody>
      </p:sp>
    </p:spTree>
    <p:extLst>
      <p:ext uri="{BB962C8B-B14F-4D97-AF65-F5344CB8AC3E}">
        <p14:creationId xmlns:p14="http://schemas.microsoft.com/office/powerpoint/2010/main" val="41938203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endParaRPr lang="en-US" sz="1200" b="0" i="0" u="none" strike="noStrike" kern="1200" baseline="0" dirty="0" smtClean="0">
              <a:solidFill>
                <a:schemeClr val="tx1"/>
              </a:solidFill>
              <a:ea typeface="+mn-ea"/>
              <a:cs typeface="+mn-cs"/>
            </a:endParaRPr>
          </a:p>
          <a:p>
            <a:r>
              <a:rPr lang="en-US" sz="1200" b="0" i="0" u="none" strike="noStrike" kern="1200" baseline="0" dirty="0" smtClean="0">
                <a:solidFill>
                  <a:schemeClr val="tx1"/>
                </a:solidFill>
                <a:ea typeface="+mn-ea"/>
                <a:cs typeface="+mn-cs"/>
              </a:rPr>
              <a:t>On wet roads, your tires may lose contact with the road surface. This is called hydroplaning. The loss of contact between the road surface and your tires can cause you to lose control of your vehicle. </a:t>
            </a:r>
          </a:p>
          <a:p>
            <a:endParaRPr lang="en-US" sz="1200" b="0" i="0" u="none" strike="noStrike" kern="1200" baseline="0" dirty="0" smtClean="0">
              <a:solidFill>
                <a:schemeClr val="tx1"/>
              </a:solidFill>
              <a:ea typeface="+mn-ea"/>
              <a:cs typeface="+mn-cs"/>
            </a:endParaRPr>
          </a:p>
          <a:p>
            <a:r>
              <a:rPr lang="en-US" sz="1200" b="0" i="0" u="none" strike="noStrike" kern="1200" baseline="0" dirty="0" smtClean="0">
                <a:solidFill>
                  <a:schemeClr val="tx1"/>
                </a:solidFill>
                <a:ea typeface="+mn-ea"/>
                <a:cs typeface="+mn-cs"/>
              </a:rPr>
              <a:t>If this happens, do not brake. Release pressure on the accelerator to allow the vehicle to slow. Look and steer where you want the front of the vehicle to go. </a:t>
            </a:r>
          </a:p>
          <a:p>
            <a:endParaRPr lang="en-US" sz="1200" b="0" i="0" u="none" strike="noStrike" kern="1200" baseline="0" dirty="0" smtClean="0">
              <a:solidFill>
                <a:schemeClr val="tx1"/>
              </a:solidFill>
              <a:ea typeface="+mn-ea"/>
              <a:cs typeface="+mn-cs"/>
            </a:endParaRPr>
          </a:p>
          <a:p>
            <a:r>
              <a:rPr lang="en-US" sz="1200" b="0" i="0" u="none" strike="noStrike" kern="1200" baseline="0" dirty="0" smtClean="0">
                <a:solidFill>
                  <a:schemeClr val="tx1"/>
                </a:solidFill>
                <a:ea typeface="+mn-ea"/>
                <a:cs typeface="+mn-cs"/>
              </a:rPr>
              <a:t>Reduce your speed before driving through large volumes of water. If water enters the brake drum, it affects braking efficiency. </a:t>
            </a:r>
            <a:r>
              <a:rPr lang="en-CA" sz="1200" kern="1200" dirty="0" smtClean="0">
                <a:solidFill>
                  <a:schemeClr val="tx1"/>
                </a:solidFill>
                <a:effectLst/>
                <a:ea typeface="+mn-ea"/>
                <a:cs typeface="+mn-cs"/>
              </a:rPr>
              <a:t>However, if it is necessary, reduce speed and cover the brake when approaching. Apply slight constant pressure while driving through the water to reduce the amount of water entering between the brake drums and shoes. After leaving the water, test the brakes for safe operation. This also helps dry them out. </a:t>
            </a:r>
          </a:p>
        </p:txBody>
      </p:sp>
      <p:sp>
        <p:nvSpPr>
          <p:cNvPr id="4" name="Slide Number Placeholder 3"/>
          <p:cNvSpPr>
            <a:spLocks noGrp="1"/>
          </p:cNvSpPr>
          <p:nvPr>
            <p:ph type="sldNum" sz="quarter" idx="10"/>
          </p:nvPr>
        </p:nvSpPr>
        <p:spPr/>
        <p:txBody>
          <a:bodyPr/>
          <a:lstStyle/>
          <a:p>
            <a:fld id="{D2AAB52B-0897-46EF-ACB7-C2A1E9716B33}" type="slidenum">
              <a:rPr lang="en-CA" smtClean="0"/>
              <a:t>78</a:t>
            </a:fld>
            <a:endParaRPr lang="en-CA" dirty="0"/>
          </a:p>
        </p:txBody>
      </p:sp>
    </p:spTree>
    <p:extLst>
      <p:ext uri="{BB962C8B-B14F-4D97-AF65-F5344CB8AC3E}">
        <p14:creationId xmlns:p14="http://schemas.microsoft.com/office/powerpoint/2010/main" val="2709043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biggest challenge for combination units is the loss of brake balance caused by uneven load distribution. For example, a heavy load at the front of a trailer provides the drive axles with good traction for pulling and braking. However, the brakes under the empty rear of the trailer will receive the same amount of application air pressure as the drive axles, without the load to hold them on the ground. This can cause the rear of the trailer to slide and swing. ABS can help to maintain brake balance.</a:t>
            </a:r>
          </a:p>
        </p:txBody>
      </p:sp>
      <p:sp>
        <p:nvSpPr>
          <p:cNvPr id="4" name="Slide Number Placeholder 3"/>
          <p:cNvSpPr>
            <a:spLocks noGrp="1"/>
          </p:cNvSpPr>
          <p:nvPr>
            <p:ph type="sldNum" sz="quarter" idx="10"/>
          </p:nvPr>
        </p:nvSpPr>
        <p:spPr/>
        <p:txBody>
          <a:bodyPr/>
          <a:lstStyle/>
          <a:p>
            <a:fld id="{D2AAB52B-0897-46EF-ACB7-C2A1E9716B33}" type="slidenum">
              <a:rPr lang="en-CA" smtClean="0"/>
              <a:t>79</a:t>
            </a:fld>
            <a:endParaRPr lang="en-CA" dirty="0"/>
          </a:p>
        </p:txBody>
      </p:sp>
    </p:spTree>
    <p:extLst>
      <p:ext uri="{BB962C8B-B14F-4D97-AF65-F5344CB8AC3E}">
        <p14:creationId xmlns:p14="http://schemas.microsoft.com/office/powerpoint/2010/main" val="12794684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All vehicles have some type of brake management system. You do not need to know the details of how they work, but you should understand how to use them and how to recognize when service is required. </a:t>
            </a:r>
          </a:p>
          <a:p>
            <a:endParaRPr lang="en-CA" sz="1200" kern="1200" dirty="0" smtClean="0">
              <a:solidFill>
                <a:schemeClr val="tx1"/>
              </a:solidFill>
              <a:effectLst/>
              <a:ea typeface="+mn-ea"/>
              <a:cs typeface="+mn-cs"/>
            </a:endParaRPr>
          </a:p>
          <a:p>
            <a:r>
              <a:rPr lang="en-CA" sz="1200" b="0" kern="1200" dirty="0" smtClean="0">
                <a:solidFill>
                  <a:schemeClr val="tx1"/>
                </a:solidFill>
                <a:effectLst/>
                <a:ea typeface="+mn-ea"/>
                <a:cs typeface="+mn-cs"/>
              </a:rPr>
              <a:t>Brake management systems are highly effective, but drive as though they don’t exist.</a:t>
            </a:r>
            <a:r>
              <a:rPr lang="en-CA" sz="1200" b="0" kern="1200" baseline="0" dirty="0" smtClean="0">
                <a:solidFill>
                  <a:schemeClr val="tx1"/>
                </a:solidFill>
                <a:effectLst/>
                <a:ea typeface="+mn-ea"/>
                <a:cs typeface="+mn-cs"/>
              </a:rPr>
              <a:t> </a:t>
            </a:r>
            <a:r>
              <a:rPr lang="en-CA" sz="1200" kern="1200" dirty="0" smtClean="0">
                <a:solidFill>
                  <a:schemeClr val="tx1"/>
                </a:solidFill>
                <a:effectLst/>
                <a:ea typeface="+mn-ea"/>
                <a:cs typeface="+mn-cs"/>
              </a:rPr>
              <a:t>Brake management systems are technology that assists in loss of control situations. They override</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service brakes to help maintain control but do not work with parking brakes. DO NOT drive in a manner that requires these systems to maintain the vehicle’s safety. </a:t>
            </a:r>
          </a:p>
        </p:txBody>
      </p:sp>
      <p:sp>
        <p:nvSpPr>
          <p:cNvPr id="4" name="Slide Number Placeholder 3"/>
          <p:cNvSpPr>
            <a:spLocks noGrp="1"/>
          </p:cNvSpPr>
          <p:nvPr>
            <p:ph type="sldNum" sz="quarter" idx="10"/>
          </p:nvPr>
        </p:nvSpPr>
        <p:spPr/>
        <p:txBody>
          <a:bodyPr/>
          <a:lstStyle/>
          <a:p>
            <a:fld id="{D2AAB52B-0897-46EF-ACB7-C2A1E9716B33}" type="slidenum">
              <a:rPr lang="en-CA" smtClean="0"/>
              <a:t>80</a:t>
            </a:fld>
            <a:endParaRPr lang="en-CA" dirty="0"/>
          </a:p>
        </p:txBody>
      </p:sp>
    </p:spTree>
    <p:extLst>
      <p:ext uri="{BB962C8B-B14F-4D97-AF65-F5344CB8AC3E}">
        <p14:creationId xmlns:p14="http://schemas.microsoft.com/office/powerpoint/2010/main" val="2596760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Commercial trucks have larger brake components, more wheels and brakes than passenger vehicles. Greater weight creates greater stopping distance. Large vehicles take longer to stop than small vehicles. While this may seem obvious, most people who begin their professional driving career need to learn how much more space and time is required to perform manoeuvres in larger vehicles.</a:t>
            </a:r>
          </a:p>
          <a:p>
            <a:endParaRPr lang="en-US" sz="1200" kern="1200" dirty="0" smtClean="0">
              <a:solidFill>
                <a:schemeClr val="tx1"/>
              </a:solidFill>
              <a:effectLst/>
              <a:ea typeface="+mn-ea"/>
              <a:cs typeface="+mn-cs"/>
            </a:endParaRPr>
          </a:p>
          <a:p>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8</a:t>
            </a:fld>
            <a:endParaRPr lang="en-CA" dirty="0"/>
          </a:p>
        </p:txBody>
      </p:sp>
    </p:spTree>
    <p:extLst>
      <p:ext uri="{BB962C8B-B14F-4D97-AF65-F5344CB8AC3E}">
        <p14:creationId xmlns:p14="http://schemas.microsoft.com/office/powerpoint/2010/main" val="14604030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US" dirty="0" smtClean="0"/>
              <a:t>An anti-lock brake system (ABS) is an electronic system that monitors and controls wheel speed during braking. The system monitors the wheel speed at all times. If it detects a wheel locking up during a brake application, the system releases brake pressure to that wheel only. This prevents the wheel from skidding and increases vehicle stability and control even when braking on wet or ice-slicked roads, through curves or during lane changes. </a:t>
            </a:r>
          </a:p>
          <a:p>
            <a:endParaRPr lang="en-US" dirty="0" smtClean="0"/>
          </a:p>
          <a:p>
            <a:r>
              <a:rPr lang="en-US" dirty="0" smtClean="0"/>
              <a:t>When driving a vehicle with an ABS, apply the brakes as normal to stop in time. When the ABS starts working, do not release the pressure you have applied to the brake pedal. Avoid pumping the brakes as the system automatically applies and releases the brakes up to five times per second, much faster than you can pump the brake pedal. </a:t>
            </a:r>
          </a:p>
          <a:p>
            <a:endParaRPr lang="en-US" dirty="0" smtClean="0"/>
          </a:p>
          <a:p>
            <a:r>
              <a:rPr lang="en-US" dirty="0" smtClean="0"/>
              <a:t>If you encounter a slippery road surface, when using an engine brake, the ABS will detect the wheel lock-up and automatically turn off the engine brake until traction is regained, then resume engine braking.</a:t>
            </a:r>
          </a:p>
          <a:p>
            <a:endParaRPr lang="en-CA" sz="1200" b="1" kern="1200" dirty="0" smtClean="0">
              <a:solidFill>
                <a:schemeClr val="tx1"/>
              </a:solidFill>
              <a:effectLst/>
              <a:ea typeface="+mn-ea"/>
              <a:cs typeface="+mn-cs"/>
            </a:endParaRPr>
          </a:p>
          <a:p>
            <a:r>
              <a:rPr lang="en-CA" sz="1200" kern="1200" dirty="0" smtClean="0">
                <a:solidFill>
                  <a:schemeClr val="tx1"/>
                </a:solidFill>
                <a:effectLst/>
                <a:ea typeface="+mn-ea"/>
                <a:cs typeface="+mn-cs"/>
              </a:rPr>
              <a:t>ABS systems have been mandatory on all air brake trucks, buses, and trailers since April 1, 2000. ABS is additional to the air brake system and does not allow for faster driving or stopping. In some situations, the braking distance may be greater.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Antilock Brake Systems (ABS) are handled by sensors, modulators and a computer. Sensors mounted on the axle ends relay a voltage signal that is interpreted as wheel speed by the ABS computer.</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computer calculates any differences in wheel speed and directs a modulator to release air pressure in the service chamber of the slower rotating wheels. The modulators can be mounted separately, near the chambers they control, or wing mounted directly to the relay or quick release valve of the axle group.</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7: Demands</a:t>
            </a:r>
            <a:r>
              <a:rPr lang="en-US" baseline="0" dirty="0" smtClean="0">
                <a:solidFill>
                  <a:schemeClr val="tx1">
                    <a:lumMod val="75000"/>
                    <a:lumOff val="25000"/>
                  </a:schemeClr>
                </a:solidFill>
              </a:rPr>
              <a:t> on Brakes While Driving</a:t>
            </a:r>
          </a:p>
        </p:txBody>
      </p:sp>
      <p:sp>
        <p:nvSpPr>
          <p:cNvPr id="4" name="Slide Number Placeholder 3"/>
          <p:cNvSpPr>
            <a:spLocks noGrp="1"/>
          </p:cNvSpPr>
          <p:nvPr>
            <p:ph type="sldNum" sz="quarter" idx="10"/>
          </p:nvPr>
        </p:nvSpPr>
        <p:spPr/>
        <p:txBody>
          <a:bodyPr/>
          <a:lstStyle/>
          <a:p>
            <a:fld id="{D2AAB52B-0897-46EF-ACB7-C2A1E9716B33}" type="slidenum">
              <a:rPr lang="en-CA" smtClean="0"/>
              <a:t>81</a:t>
            </a:fld>
            <a:endParaRPr lang="en-CA" dirty="0"/>
          </a:p>
        </p:txBody>
      </p:sp>
    </p:spTree>
    <p:extLst>
      <p:ext uri="{BB962C8B-B14F-4D97-AF65-F5344CB8AC3E}">
        <p14:creationId xmlns:p14="http://schemas.microsoft.com/office/powerpoint/2010/main" val="31098681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To learn</a:t>
            </a:r>
            <a:r>
              <a:rPr lang="en-CA" sz="1200" kern="1200" baseline="0" dirty="0" smtClean="0">
                <a:solidFill>
                  <a:schemeClr val="tx1"/>
                </a:solidFill>
                <a:effectLst/>
                <a:ea typeface="+mn-ea"/>
                <a:cs typeface="+mn-cs"/>
              </a:rPr>
              <a:t> how to use </a:t>
            </a:r>
            <a:r>
              <a:rPr lang="en-CA" sz="1200" kern="1200" dirty="0" smtClean="0">
                <a:solidFill>
                  <a:schemeClr val="tx1"/>
                </a:solidFill>
                <a:effectLst/>
                <a:ea typeface="+mn-ea"/>
                <a:cs typeface="+mn-cs"/>
              </a:rPr>
              <a:t>ABS safely, read the manufacturer’s manual. Apply firm, steady pressure to the brake pedal. Pumping the brakes uses air pressure and turns the system on and off – and can be very dangerous. Be careful when steering around obstacles. Make sure you know which units in the combination have ABS. If the tractor or any of the trailers do not have ABS, then use a light steady braking technique.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The ABS warning light on the vehicle’s dash is similar to other systems’ warning lights. The light will flash on when the ignition is started (bulb test) and will normally stay unlit. A continuously flashing light indicates that the ABS is controlling the service brakes and a steady light indicates a problem with the system.</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Trailers equipped with ABS brakes will have an ABS warning light located at the rear of the left side. How the “bulb test” functions depends on how the trailer’s ABS system receives electric power. If electric power is only available through the stop light circuit, the light will come on when the service brake is applied and go out indicating a normal function. Most modern tractors have steady electric power through the blue wire of the trailer light cord (centre pin) when the ignition is on. The bulb will light when the ignition is turned on and go out indicating a normal function. In either case, a system fault is indicated if the light stays on.</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It is a good practice to look down the left side of the trailer when the ignition is turned on, and occasionally when braking, to look for ABS faults.</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7: Demands</a:t>
            </a:r>
            <a:r>
              <a:rPr lang="en-US" baseline="0" dirty="0" smtClean="0">
                <a:solidFill>
                  <a:schemeClr val="tx1">
                    <a:lumMod val="75000"/>
                    <a:lumOff val="25000"/>
                  </a:schemeClr>
                </a:solidFill>
              </a:rPr>
              <a:t> on Brakes While Driving</a:t>
            </a:r>
          </a:p>
        </p:txBody>
      </p:sp>
      <p:sp>
        <p:nvSpPr>
          <p:cNvPr id="4" name="Slide Number Placeholder 3"/>
          <p:cNvSpPr>
            <a:spLocks noGrp="1"/>
          </p:cNvSpPr>
          <p:nvPr>
            <p:ph type="sldNum" sz="quarter" idx="10"/>
          </p:nvPr>
        </p:nvSpPr>
        <p:spPr/>
        <p:txBody>
          <a:bodyPr/>
          <a:lstStyle/>
          <a:p>
            <a:fld id="{D2AAB52B-0897-46EF-ACB7-C2A1E9716B33}" type="slidenum">
              <a:rPr lang="en-CA" smtClean="0"/>
              <a:t>82</a:t>
            </a:fld>
            <a:endParaRPr lang="en-CA" dirty="0"/>
          </a:p>
        </p:txBody>
      </p:sp>
    </p:spTree>
    <p:extLst>
      <p:ext uri="{BB962C8B-B14F-4D97-AF65-F5344CB8AC3E}">
        <p14:creationId xmlns:p14="http://schemas.microsoft.com/office/powerpoint/2010/main" val="9194805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There is a difference between major and minor defects. Minor defects must be reported before the next required inspection and the vehicle can continue to be driven. Major defects require the vehicle to be placed out-of-service, even if it is in the middle of your shift.</a:t>
            </a:r>
          </a:p>
          <a:p>
            <a:r>
              <a:rPr lang="en-CA" sz="1200" kern="1200" dirty="0" smtClean="0">
                <a:solidFill>
                  <a:schemeClr val="tx1"/>
                </a:solidFill>
                <a:effectLst/>
                <a:ea typeface="+mn-ea"/>
                <a:cs typeface="+mn-cs"/>
              </a:rPr>
              <a:t> </a:t>
            </a:r>
          </a:p>
          <a:p>
            <a:r>
              <a:rPr lang="en-CA" sz="1200" kern="1200" dirty="0" smtClean="0">
                <a:solidFill>
                  <a:schemeClr val="tx1"/>
                </a:solidFill>
                <a:effectLst/>
                <a:latin typeface="Calibri Light" panose="020F0302020204030204" pitchFamily="34" charset="0"/>
                <a:ea typeface="+mn-ea"/>
                <a:cs typeface="+mn-cs"/>
              </a:rPr>
              <a:t>Minor defects must be reported but do not impact the vehicle’s ability to be in service.  Audible air leaks and slow air pressure build up are examples of minor defects.</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Additional information commercial</a:t>
            </a:r>
            <a:r>
              <a:rPr lang="en-CA" sz="1200" kern="1200" baseline="0" dirty="0" smtClean="0">
                <a:solidFill>
                  <a:schemeClr val="tx1"/>
                </a:solidFill>
                <a:effectLst/>
                <a:ea typeface="+mn-ea"/>
                <a:cs typeface="+mn-cs"/>
              </a:rPr>
              <a:t> vehicle inspections can be found here: </a:t>
            </a:r>
            <a:r>
              <a:rPr lang="en-CA" sz="1200" kern="1200" dirty="0" smtClean="0">
                <a:solidFill>
                  <a:schemeClr val="tx1"/>
                </a:solidFill>
                <a:effectLst/>
                <a:ea typeface="+mn-ea"/>
                <a:cs typeface="+mn-cs"/>
              </a:rPr>
              <a:t>https://www.gov.mb.ca/mit/mcd/carriers_drivers/pdf/guide/vehicle_maintenance.pdf</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 vehicle must not be driven with any of the following major defects:</a:t>
            </a:r>
          </a:p>
          <a:p>
            <a:r>
              <a:rPr lang="en-CA" sz="1200" kern="1200" dirty="0" smtClean="0">
                <a:solidFill>
                  <a:schemeClr val="tx1"/>
                </a:solidFill>
                <a:effectLst/>
                <a:ea typeface="+mn-ea"/>
                <a:cs typeface="+mn-cs"/>
              </a:rPr>
              <a:t> </a:t>
            </a:r>
          </a:p>
          <a:p>
            <a:pPr marL="171450" lvl="0" indent="-171450">
              <a:buFont typeface="Arial" panose="020B0604020202020204" pitchFamily="34" charset="0"/>
              <a:buChar char="•"/>
            </a:pPr>
            <a:r>
              <a:rPr lang="en-CA" sz="1200" kern="1200" dirty="0" smtClean="0">
                <a:solidFill>
                  <a:schemeClr val="tx1"/>
                </a:solidFill>
                <a:effectLst/>
                <a:ea typeface="+mn-ea"/>
                <a:cs typeface="+mn-cs"/>
              </a:rPr>
              <a:t>Pushrod stroke of any brake exceeds the adjustment limit</a:t>
            </a:r>
          </a:p>
          <a:p>
            <a:pPr marL="171450" lvl="0" indent="-171450">
              <a:buFont typeface="Arial" panose="020B0604020202020204" pitchFamily="34" charset="0"/>
              <a:buChar char="•"/>
            </a:pPr>
            <a:r>
              <a:rPr lang="en-CA" sz="1200" kern="1200" dirty="0" smtClean="0">
                <a:solidFill>
                  <a:schemeClr val="tx1"/>
                </a:solidFill>
                <a:effectLst/>
                <a:ea typeface="+mn-ea"/>
                <a:cs typeface="+mn-cs"/>
              </a:rPr>
              <a:t>Air pressure loss rate exceeds the prescribed limit</a:t>
            </a:r>
          </a:p>
          <a:p>
            <a:pPr marL="171450" lvl="0" indent="-171450">
              <a:buFont typeface="Arial" panose="020B0604020202020204" pitchFamily="34" charset="0"/>
              <a:buChar char="•"/>
            </a:pPr>
            <a:r>
              <a:rPr lang="en-CA" sz="1200" kern="1200" dirty="0" smtClean="0">
                <a:solidFill>
                  <a:schemeClr val="tx1"/>
                </a:solidFill>
                <a:effectLst/>
                <a:ea typeface="+mn-ea"/>
                <a:cs typeface="+mn-cs"/>
              </a:rPr>
              <a:t>Tractor protection system malfunction in towing vehicles</a:t>
            </a:r>
          </a:p>
          <a:p>
            <a:pPr marL="171450" lvl="0" indent="-171450">
              <a:buFont typeface="Arial" panose="020B0604020202020204" pitchFamily="34" charset="0"/>
              <a:buChar char="•"/>
            </a:pPr>
            <a:r>
              <a:rPr lang="en-CA" sz="1200" kern="1200" dirty="0" smtClean="0">
                <a:solidFill>
                  <a:schemeClr val="tx1"/>
                </a:solidFill>
                <a:effectLst/>
                <a:ea typeface="+mn-ea"/>
                <a:cs typeface="+mn-cs"/>
              </a:rPr>
              <a:t>Low air pressure warning system fails or activates</a:t>
            </a:r>
          </a:p>
          <a:p>
            <a:pPr marL="171450" lvl="0" indent="-171450">
              <a:buFont typeface="Arial" panose="020B0604020202020204" pitchFamily="34" charset="0"/>
              <a:buChar char="•"/>
            </a:pPr>
            <a:r>
              <a:rPr lang="en-CA" sz="1200" kern="1200" dirty="0" smtClean="0">
                <a:solidFill>
                  <a:schemeClr val="tx1"/>
                </a:solidFill>
                <a:effectLst/>
                <a:ea typeface="+mn-ea"/>
                <a:cs typeface="+mn-cs"/>
              </a:rPr>
              <a:t>Service or parking/emergency brake malfunction</a:t>
            </a:r>
          </a:p>
        </p:txBody>
      </p:sp>
      <p:sp>
        <p:nvSpPr>
          <p:cNvPr id="4" name="Slide Number Placeholder 3"/>
          <p:cNvSpPr>
            <a:spLocks noGrp="1"/>
          </p:cNvSpPr>
          <p:nvPr>
            <p:ph type="sldNum" sz="quarter" idx="10"/>
          </p:nvPr>
        </p:nvSpPr>
        <p:spPr/>
        <p:txBody>
          <a:bodyPr/>
          <a:lstStyle/>
          <a:p>
            <a:fld id="{D2AAB52B-0897-46EF-ACB7-C2A1E9716B33}" type="slidenum">
              <a:rPr lang="en-CA" smtClean="0"/>
              <a:t>83</a:t>
            </a:fld>
            <a:endParaRPr lang="en-CA" dirty="0"/>
          </a:p>
        </p:txBody>
      </p:sp>
    </p:spTree>
    <p:extLst>
      <p:ext uri="{BB962C8B-B14F-4D97-AF65-F5344CB8AC3E}">
        <p14:creationId xmlns:p14="http://schemas.microsoft.com/office/powerpoint/2010/main" val="24112501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US" dirty="0" smtClean="0"/>
              <a:t>In some areas signs are posted in advance of steep or long downgrades. These signs indicate that you must stop the vehicle in the pullout area and inspect the braking system before proceeding. </a:t>
            </a:r>
            <a:r>
              <a:rPr lang="en-US" dirty="0" smtClean="0"/>
              <a:t>The risk of brake failure increases on steep</a:t>
            </a:r>
            <a:r>
              <a:rPr lang="en-US" baseline="0" dirty="0" smtClean="0"/>
              <a:t> or long downgrades.</a:t>
            </a:r>
            <a:endParaRPr lang="en-US" dirty="0" smtClean="0"/>
          </a:p>
          <a:p>
            <a:r>
              <a:rPr lang="en-US" dirty="0" smtClean="0"/>
              <a:t>Check that:</a:t>
            </a:r>
          </a:p>
          <a:p>
            <a:pPr marL="171450" indent="-171450">
              <a:buFont typeface="Arial" panose="020B0604020202020204" pitchFamily="34" charset="0"/>
              <a:buChar char="•"/>
            </a:pPr>
            <a:r>
              <a:rPr lang="en-US" dirty="0" smtClean="0"/>
              <a:t>The compressor is maintaining full reservoir air pressure </a:t>
            </a:r>
          </a:p>
          <a:p>
            <a:pPr marL="171450" indent="-171450">
              <a:buFont typeface="Arial" panose="020B0604020202020204" pitchFamily="34" charset="0"/>
              <a:buChar char="•"/>
            </a:pPr>
            <a:r>
              <a:rPr lang="en-US" dirty="0" smtClean="0"/>
              <a:t>Pushrod travel is within limitations on all chambers </a:t>
            </a:r>
          </a:p>
          <a:p>
            <a:pPr marL="171450" indent="-171450">
              <a:buFont typeface="Arial" panose="020B0604020202020204" pitchFamily="34" charset="0"/>
              <a:buChar char="•"/>
            </a:pPr>
            <a:r>
              <a:rPr lang="en-US" dirty="0" smtClean="0"/>
              <a:t>There are no air leaks</a:t>
            </a:r>
          </a:p>
          <a:p>
            <a:pPr marL="171450" indent="-171450">
              <a:buFont typeface="Arial" panose="020B0604020202020204" pitchFamily="34" charset="0"/>
              <a:buChar char="•"/>
            </a:pPr>
            <a:r>
              <a:rPr lang="en-US" dirty="0" smtClean="0"/>
              <a:t>The </a:t>
            </a:r>
            <a:r>
              <a:rPr lang="en-US" dirty="0" err="1" smtClean="0"/>
              <a:t>gladhands</a:t>
            </a:r>
            <a:r>
              <a:rPr lang="en-US" dirty="0" smtClean="0"/>
              <a:t> and the lines are secure</a:t>
            </a:r>
          </a:p>
          <a:p>
            <a:pPr marL="171450" indent="-171450">
              <a:buFont typeface="Arial" panose="020B0604020202020204" pitchFamily="34" charset="0"/>
              <a:buChar char="•"/>
            </a:pPr>
            <a:r>
              <a:rPr lang="en-US" dirty="0" smtClean="0"/>
              <a:t>The drums, bearings and tires are not </a:t>
            </a:r>
            <a:r>
              <a:rPr lang="en-US" dirty="0" smtClean="0"/>
              <a:t>overheating or cracking</a:t>
            </a:r>
            <a:endParaRPr lang="en-US" dirty="0" smtClean="0"/>
          </a:p>
          <a:p>
            <a:pPr marL="171450" indent="-171450">
              <a:buFont typeface="Arial" panose="020B0604020202020204" pitchFamily="34" charset="0"/>
              <a:buChar char="•"/>
            </a:pPr>
            <a:r>
              <a:rPr lang="en-US" dirty="0" smtClean="0"/>
              <a:t>The trailer supply valve is operating properly</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This should be used as an in-service check only and not mistaken as a daily pre-trip air brake inspection. </a:t>
            </a:r>
            <a:endParaRPr lang="en-CA" sz="1200" b="1" kern="1200" dirty="0" smtClean="0">
              <a:solidFill>
                <a:schemeClr val="tx1"/>
              </a:solidFill>
              <a:effectLst/>
              <a:ea typeface="+mn-ea"/>
              <a:cs typeface="+mn-cs"/>
            </a:endParaRP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In-service brake checks involve examining the brake systems that are monitored while the vehicle is in motion.</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Monitor the following while driving: </a:t>
            </a:r>
          </a:p>
          <a:p>
            <a:pPr marL="171450" lvl="0" indent="-171450">
              <a:buFont typeface="Arial" panose="020B0604020202020204" pitchFamily="34" charset="0"/>
              <a:buChar char="•"/>
            </a:pPr>
            <a:r>
              <a:rPr lang="en-CA" sz="1200" kern="1200" dirty="0" smtClean="0">
                <a:solidFill>
                  <a:schemeClr val="tx1"/>
                </a:solidFill>
                <a:effectLst/>
                <a:ea typeface="+mn-ea"/>
                <a:cs typeface="+mn-cs"/>
              </a:rPr>
              <a:t>Air pressure gauges</a:t>
            </a:r>
          </a:p>
          <a:p>
            <a:pPr marL="171450" lvl="0" indent="-171450">
              <a:buFont typeface="Arial" panose="020B0604020202020204" pitchFamily="34" charset="0"/>
              <a:buChar char="•"/>
            </a:pPr>
            <a:r>
              <a:rPr lang="en-CA" sz="1200" kern="1200" dirty="0" smtClean="0">
                <a:solidFill>
                  <a:schemeClr val="tx1"/>
                </a:solidFill>
                <a:effectLst/>
                <a:ea typeface="+mn-ea"/>
                <a:cs typeface="+mn-cs"/>
              </a:rPr>
              <a:t>Low air pressure warning indicator</a:t>
            </a:r>
          </a:p>
          <a:p>
            <a:pPr marL="171450" lvl="0" indent="-171450">
              <a:buFont typeface="Arial" panose="020B0604020202020204" pitchFamily="34" charset="0"/>
              <a:buChar char="•"/>
            </a:pPr>
            <a:r>
              <a:rPr lang="en-CA" sz="1200" kern="1200" dirty="0" smtClean="0">
                <a:solidFill>
                  <a:schemeClr val="tx1"/>
                </a:solidFill>
                <a:effectLst/>
                <a:ea typeface="+mn-ea"/>
                <a:cs typeface="+mn-cs"/>
              </a:rPr>
              <a:t>Be aware of brake system response when brakes are applied</a:t>
            </a:r>
          </a:p>
        </p:txBody>
      </p:sp>
      <p:sp>
        <p:nvSpPr>
          <p:cNvPr id="4" name="Slide Number Placeholder 3"/>
          <p:cNvSpPr>
            <a:spLocks noGrp="1"/>
          </p:cNvSpPr>
          <p:nvPr>
            <p:ph type="sldNum" sz="quarter" idx="10"/>
          </p:nvPr>
        </p:nvSpPr>
        <p:spPr/>
        <p:txBody>
          <a:bodyPr/>
          <a:lstStyle/>
          <a:p>
            <a:fld id="{D2AAB52B-0897-46EF-ACB7-C2A1E9716B33}" type="slidenum">
              <a:rPr lang="en-CA" smtClean="0"/>
              <a:t>84</a:t>
            </a:fld>
            <a:endParaRPr lang="en-CA" dirty="0"/>
          </a:p>
        </p:txBody>
      </p:sp>
    </p:spTree>
    <p:extLst>
      <p:ext uri="{BB962C8B-B14F-4D97-AF65-F5344CB8AC3E}">
        <p14:creationId xmlns:p14="http://schemas.microsoft.com/office/powerpoint/2010/main" val="2514126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r>
              <a:rPr lang="en-US" dirty="0" smtClean="0"/>
              <a:t> You</a:t>
            </a:r>
            <a:r>
              <a:rPr lang="en-US" baseline="0" dirty="0" smtClean="0"/>
              <a:t> will have 15 minutes to complete Exercise 3 in the Exercise Book.  </a:t>
            </a:r>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85</a:t>
            </a:fld>
            <a:endParaRPr lang="en-CA" dirty="0"/>
          </a:p>
        </p:txBody>
      </p:sp>
    </p:spTree>
    <p:extLst>
      <p:ext uri="{BB962C8B-B14F-4D97-AF65-F5344CB8AC3E}">
        <p14:creationId xmlns:p14="http://schemas.microsoft.com/office/powerpoint/2010/main" val="42460352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 </a:t>
            </a:r>
            <a:r>
              <a:rPr lang="en-US" b="0" dirty="0" smtClean="0"/>
              <a:t>Read slide </a:t>
            </a:r>
            <a:r>
              <a:rPr lang="en-US" sz="1200" kern="1200" dirty="0" smtClean="0">
                <a:solidFill>
                  <a:schemeClr val="tx1"/>
                </a:solidFill>
                <a:effectLst/>
                <a:latin typeface="Calibri Light" panose="020F0302020204030204" pitchFamily="34" charset="0"/>
                <a:ea typeface="+mn-ea"/>
                <a:cs typeface="+mn-cs"/>
              </a:rPr>
              <a:t>and explain the learning objectives for this section of lesson 3.</a:t>
            </a:r>
            <a:endParaRPr lang="en-US" b="1" dirty="0"/>
          </a:p>
        </p:txBody>
      </p:sp>
      <p:sp>
        <p:nvSpPr>
          <p:cNvPr id="4" name="Slide Number Placeholder 3"/>
          <p:cNvSpPr>
            <a:spLocks noGrp="1"/>
          </p:cNvSpPr>
          <p:nvPr>
            <p:ph type="sldNum" sz="quarter" idx="10"/>
          </p:nvPr>
        </p:nvSpPr>
        <p:spPr/>
        <p:txBody>
          <a:bodyPr/>
          <a:lstStyle/>
          <a:p>
            <a:fld id="{D2AAB52B-0897-46EF-ACB7-C2A1E9716B33}" type="slidenum">
              <a:rPr lang="en-CA" smtClean="0"/>
              <a:pPr/>
              <a:t>86</a:t>
            </a:fld>
            <a:endParaRPr lang="en-CA" dirty="0"/>
          </a:p>
        </p:txBody>
      </p:sp>
    </p:spTree>
    <p:extLst>
      <p:ext uri="{BB962C8B-B14F-4D97-AF65-F5344CB8AC3E}">
        <p14:creationId xmlns:p14="http://schemas.microsoft.com/office/powerpoint/2010/main" val="1199746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Foundation brakes are the mechanical components at the axle ends. If they are not working properly, the air brake system will not be able to stop the vehicle. Almost all runaways are caused by failures in the foundation brakes, not the air system. They are activated by the service or parking brake circuits and can be either drum or disc brakes.</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6:</a:t>
            </a:r>
            <a:r>
              <a:rPr lang="en-US" baseline="0" dirty="0" smtClean="0">
                <a:solidFill>
                  <a:schemeClr val="tx1">
                    <a:lumMod val="75000"/>
                    <a:lumOff val="25000"/>
                  </a:schemeClr>
                </a:solidFill>
              </a:rPr>
              <a:t> Foundation Brakes</a:t>
            </a:r>
          </a:p>
        </p:txBody>
      </p:sp>
      <p:sp>
        <p:nvSpPr>
          <p:cNvPr id="4" name="Slide Number Placeholder 3"/>
          <p:cNvSpPr>
            <a:spLocks noGrp="1"/>
          </p:cNvSpPr>
          <p:nvPr>
            <p:ph type="sldNum" sz="quarter" idx="10"/>
          </p:nvPr>
        </p:nvSpPr>
        <p:spPr/>
        <p:txBody>
          <a:bodyPr/>
          <a:lstStyle/>
          <a:p>
            <a:fld id="{D2AAB52B-0897-46EF-ACB7-C2A1E9716B33}" type="slidenum">
              <a:rPr lang="en-CA" smtClean="0"/>
              <a:t>87</a:t>
            </a:fld>
            <a:endParaRPr lang="en-CA" dirty="0"/>
          </a:p>
        </p:txBody>
      </p:sp>
    </p:spTree>
    <p:extLst>
      <p:ext uri="{BB962C8B-B14F-4D97-AF65-F5344CB8AC3E}">
        <p14:creationId xmlns:p14="http://schemas.microsoft.com/office/powerpoint/2010/main" val="14423542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b="0" kern="1200" dirty="0" smtClean="0">
                <a:solidFill>
                  <a:schemeClr val="tx1"/>
                </a:solidFill>
                <a:effectLst/>
                <a:ea typeface="+mn-ea"/>
                <a:cs typeface="+mn-cs"/>
              </a:rPr>
              <a:t>T</a:t>
            </a:r>
            <a:r>
              <a:rPr lang="en-US" sz="1200" b="0" i="0" kern="1200" dirty="0" smtClean="0">
                <a:solidFill>
                  <a:schemeClr val="tx1"/>
                </a:solidFill>
                <a:effectLst/>
                <a:latin typeface="Calibri Light" panose="020F0302020204030204" pitchFamily="34" charset="0"/>
                <a:ea typeface="+mn-ea"/>
                <a:cs typeface="+mn-cs"/>
              </a:rPr>
              <a:t>he “S” cam brake is the most common type of foundation brake used on commercial vehicles with air brake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Calibri Light" panose="020F03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The mechanical process starts from the brake chamber. Air pressure is converted from a service brake application to physical force based on the multiplication of the diaphragm's surface area and air pressure being applied. Type 20 brake chambers on the steering axle and type 30 brake chambers on load axles (drive and trailer).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6:</a:t>
            </a:r>
            <a:r>
              <a:rPr lang="en-US" baseline="0" dirty="0" smtClean="0">
                <a:solidFill>
                  <a:schemeClr val="tx1">
                    <a:lumMod val="75000"/>
                    <a:lumOff val="25000"/>
                  </a:schemeClr>
                </a:solidFill>
              </a:rPr>
              <a:t> Foundation Brakes</a:t>
            </a:r>
          </a:p>
        </p:txBody>
      </p:sp>
      <p:sp>
        <p:nvSpPr>
          <p:cNvPr id="4" name="Slide Number Placeholder 3"/>
          <p:cNvSpPr>
            <a:spLocks noGrp="1"/>
          </p:cNvSpPr>
          <p:nvPr>
            <p:ph type="sldNum" sz="quarter" idx="10"/>
          </p:nvPr>
        </p:nvSpPr>
        <p:spPr/>
        <p:txBody>
          <a:bodyPr/>
          <a:lstStyle/>
          <a:p>
            <a:fld id="{D2AAB52B-0897-46EF-ACB7-C2A1E9716B33}" type="slidenum">
              <a:rPr lang="en-CA" smtClean="0"/>
              <a:t>88</a:t>
            </a:fld>
            <a:endParaRPr lang="en-CA" dirty="0"/>
          </a:p>
        </p:txBody>
      </p:sp>
    </p:spTree>
    <p:extLst>
      <p:ext uri="{BB962C8B-B14F-4D97-AF65-F5344CB8AC3E}">
        <p14:creationId xmlns:p14="http://schemas.microsoft.com/office/powerpoint/2010/main" val="39603635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The cam lobes on the s-cam shaft cause the brake shoe platforms to expand, pressing the lining into the drum with the s-cam head.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Do:</a:t>
            </a:r>
            <a:r>
              <a:rPr lang="en-CA" sz="1200" b="1" kern="1200" baseline="0" dirty="0" smtClean="0">
                <a:solidFill>
                  <a:schemeClr val="tx1"/>
                </a:solidFill>
                <a:effectLst/>
                <a:ea typeface="+mn-ea"/>
                <a:cs typeface="+mn-cs"/>
              </a:rPr>
              <a:t> </a:t>
            </a:r>
            <a:r>
              <a:rPr lang="en-CA" sz="1200" kern="1200" dirty="0" smtClean="0">
                <a:solidFill>
                  <a:schemeClr val="tx1"/>
                </a:solidFill>
                <a:effectLst/>
                <a:ea typeface="+mn-ea"/>
                <a:cs typeface="+mn-cs"/>
              </a:rPr>
              <a:t>Show the various layouts that are available, ensuring students understand that the mechanical processes are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6:</a:t>
            </a:r>
            <a:r>
              <a:rPr lang="en-US" baseline="0" dirty="0" smtClean="0">
                <a:solidFill>
                  <a:schemeClr val="tx1">
                    <a:lumMod val="75000"/>
                    <a:lumOff val="25000"/>
                  </a:schemeClr>
                </a:solidFill>
              </a:rPr>
              <a:t> Foundation Brakes</a:t>
            </a:r>
          </a:p>
        </p:txBody>
      </p:sp>
      <p:sp>
        <p:nvSpPr>
          <p:cNvPr id="4" name="Slide Number Placeholder 3"/>
          <p:cNvSpPr>
            <a:spLocks noGrp="1"/>
          </p:cNvSpPr>
          <p:nvPr>
            <p:ph type="sldNum" sz="quarter" idx="10"/>
          </p:nvPr>
        </p:nvSpPr>
        <p:spPr/>
        <p:txBody>
          <a:bodyPr/>
          <a:lstStyle/>
          <a:p>
            <a:fld id="{D2AAB52B-0897-46EF-ACB7-C2A1E9716B33}" type="slidenum">
              <a:rPr lang="en-CA" smtClean="0"/>
              <a:t>89</a:t>
            </a:fld>
            <a:endParaRPr lang="en-CA" dirty="0"/>
          </a:p>
        </p:txBody>
      </p:sp>
    </p:spTree>
    <p:extLst>
      <p:ext uri="{BB962C8B-B14F-4D97-AF65-F5344CB8AC3E}">
        <p14:creationId xmlns:p14="http://schemas.microsoft.com/office/powerpoint/2010/main" val="23514962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ea typeface="+mn-ea"/>
                <a:cs typeface="+mn-cs"/>
              </a:rPr>
              <a:t>SAY: </a:t>
            </a:r>
            <a:r>
              <a:rPr lang="en-US" sz="1200" kern="1200" dirty="0" smtClean="0">
                <a:solidFill>
                  <a:schemeClr val="tx1"/>
                </a:solidFill>
                <a:effectLst/>
                <a:ea typeface="+mn-ea"/>
                <a:cs typeface="+mn-cs"/>
              </a:rPr>
              <a:t>The slack adjuster converts pushrod force from the brake chamber to torque on the s-cam shafts. They take up extra clearance created by normal brake wear. Self-adjusting slack adjusters have been around since 1996.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Slack adjusters are available with 5-7 inch (125 – 179 mm) centre-to-centre lengths in 1/2 inch (13 mm) increments, with either coarse or fine splines on different s-cam shaft thicknesses.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It is vital that brake components are replaced using the proper equipment. Understanding brake balance is a complex process and Original Equipment Manufacturer (OEM) engineers have created systems that work properly and efficiently.</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6:</a:t>
            </a:r>
            <a:r>
              <a:rPr lang="en-US" baseline="0" dirty="0" smtClean="0">
                <a:solidFill>
                  <a:schemeClr val="tx1">
                    <a:lumMod val="75000"/>
                    <a:lumOff val="25000"/>
                  </a:schemeClr>
                </a:solidFill>
              </a:rPr>
              <a:t> Foundation Brakes</a:t>
            </a:r>
          </a:p>
        </p:txBody>
      </p:sp>
      <p:sp>
        <p:nvSpPr>
          <p:cNvPr id="4" name="Slide Number Placeholder 3"/>
          <p:cNvSpPr>
            <a:spLocks noGrp="1"/>
          </p:cNvSpPr>
          <p:nvPr>
            <p:ph type="sldNum" sz="quarter" idx="10"/>
          </p:nvPr>
        </p:nvSpPr>
        <p:spPr/>
        <p:txBody>
          <a:bodyPr/>
          <a:lstStyle/>
          <a:p>
            <a:fld id="{D2AAB52B-0897-46EF-ACB7-C2A1E9716B33}" type="slidenum">
              <a:rPr lang="en-CA" smtClean="0"/>
              <a:t>90</a:t>
            </a:fld>
            <a:endParaRPr lang="en-CA" dirty="0"/>
          </a:p>
        </p:txBody>
      </p:sp>
    </p:spTree>
    <p:extLst>
      <p:ext uri="{BB962C8B-B14F-4D97-AF65-F5344CB8AC3E}">
        <p14:creationId xmlns:p14="http://schemas.microsoft.com/office/powerpoint/2010/main" val="3763119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r>
              <a:rPr lang="en-US" b="1" baseline="0" dirty="0" smtClean="0"/>
              <a:t> </a:t>
            </a:r>
            <a:r>
              <a:rPr lang="en-CA" sz="1200" kern="1200" dirty="0" smtClean="0">
                <a:solidFill>
                  <a:schemeClr val="tx1"/>
                </a:solidFill>
                <a:effectLst/>
                <a:ea typeface="+mn-ea"/>
                <a:cs typeface="+mn-cs"/>
              </a:rPr>
              <a:t>Maintaining appropriate following distance and speeds to allow for stopping is a must. Increased vehicle mass means increased braking requirements. All vehicles must comply with standardized weight restrictions. This means all drivers are dealing with comparable weights for a given vehicle design.</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Increased speed also results in increased braking requirements.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Doubling both the weight and speed increases the complexity of the relationship between these factors and braking requirements.</a:t>
            </a:r>
          </a:p>
          <a:p>
            <a:endParaRPr lang="en-US"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lumMod val="75000"/>
                    <a:lumOff val="25000"/>
                  </a:schemeClr>
                </a:solidFill>
              </a:rPr>
              <a:t>Reference</a:t>
            </a:r>
            <a:r>
              <a:rPr lang="en-US" dirty="0" smtClean="0">
                <a:solidFill>
                  <a:schemeClr val="tx1">
                    <a:lumMod val="75000"/>
                    <a:lumOff val="25000"/>
                  </a:schemeClr>
                </a:solidFill>
              </a:rPr>
              <a:t>: MPI Air Brake Manual: Chapter 7: Demands on Brakes While Driving </a:t>
            </a:r>
            <a:endParaRPr lang="en-CA"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9</a:t>
            </a:fld>
            <a:endParaRPr lang="en-CA" dirty="0"/>
          </a:p>
        </p:txBody>
      </p:sp>
    </p:spTree>
    <p:extLst>
      <p:ext uri="{BB962C8B-B14F-4D97-AF65-F5344CB8AC3E}">
        <p14:creationId xmlns:p14="http://schemas.microsoft.com/office/powerpoint/2010/main" val="40115750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US" dirty="0" smtClean="0"/>
              <a:t>When inspecting the foundation brake components, the driver must check for cracked, loose, missing or contaminated (with oil or grease) brake linings.</a:t>
            </a:r>
          </a:p>
          <a:p>
            <a:endParaRPr lang="en-CA" sz="1200"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ea typeface="+mn-ea"/>
                <a:cs typeface="+mn-cs"/>
              </a:rPr>
              <a:t>Brake linings are expanded into the drum by the s-cam shaft. This creates the friction and heat needed to stop the vehicle. Brake linings must be replaced when worn to ¼ inch (7mm). The 1/4 inch (7 mm) minimum lining thickness is from the Commercial Vehicle Safety Alliance (CVSA) roadside inspection out-of-service criteria.</a:t>
            </a:r>
          </a:p>
          <a:p>
            <a:endParaRPr lang="en-CA" sz="1200" kern="1200" dirty="0" smtClean="0">
              <a:solidFill>
                <a:schemeClr val="tx1"/>
              </a:solidFill>
              <a:effectLst/>
              <a:ea typeface="+mn-ea"/>
              <a:cs typeface="+mn-cs"/>
            </a:endParaRPr>
          </a:p>
          <a:p>
            <a:pPr algn="l"/>
            <a:r>
              <a:rPr lang="en-CA" b="0" i="0" dirty="0" smtClean="0"/>
              <a:t>Most brake drums operate best around 115°C and should not exceed </a:t>
            </a:r>
            <a:r>
              <a:rPr lang="en-CA" b="0" i="0" dirty="0" smtClean="0">
                <a:solidFill>
                  <a:srgbClr val="C00000"/>
                </a:solidFill>
              </a:rPr>
              <a:t>215°C.</a:t>
            </a:r>
          </a:p>
          <a:p>
            <a:pPr algn="l"/>
            <a:endParaRPr lang="en-CA" b="0" i="0" dirty="0" smtClean="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1:</a:t>
            </a:r>
            <a:r>
              <a:rPr lang="en-US" baseline="0" dirty="0" smtClean="0">
                <a:solidFill>
                  <a:schemeClr val="tx1">
                    <a:lumMod val="75000"/>
                    <a:lumOff val="25000"/>
                  </a:schemeClr>
                </a:solidFill>
              </a:rPr>
              <a:t>  Vehicle Braking Systems, Chapter 7: Demands On Brakes While Driving and Chapter 9: </a:t>
            </a:r>
            <a:r>
              <a:rPr lang="en-US" dirty="0" smtClean="0"/>
              <a:t>Inspecting Air Brake Components</a:t>
            </a:r>
            <a:endParaRPr lang="en-CA" b="0" i="0" dirty="0" smtClean="0">
              <a:solidFill>
                <a:srgbClr val="C00000"/>
              </a:solidFill>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91</a:t>
            </a:fld>
            <a:endParaRPr lang="en-CA" dirty="0"/>
          </a:p>
        </p:txBody>
      </p:sp>
    </p:spTree>
    <p:extLst>
      <p:ext uri="{BB962C8B-B14F-4D97-AF65-F5344CB8AC3E}">
        <p14:creationId xmlns:p14="http://schemas.microsoft.com/office/powerpoint/2010/main" val="13605860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Brake drums dissipates the heat into the atmosphere. The drum condition is critical to proper operation of the brakes. They should be checked for cracks and excessive wear. </a:t>
            </a:r>
          </a:p>
          <a:p>
            <a:r>
              <a:rPr lang="en-CA" sz="1200" kern="1200" dirty="0" smtClean="0">
                <a:solidFill>
                  <a:schemeClr val="tx1"/>
                </a:solidFill>
                <a:effectLst/>
                <a:ea typeface="+mn-ea"/>
                <a:cs typeface="+mn-cs"/>
              </a:rPr>
              <a:t> </a:t>
            </a:r>
            <a:r>
              <a:rPr lang="en-CA" sz="1200" u="none" strike="noStrike" kern="1200" dirty="0" smtClean="0">
                <a:solidFill>
                  <a:schemeClr val="tx1"/>
                </a:solidFill>
                <a:effectLst/>
                <a:ea typeface="+mn-ea"/>
                <a:cs typeface="+mn-cs"/>
              </a:rPr>
              <a:t> </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When the brake is released, the pushrod is at the back of the chamber. The s-cam is rolled back and the brake lining does not contact the drum. Properly adjusted brakes will use the upper half of available pushrod stroke.</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Brakes out of adjustment will be using the lower half of available pushrod stroke. However, you may not notice a change in braking capacity under normal operating conditions.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With increased lining to drum clearance, the pushrod stroke is longer. The application is more than ½ of the available stroke. </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Brake adjustment requirements cannot be felt when driving. You may “feel” that the brakes are good, only to have them fail when more is required of them.</a:t>
            </a:r>
            <a:endParaRPr lang="en-CA" sz="1200" kern="1200" dirty="0" smtClean="0">
              <a:solidFill>
                <a:schemeClr val="tx1"/>
              </a:solidFill>
              <a:effectLst/>
              <a:ea typeface="+mn-ea"/>
              <a:cs typeface="+mn-cs"/>
            </a:endParaRPr>
          </a:p>
          <a:p>
            <a:endParaRPr lang="en-CA" sz="1200" b="1" kern="1200" dirty="0" smtClean="0">
              <a:solidFill>
                <a:schemeClr val="tx1"/>
              </a:solidFill>
              <a:effectLst/>
              <a:ea typeface="+mn-ea"/>
              <a:cs typeface="+mn-cs"/>
            </a:endParaRPr>
          </a:p>
          <a:p>
            <a:r>
              <a:rPr lang="en-CA" sz="1200" b="0" kern="1200" dirty="0" smtClean="0">
                <a:solidFill>
                  <a:schemeClr val="tx1"/>
                </a:solidFill>
                <a:effectLst/>
                <a:ea typeface="+mn-ea"/>
                <a:cs typeface="+mn-cs"/>
              </a:rPr>
              <a:t>You</a:t>
            </a:r>
            <a:r>
              <a:rPr lang="en-CA" sz="1200" b="1" kern="1200" dirty="0" smtClean="0">
                <a:solidFill>
                  <a:schemeClr val="tx1"/>
                </a:solidFill>
                <a:effectLst/>
                <a:ea typeface="+mn-ea"/>
                <a:cs typeface="+mn-cs"/>
              </a:rPr>
              <a:t> </a:t>
            </a:r>
            <a:r>
              <a:rPr lang="en-CA" sz="1200" kern="1200" dirty="0" smtClean="0">
                <a:solidFill>
                  <a:schemeClr val="tx1"/>
                </a:solidFill>
                <a:effectLst/>
                <a:ea typeface="+mn-ea"/>
                <a:cs typeface="+mn-cs"/>
              </a:rPr>
              <a:t>should always check the brakes to ensure they are adjusted correctly.</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When adjusted incorrectly (cold drum): With normal brake application pressures this brake will seem to be effective.</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When adjusted incorrectly (hot drum): Brake fade occurs partly from component expansion and from reduced brake co-efficiency between the lining and the drum.</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Cast iron drums expand when heated requiring pushrods to stroke further. Eventually the chamber can bottom out which creates a total loss of brakes.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Many companies do not want their drivers adjusting brakes. However, it is important to have a functional understanding of how brakes are adjusted, and more importantly, how to recognize if brakes need to be adjusted before putting equipment into service.</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Tractor trailers can have the spring parking brakes alternated on the tow and trailer vehicles. Push in the park control valve (yellow button) and pull out the trailer air supply valve (red button) to check tractor brakes, and pull the yellow button out and push the red button in to check the trailer brakes. Do not leave the ignition key in the vehicle and ensure wheels are properly chocked. Leaving the transmission in gear is not a replacement for properly chocking the wheels.</a:t>
            </a:r>
          </a:p>
          <a:p>
            <a:endParaRPr lang="en-CA" sz="1200" kern="1200" dirty="0" smtClean="0">
              <a:solidFill>
                <a:schemeClr val="tx1"/>
              </a:solidFill>
              <a:effectLst/>
              <a:ea typeface="+mn-ea"/>
              <a:cs typeface="+mn-cs"/>
            </a:endParaRPr>
          </a:p>
          <a:p>
            <a:r>
              <a:rPr lang="en-CA" sz="1200" b="1" kern="1200" dirty="0" smtClean="0">
                <a:solidFill>
                  <a:schemeClr val="tx1"/>
                </a:solidFill>
                <a:effectLst/>
                <a:ea typeface="+mn-ea"/>
                <a:cs typeface="+mn-cs"/>
              </a:rPr>
              <a:t>Do: </a:t>
            </a:r>
            <a:r>
              <a:rPr lang="en-CA" sz="1200" kern="1200" dirty="0" smtClean="0">
                <a:solidFill>
                  <a:schemeClr val="tx1"/>
                </a:solidFill>
                <a:effectLst/>
                <a:ea typeface="+mn-ea"/>
                <a:cs typeface="+mn-cs"/>
              </a:rPr>
              <a:t>Discuss the dangers and proper procedures of going under a vehicle with the spring parking brakes released. </a:t>
            </a:r>
          </a:p>
        </p:txBody>
      </p:sp>
      <p:sp>
        <p:nvSpPr>
          <p:cNvPr id="4" name="Slide Number Placeholder 3"/>
          <p:cNvSpPr>
            <a:spLocks noGrp="1"/>
          </p:cNvSpPr>
          <p:nvPr>
            <p:ph type="sldNum" sz="quarter" idx="10"/>
          </p:nvPr>
        </p:nvSpPr>
        <p:spPr/>
        <p:txBody>
          <a:bodyPr/>
          <a:lstStyle/>
          <a:p>
            <a:fld id="{D2AAB52B-0897-46EF-ACB7-C2A1E9716B33}" type="slidenum">
              <a:rPr lang="en-CA" smtClean="0"/>
              <a:t>92</a:t>
            </a:fld>
            <a:endParaRPr lang="en-CA" dirty="0"/>
          </a:p>
        </p:txBody>
      </p:sp>
    </p:spTree>
    <p:extLst>
      <p:ext uri="{BB962C8B-B14F-4D97-AF65-F5344CB8AC3E}">
        <p14:creationId xmlns:p14="http://schemas.microsoft.com/office/powerpoint/2010/main" val="28491136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With the brakes released pull the pushrod. Optimum is ½ inch (13mm) travel with a firm hand-pull or pry bar. Less than ½ inch (13mm) may drag some brakes, more than ¾ inch (19mm) must be adjusted. The optimum 1/2 inch (13 mm) free stroke and the re-adjustment guideline of 3/4 inch (19 mm), applies to manual slack adjusters. Automatic slack adjusters will feel loose, but still within the required applied stroke.</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 most common cause of loss of braking is poor brake adjustment. The popular type-30 air chamber has 2-1/2 in. (63.5 mm) of available stroke. A correctly-adjusted brake will have 1/2 in. (12.7 mm) to 3/4 in. (19 mm) of slack, leaving two in. (50.8 mm) of reserve chamber stroke. When slack reaches 3/4 in. (19 mm) the brakes MUST be adjusted. </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Here’s why:</a:t>
            </a:r>
          </a:p>
          <a:p>
            <a:pPr lvl="0"/>
            <a:r>
              <a:rPr lang="en-CA" sz="1200" kern="1200" dirty="0" smtClean="0">
                <a:solidFill>
                  <a:schemeClr val="tx1"/>
                </a:solidFill>
                <a:effectLst/>
                <a:ea typeface="+mn-ea"/>
                <a:cs typeface="+mn-cs"/>
              </a:rPr>
              <a:t>At an 80 psi (552 kPa) application, a brake chamber with 3/4 in. (19 mm) of slack will stroke 1 3/4 in. (44.5 mm) due to component stretch. This reduces reserve chamber stroke to 3/4 in. (19 mm).</a:t>
            </a:r>
          </a:p>
          <a:p>
            <a:pPr lvl="0"/>
            <a:endParaRPr lang="en-CA" sz="1200" kern="1200" dirty="0" smtClean="0">
              <a:solidFill>
                <a:schemeClr val="tx1"/>
              </a:solidFill>
              <a:effectLst/>
              <a:ea typeface="+mn-ea"/>
              <a:cs typeface="+mn-cs"/>
            </a:endParaRPr>
          </a:p>
          <a:p>
            <a:pPr lvl="0"/>
            <a:r>
              <a:rPr lang="en-CA" sz="1200" kern="1200" dirty="0" smtClean="0">
                <a:solidFill>
                  <a:schemeClr val="tx1"/>
                </a:solidFill>
                <a:effectLst/>
                <a:ea typeface="+mn-ea"/>
                <a:cs typeface="+mn-cs"/>
              </a:rPr>
              <a:t>Cast iron expands when heated. On a hot brake drum this can cause the chamber to stroke a further 1/2 in. (12.7 mm), reducing reserve stroke to 1/4 in. (6.4 mm)</a:t>
            </a:r>
          </a:p>
          <a:p>
            <a:pPr lvl="0"/>
            <a:endParaRPr lang="en-CA" sz="1200" kern="1200" dirty="0" smtClean="0">
              <a:solidFill>
                <a:schemeClr val="tx1"/>
              </a:solidFill>
              <a:effectLst/>
              <a:ea typeface="+mn-ea"/>
              <a:cs typeface="+mn-cs"/>
            </a:endParaRPr>
          </a:p>
          <a:p>
            <a:pPr lvl="0"/>
            <a:r>
              <a:rPr lang="en-CA" sz="1200" kern="1200" dirty="0" smtClean="0">
                <a:solidFill>
                  <a:schemeClr val="tx1"/>
                </a:solidFill>
                <a:effectLst/>
                <a:ea typeface="+mn-ea"/>
                <a:cs typeface="+mn-cs"/>
              </a:rPr>
              <a:t>At high temperature, brake lining wears rapidly. Lining wear thickness of three sheets of paper causes the chamber to stroke a further 1/4 in. (6.4 mm), resulting in the chamber “bottoming out” and a probable runaway truck.</a:t>
            </a:r>
          </a:p>
          <a:p>
            <a:pPr lvl="0"/>
            <a:endParaRPr lang="en-CA" sz="1200" kern="1200" dirty="0" smtClean="0">
              <a:solidFill>
                <a:schemeClr val="tx1"/>
              </a:solidFill>
              <a:effectLst/>
              <a:ea typeface="+mn-ea"/>
              <a:cs typeface="+mn-cs"/>
            </a:endParaRPr>
          </a:p>
          <a:p>
            <a:pPr lvl="0"/>
            <a:r>
              <a:rPr lang="en-CA" sz="1200" kern="1200" dirty="0" smtClean="0">
                <a:solidFill>
                  <a:schemeClr val="tx1"/>
                </a:solidFill>
                <a:effectLst/>
                <a:ea typeface="+mn-ea"/>
                <a:cs typeface="+mn-cs"/>
              </a:rPr>
              <a:t>Even with cold drums, a vehicle with poorly adjusted brakes will have up to a 75% longer stopping distance than normal.</a:t>
            </a:r>
          </a:p>
        </p:txBody>
      </p:sp>
      <p:sp>
        <p:nvSpPr>
          <p:cNvPr id="4" name="Slide Number Placeholder 3"/>
          <p:cNvSpPr>
            <a:spLocks noGrp="1"/>
          </p:cNvSpPr>
          <p:nvPr>
            <p:ph type="sldNum" sz="quarter" idx="10"/>
          </p:nvPr>
        </p:nvSpPr>
        <p:spPr/>
        <p:txBody>
          <a:bodyPr/>
          <a:lstStyle/>
          <a:p>
            <a:fld id="{D2AAB52B-0897-46EF-ACB7-C2A1E9716B33}" type="slidenum">
              <a:rPr lang="en-CA" smtClean="0"/>
              <a:t>93</a:t>
            </a:fld>
            <a:endParaRPr lang="en-CA" dirty="0"/>
          </a:p>
        </p:txBody>
      </p:sp>
    </p:spTree>
    <p:extLst>
      <p:ext uri="{BB962C8B-B14F-4D97-AF65-F5344CB8AC3E}">
        <p14:creationId xmlns:p14="http://schemas.microsoft.com/office/powerpoint/2010/main" val="1243488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Vehicles manufactured with automatic slack adjusters cannot be retrofitted with manual slack adjusters. Automatic slack adjusters have been installed on all trucks, tractors, trailers and busses since 1996.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Automatic slack adjusters are designed to continuously and automatically maintain the brakes in proper adjustment during normal use. However, they must be checked daily to ensure they are maintaining proper pushrod travel - less than one in. (25.4 mm) when manually pulled and less than two in. (50.8 mm) when the brake is applied. Normally two to four brake applications of 100 psi (689 kPa) per day will keep the brakes properly adjusted. If they are badly out of adjustment, it may take up to 12 brake applications of 100 psi to adjust them. </a:t>
            </a:r>
            <a:r>
              <a:rPr lang="en-CA" sz="1200" b="1" kern="1200" dirty="0" smtClean="0">
                <a:solidFill>
                  <a:schemeClr val="tx1"/>
                </a:solidFill>
                <a:effectLst/>
                <a:latin typeface="Calibri Light" panose="020F0302020204030204" pitchFamily="34" charset="0"/>
                <a:ea typeface="+mn-ea"/>
                <a:cs typeface="+mn-cs"/>
              </a:rPr>
              <a:t>If they are still out of adjustment, they must be repaired.</a:t>
            </a:r>
            <a:endParaRPr lang="en-US" sz="1200" b="1" kern="1200" dirty="0" smtClean="0">
              <a:solidFill>
                <a:schemeClr val="tx1"/>
              </a:solidFill>
              <a:effectLst/>
              <a:latin typeface="Calibri Light" panose="020F0302020204030204" pitchFamily="34" charset="0"/>
              <a:ea typeface="+mn-ea"/>
              <a:cs typeface="+mn-cs"/>
            </a:endParaRPr>
          </a:p>
          <a:p>
            <a:endParaRPr lang="en-CA" sz="1200" kern="1200" dirty="0" smtClean="0">
              <a:solidFill>
                <a:schemeClr val="tx1"/>
              </a:solidFill>
              <a:effectLst/>
              <a:ea typeface="+mn-ea"/>
              <a:cs typeface="+mn-cs"/>
            </a:endParaRPr>
          </a:p>
          <a:p>
            <a:r>
              <a:rPr lang="en-CA" sz="1200" b="1" kern="1200" dirty="0" smtClean="0">
                <a:solidFill>
                  <a:schemeClr val="tx1"/>
                </a:solidFill>
                <a:effectLst/>
                <a:ea typeface="+mn-ea"/>
                <a:cs typeface="+mn-cs"/>
              </a:rPr>
              <a:t>Do not try to adjust them yourself unless you have been trained by a mechanic or trainer who is familiar with setting up and backing off this type of automatic slack adjuster.</a:t>
            </a:r>
          </a:p>
          <a:p>
            <a:endParaRPr lang="en-CA" sz="1200" b="1"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6:</a:t>
            </a:r>
            <a:r>
              <a:rPr lang="en-US" baseline="0" dirty="0" smtClean="0">
                <a:solidFill>
                  <a:schemeClr val="tx1">
                    <a:lumMod val="75000"/>
                    <a:lumOff val="25000"/>
                  </a:schemeClr>
                </a:solidFill>
              </a:rPr>
              <a:t> Foundation Brakes</a:t>
            </a:r>
            <a:endParaRPr lang="en-CA" sz="1200" b="1"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94</a:t>
            </a:fld>
            <a:endParaRPr lang="en-CA" dirty="0"/>
          </a:p>
        </p:txBody>
      </p:sp>
    </p:spTree>
    <p:extLst>
      <p:ext uri="{BB962C8B-B14F-4D97-AF65-F5344CB8AC3E}">
        <p14:creationId xmlns:p14="http://schemas.microsoft.com/office/powerpoint/2010/main" val="8626823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US" sz="1200" b="0" i="0" u="none" strike="noStrike" kern="1200" baseline="0" dirty="0" smtClean="0">
                <a:solidFill>
                  <a:schemeClr val="tx1"/>
                </a:solidFill>
                <a:ea typeface="+mn-ea"/>
                <a:cs typeface="+mn-cs"/>
              </a:rPr>
              <a:t>When the brakes are applied, the caliper squeezes the disc creating friction and slowing the vehicle. </a:t>
            </a:r>
            <a:r>
              <a:rPr lang="en-CA" sz="1200" kern="1200" dirty="0" smtClean="0">
                <a:solidFill>
                  <a:schemeClr val="tx1"/>
                </a:solidFill>
                <a:effectLst/>
                <a:ea typeface="+mn-ea"/>
                <a:cs typeface="+mn-cs"/>
              </a:rPr>
              <a:t>The brake chamber forces the caliper to clamp the brake lining against the rotor. Most air disk brakes feature internal automatic brake adjustment mechanisms.</a:t>
            </a:r>
            <a:r>
              <a:rPr lang="en-US" sz="1200" b="0" i="0" u="none" strike="noStrike" kern="1200" baseline="0" dirty="0" smtClean="0">
                <a:solidFill>
                  <a:schemeClr val="tx1"/>
                </a:solidFill>
                <a:ea typeface="+mn-ea"/>
                <a:cs typeface="+mn-cs"/>
              </a:rPr>
              <a:t>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Inspect the rotors to observe</a:t>
            </a:r>
            <a:r>
              <a:rPr lang="en-CA" sz="1200" kern="1200" baseline="0" dirty="0" smtClean="0">
                <a:solidFill>
                  <a:schemeClr val="tx1"/>
                </a:solidFill>
                <a:effectLst/>
                <a:ea typeface="+mn-ea"/>
                <a:cs typeface="+mn-cs"/>
              </a:rPr>
              <a:t> cracks. </a:t>
            </a:r>
            <a:r>
              <a:rPr lang="en-CA" sz="1200" kern="1200" dirty="0" smtClean="0">
                <a:solidFill>
                  <a:schemeClr val="tx1"/>
                </a:solidFill>
                <a:effectLst/>
                <a:ea typeface="+mn-ea"/>
                <a:cs typeface="+mn-cs"/>
              </a:rPr>
              <a:t>Rotors can be hard to see, with cracks hiding behind the brake pads and backing plate. However, some part of the rotor is generally visible. By inspecting the rotors often, any cracks will eventually become visible.</a:t>
            </a:r>
          </a:p>
          <a:p>
            <a:r>
              <a:rPr lang="en-CA" sz="1200" kern="1200" dirty="0" smtClean="0">
                <a:solidFill>
                  <a:schemeClr val="tx1"/>
                </a:solidFill>
                <a:effectLst/>
                <a:ea typeface="+mn-ea"/>
                <a:cs typeface="+mn-cs"/>
              </a:rPr>
              <a:t> </a:t>
            </a:r>
          </a:p>
          <a:p>
            <a:r>
              <a:rPr lang="en-CA" sz="1200" b="1" kern="1200" dirty="0" smtClean="0">
                <a:solidFill>
                  <a:schemeClr val="tx1"/>
                </a:solidFill>
                <a:effectLst/>
                <a:ea typeface="+mn-ea"/>
                <a:cs typeface="+mn-cs"/>
              </a:rPr>
              <a:t>Adjustments and repairs should be done by a qualified heavy equipment technician. </a:t>
            </a:r>
          </a:p>
          <a:p>
            <a:endParaRPr lang="en-CA" sz="1200" b="1" kern="1200" dirty="0" smtClean="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baseline="0" dirty="0" smtClean="0">
                <a:solidFill>
                  <a:schemeClr val="tx1"/>
                </a:solidFill>
                <a:effectLst/>
                <a:ea typeface="+mn-ea"/>
                <a:cs typeface="+mn-cs"/>
              </a:rPr>
              <a:t>Reference:</a:t>
            </a:r>
            <a:r>
              <a:rPr lang="en-CA" sz="1200" kern="1200" baseline="0" dirty="0" smtClean="0">
                <a:solidFill>
                  <a:schemeClr val="tx1"/>
                </a:solidFill>
                <a:effectLst/>
                <a:ea typeface="+mn-ea"/>
                <a:cs typeface="+mn-cs"/>
              </a:rPr>
              <a:t> </a:t>
            </a:r>
            <a:r>
              <a:rPr lang="en-US" dirty="0" smtClean="0">
                <a:solidFill>
                  <a:schemeClr val="tx1">
                    <a:lumMod val="75000"/>
                    <a:lumOff val="25000"/>
                  </a:schemeClr>
                </a:solidFill>
              </a:rPr>
              <a:t>MPI Air Brake Manual: Chapter 6:</a:t>
            </a:r>
            <a:r>
              <a:rPr lang="en-US" baseline="0" dirty="0" smtClean="0">
                <a:solidFill>
                  <a:schemeClr val="tx1">
                    <a:lumMod val="75000"/>
                    <a:lumOff val="25000"/>
                  </a:schemeClr>
                </a:solidFill>
              </a:rPr>
              <a:t> Foundation Brakes</a:t>
            </a:r>
          </a:p>
        </p:txBody>
      </p:sp>
      <p:sp>
        <p:nvSpPr>
          <p:cNvPr id="4" name="Slide Number Placeholder 3"/>
          <p:cNvSpPr>
            <a:spLocks noGrp="1"/>
          </p:cNvSpPr>
          <p:nvPr>
            <p:ph type="sldNum" sz="quarter" idx="10"/>
          </p:nvPr>
        </p:nvSpPr>
        <p:spPr/>
        <p:txBody>
          <a:bodyPr/>
          <a:lstStyle/>
          <a:p>
            <a:fld id="{D2AAB52B-0897-46EF-ACB7-C2A1E9716B33}" type="slidenum">
              <a:rPr lang="en-CA" smtClean="0"/>
              <a:t>95</a:t>
            </a:fld>
            <a:endParaRPr lang="en-CA" dirty="0"/>
          </a:p>
        </p:txBody>
      </p:sp>
    </p:spTree>
    <p:extLst>
      <p:ext uri="{BB962C8B-B14F-4D97-AF65-F5344CB8AC3E}">
        <p14:creationId xmlns:p14="http://schemas.microsoft.com/office/powerpoint/2010/main" val="6891331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Effective and controlled braking is important to the safe and efficient operation of equipment. Ease off the brakes just before stopping to prevent jerking back. Maintain a safe speed and following distance. Ensure brakes are correctly adjusted, load is balanced and tires are in good condition. </a:t>
            </a:r>
          </a:p>
        </p:txBody>
      </p:sp>
      <p:sp>
        <p:nvSpPr>
          <p:cNvPr id="4" name="Slide Number Placeholder 3"/>
          <p:cNvSpPr>
            <a:spLocks noGrp="1"/>
          </p:cNvSpPr>
          <p:nvPr>
            <p:ph type="sldNum" sz="quarter" idx="10"/>
          </p:nvPr>
        </p:nvSpPr>
        <p:spPr/>
        <p:txBody>
          <a:bodyPr/>
          <a:lstStyle/>
          <a:p>
            <a:fld id="{D2AAB52B-0897-46EF-ACB7-C2A1E9716B33}" type="slidenum">
              <a:rPr lang="en-CA" smtClean="0"/>
              <a:t>96</a:t>
            </a:fld>
            <a:endParaRPr lang="en-CA" dirty="0"/>
          </a:p>
        </p:txBody>
      </p:sp>
    </p:spTree>
    <p:extLst>
      <p:ext uri="{BB962C8B-B14F-4D97-AF65-F5344CB8AC3E}">
        <p14:creationId xmlns:p14="http://schemas.microsoft.com/office/powerpoint/2010/main" val="3318938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smtClean="0">
                <a:solidFill>
                  <a:schemeClr val="tx1"/>
                </a:solidFill>
                <a:effectLst/>
                <a:ea typeface="+mn-ea"/>
                <a:cs typeface="+mn-cs"/>
              </a:rPr>
              <a:t>SAY: </a:t>
            </a:r>
            <a:r>
              <a:rPr lang="en-CA" sz="1200" kern="1200" dirty="0" smtClean="0">
                <a:solidFill>
                  <a:schemeClr val="tx1"/>
                </a:solidFill>
                <a:effectLst/>
                <a:ea typeface="+mn-ea"/>
                <a:cs typeface="+mn-cs"/>
              </a:rPr>
              <a:t>Many heavy vehicles have auxiliary retarders to assist the service brakes. They help to control speed on down grades and preserve the service brakes for emergency stopping.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There are four types of auxiliary retarders. Engine compression release, Exhaust back pressure, Hydraulic driveline, and Electric drive line. </a:t>
            </a:r>
          </a:p>
          <a:p>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Engine brakes help control speeds when properly used, but are not intended for emergency braking. Auxiliary retarders provide additional braking control, but do not meet sudden or large braking demands.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Engine Retarders change the exhaust valve timing by opening the exhaust valve at the top of the compression stroke, essentially turning the engine into an air compressor. Compressing combustion chambers without the rebound of compressed air and diesel combustion, works against the driveline. This technique is common in North American engines.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Exhaust Retarders</a:t>
            </a:r>
            <a:r>
              <a:rPr lang="en-CA" sz="1200" b="1" kern="1200" dirty="0" smtClean="0">
                <a:solidFill>
                  <a:schemeClr val="tx1"/>
                </a:solidFill>
                <a:effectLst/>
                <a:ea typeface="+mn-ea"/>
                <a:cs typeface="+mn-cs"/>
              </a:rPr>
              <a:t> </a:t>
            </a:r>
            <a:r>
              <a:rPr lang="en-CA" sz="1200" kern="1200" dirty="0" smtClean="0">
                <a:solidFill>
                  <a:schemeClr val="tx1"/>
                </a:solidFill>
                <a:effectLst/>
                <a:ea typeface="+mn-ea"/>
                <a:cs typeface="+mn-cs"/>
              </a:rPr>
              <a:t>can be thought of as a stovepipe damper closing the exhaust pipe. Exhaust can be retarded by either a butterfly type valve or a sliding gate valve. Retarding increases back pressure in the exhaust, making it harder to push the spent combustion gasses from the cylinder.</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This increases the crank’s resistance as it pushes the rods up into the increased back pressure.</a:t>
            </a:r>
            <a:r>
              <a:rPr lang="en-CA" sz="1200" kern="1200" baseline="0" dirty="0" smtClean="0">
                <a:solidFill>
                  <a:schemeClr val="tx1"/>
                </a:solidFill>
                <a:effectLst/>
                <a:ea typeface="+mn-ea"/>
                <a:cs typeface="+mn-cs"/>
              </a:rPr>
              <a:t> </a:t>
            </a:r>
            <a:r>
              <a:rPr lang="en-CA" sz="1200" kern="1200" dirty="0" smtClean="0">
                <a:solidFill>
                  <a:schemeClr val="tx1"/>
                </a:solidFill>
                <a:effectLst/>
                <a:ea typeface="+mn-ea"/>
                <a:cs typeface="+mn-cs"/>
              </a:rPr>
              <a:t>Limiting this is the strength of the exhaust valve springs. If the back pressure is too high, the exhaust valves start to float open, causing them to hit the piston tops at the top of their stroke. The exhaust retarders need to be adjusted so the back pressure stays within the engine’s back pressure capacity.</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Hydraulic Driveline Retarders</a:t>
            </a:r>
            <a:r>
              <a:rPr lang="en-CA" sz="1200" b="1" kern="1200" dirty="0" smtClean="0">
                <a:solidFill>
                  <a:schemeClr val="tx1"/>
                </a:solidFill>
                <a:effectLst/>
                <a:ea typeface="+mn-ea"/>
                <a:cs typeface="+mn-cs"/>
              </a:rPr>
              <a:t> </a:t>
            </a:r>
            <a:r>
              <a:rPr lang="en-CA" sz="1200" kern="1200" dirty="0" smtClean="0">
                <a:solidFill>
                  <a:schemeClr val="tx1"/>
                </a:solidFill>
                <a:effectLst/>
                <a:ea typeface="+mn-ea"/>
                <a:cs typeface="+mn-cs"/>
              </a:rPr>
              <a:t>are similar to torque converters. The rotor vanes pump oil into the housing vanes, which puts resistance into the driveline. You need to be mindful of engine oil temperature and turn the retarder off when the engine oil becomes too hot.</a:t>
            </a:r>
          </a:p>
          <a:p>
            <a:r>
              <a:rPr lang="en-CA" sz="1200" b="1" kern="1200" dirty="0" smtClean="0">
                <a:solidFill>
                  <a:schemeClr val="tx1"/>
                </a:solidFill>
                <a:effectLst/>
                <a:ea typeface="+mn-ea"/>
                <a:cs typeface="+mn-cs"/>
              </a:rPr>
              <a:t> </a:t>
            </a:r>
            <a:endParaRPr lang="en-CA" sz="1200" kern="1200" dirty="0" smtClean="0">
              <a:solidFill>
                <a:schemeClr val="tx1"/>
              </a:solidFill>
              <a:effectLst/>
              <a:ea typeface="+mn-ea"/>
              <a:cs typeface="+mn-cs"/>
            </a:endParaRPr>
          </a:p>
          <a:p>
            <a:r>
              <a:rPr lang="en-CA" sz="1200" kern="1200" dirty="0" smtClean="0">
                <a:solidFill>
                  <a:schemeClr val="tx1"/>
                </a:solidFill>
                <a:effectLst/>
                <a:ea typeface="+mn-ea"/>
                <a:cs typeface="+mn-cs"/>
              </a:rPr>
              <a:t>Electric Driveline Retarder is an electromagnet designed to retard drive shaft rotation. All the heat generated is vented out through the rotor vanes and housing. These can be found on all types of vehicles, but are primarily installed on transit buses, emergency vehicles and waste disposal vehicles. They are activated by service brake applications unlike the operation of the previous three retarders.</a:t>
            </a:r>
          </a:p>
          <a:p>
            <a:r>
              <a:rPr lang="en-CA" sz="1200" kern="1200" dirty="0" smtClean="0">
                <a:solidFill>
                  <a:schemeClr val="tx1"/>
                </a:solidFill>
                <a:effectLst/>
                <a:ea typeface="+mn-ea"/>
                <a:cs typeface="+mn-cs"/>
              </a:rPr>
              <a:t> </a:t>
            </a:r>
          </a:p>
          <a:p>
            <a:r>
              <a:rPr lang="en-CA" sz="1200" kern="1200" dirty="0" smtClean="0">
                <a:solidFill>
                  <a:schemeClr val="tx1"/>
                </a:solidFill>
                <a:effectLst/>
                <a:ea typeface="+mn-ea"/>
                <a:cs typeface="+mn-cs"/>
              </a:rPr>
              <a:t>Auxiliary retarders work best with lower speeds, and with the engine just under the rated RPM. When using auxiliary retarders, select the appropriate gear before starting down hills. Be cautious on slippery roads. They can overpower available traction causing loss of control. </a:t>
            </a:r>
          </a:p>
          <a:p>
            <a:r>
              <a:rPr lang="en-CA" sz="1200" kern="1200" dirty="0" smtClean="0">
                <a:solidFill>
                  <a:schemeClr val="tx1"/>
                </a:solidFill>
                <a:effectLst/>
                <a:ea typeface="+mn-ea"/>
                <a:cs typeface="+mn-cs"/>
              </a:rPr>
              <a:t>Be aware of excessively loud retarders in urban areas. In many urban areas they are prohibited.</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97</a:t>
            </a:fld>
            <a:endParaRPr lang="en-CA" dirty="0"/>
          </a:p>
        </p:txBody>
      </p:sp>
    </p:spTree>
    <p:extLst>
      <p:ext uri="{BB962C8B-B14F-4D97-AF65-F5344CB8AC3E}">
        <p14:creationId xmlns:p14="http://schemas.microsoft.com/office/powerpoint/2010/main" val="25077227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SAY:</a:t>
            </a:r>
            <a:r>
              <a:rPr lang="en-US" dirty="0" smtClean="0"/>
              <a:t> You</a:t>
            </a:r>
            <a:r>
              <a:rPr lang="en-US" baseline="0" dirty="0" smtClean="0"/>
              <a:t> will have 15 minutes to complete Exercise 4 in the Exercise Book.  </a:t>
            </a:r>
            <a:endParaRPr lang="en-US" dirty="0" smtClean="0"/>
          </a:p>
          <a:p>
            <a:endParaRPr lang="en-US" dirty="0"/>
          </a:p>
        </p:txBody>
      </p:sp>
      <p:sp>
        <p:nvSpPr>
          <p:cNvPr id="4" name="Slide Number Placeholder 3"/>
          <p:cNvSpPr>
            <a:spLocks noGrp="1"/>
          </p:cNvSpPr>
          <p:nvPr>
            <p:ph type="sldNum" sz="quarter" idx="10"/>
          </p:nvPr>
        </p:nvSpPr>
        <p:spPr/>
        <p:txBody>
          <a:bodyPr/>
          <a:lstStyle/>
          <a:p>
            <a:fld id="{D2AAB52B-0897-46EF-ACB7-C2A1E9716B33}" type="slidenum">
              <a:rPr lang="en-CA" smtClean="0"/>
              <a:t>98</a:t>
            </a:fld>
            <a:endParaRPr lang="en-CA" dirty="0"/>
          </a:p>
        </p:txBody>
      </p:sp>
    </p:spTree>
    <p:extLst>
      <p:ext uri="{BB962C8B-B14F-4D97-AF65-F5344CB8AC3E}">
        <p14:creationId xmlns:p14="http://schemas.microsoft.com/office/powerpoint/2010/main" val="40331762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a:t>
            </a:r>
            <a:r>
              <a:rPr lang="en-US" baseline="0" dirty="0" smtClean="0"/>
              <a:t> </a:t>
            </a:r>
            <a:r>
              <a:rPr lang="en-US" dirty="0" smtClean="0"/>
              <a:t>This is an</a:t>
            </a:r>
            <a:r>
              <a:rPr lang="en-US" baseline="0" dirty="0" smtClean="0"/>
              <a:t> animated slide. To reveal the answer click after reading the question.</a:t>
            </a:r>
          </a:p>
        </p:txBody>
      </p:sp>
      <p:sp>
        <p:nvSpPr>
          <p:cNvPr id="4" name="Slide Number Placeholder 3"/>
          <p:cNvSpPr>
            <a:spLocks noGrp="1"/>
          </p:cNvSpPr>
          <p:nvPr>
            <p:ph type="sldNum" sz="quarter" idx="10"/>
          </p:nvPr>
        </p:nvSpPr>
        <p:spPr/>
        <p:txBody>
          <a:bodyPr/>
          <a:lstStyle/>
          <a:p>
            <a:fld id="{D2AAB52B-0897-46EF-ACB7-C2A1E9716B33}" type="slidenum">
              <a:rPr lang="en-CA" smtClean="0"/>
              <a:pPr/>
              <a:t>99</a:t>
            </a:fld>
            <a:endParaRPr lang="en-CA" dirty="0"/>
          </a:p>
        </p:txBody>
      </p:sp>
    </p:spTree>
    <p:extLst>
      <p:ext uri="{BB962C8B-B14F-4D97-AF65-F5344CB8AC3E}">
        <p14:creationId xmlns:p14="http://schemas.microsoft.com/office/powerpoint/2010/main" val="36177955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DO:</a:t>
            </a:r>
            <a:r>
              <a:rPr lang="en-US" baseline="0" dirty="0" smtClean="0"/>
              <a:t> </a:t>
            </a:r>
            <a:r>
              <a:rPr lang="en-US" dirty="0" smtClean="0"/>
              <a:t>This is an</a:t>
            </a:r>
            <a:r>
              <a:rPr lang="en-US" baseline="0" dirty="0" smtClean="0"/>
              <a:t> animated slide. To reveal the answer click after reading the question.</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100</a:t>
            </a:fld>
            <a:endParaRPr lang="en-CA" dirty="0"/>
          </a:p>
        </p:txBody>
      </p:sp>
    </p:spTree>
    <p:extLst>
      <p:ext uri="{BB962C8B-B14F-4D97-AF65-F5344CB8AC3E}">
        <p14:creationId xmlns:p14="http://schemas.microsoft.com/office/powerpoint/2010/main" val="2579720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7.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 xmlns:a16="http://schemas.microsoft.com/office/drawing/2014/main" id="{F8379DA4-28CB-5C49-B710-9FDDFD7FEFA4}"/>
              </a:ext>
            </a:extLst>
          </p:cNvPr>
          <p:cNvSpPr/>
          <p:nvPr userDrawn="1"/>
        </p:nvSpPr>
        <p:spPr>
          <a:xfrm>
            <a:off x="-1051042" y="1345559"/>
            <a:ext cx="7949681" cy="1843892"/>
          </a:xfrm>
          <a:prstGeom prst="roundRect">
            <a:avLst/>
          </a:prstGeom>
          <a:gradFill>
            <a:gsLst>
              <a:gs pos="0">
                <a:schemeClr val="accent1">
                  <a:satMod val="103000"/>
                  <a:lumMod val="102000"/>
                  <a:tint val="94000"/>
                  <a:alpha val="90000"/>
                </a:schemeClr>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ndParaRPr>
          </a:p>
        </p:txBody>
      </p:sp>
      <p:sp>
        <p:nvSpPr>
          <p:cNvPr id="5" name="Footer Placeholder 4"/>
          <p:cNvSpPr>
            <a:spLocks noGrp="1"/>
          </p:cNvSpPr>
          <p:nvPr>
            <p:ph type="ftr" sz="quarter" idx="11"/>
          </p:nvPr>
        </p:nvSpPr>
        <p:spPr>
          <a:xfrm>
            <a:off x="628650" y="6356351"/>
            <a:ext cx="6182458" cy="501649"/>
          </a:xfrm>
          <a:prstGeom prst="rect">
            <a:avLst/>
          </a:prstGeom>
        </p:spPr>
        <p:txBody>
          <a:bodyPr/>
          <a:lstStyle>
            <a:lvl1pPr>
              <a:defRPr b="0" i="0">
                <a:latin typeface="Calibri Light" panose="020F0302020204030204" pitchFamily="34" charset="0"/>
              </a:defRPr>
            </a:lvl1pPr>
          </a:lstStyle>
          <a:p>
            <a:endParaRPr lang="en-US" dirty="0"/>
          </a:p>
        </p:txBody>
      </p:sp>
      <p:sp>
        <p:nvSpPr>
          <p:cNvPr id="2" name="Title 1"/>
          <p:cNvSpPr>
            <a:spLocks noGrp="1"/>
          </p:cNvSpPr>
          <p:nvPr>
            <p:ph type="ctrTitle" hasCustomPrompt="1"/>
          </p:nvPr>
        </p:nvSpPr>
        <p:spPr>
          <a:xfrm>
            <a:off x="772989" y="1577838"/>
            <a:ext cx="5849816" cy="954332"/>
          </a:xfrm>
          <a:prstGeom prst="rect">
            <a:avLst/>
          </a:prstGeom>
        </p:spPr>
        <p:txBody>
          <a:bodyPr anchor="ctr">
            <a:normAutofit/>
          </a:bodyPr>
          <a:lstStyle>
            <a:lvl1pPr algn="l">
              <a:defRPr sz="4000" b="1" i="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Master title style</a:t>
            </a:r>
          </a:p>
        </p:txBody>
      </p:sp>
      <p:sp>
        <p:nvSpPr>
          <p:cNvPr id="3" name="Subtitle 2"/>
          <p:cNvSpPr>
            <a:spLocks noGrp="1"/>
          </p:cNvSpPr>
          <p:nvPr>
            <p:ph type="subTitle" idx="1"/>
          </p:nvPr>
        </p:nvSpPr>
        <p:spPr>
          <a:xfrm>
            <a:off x="782320" y="2409117"/>
            <a:ext cx="5849816" cy="502323"/>
          </a:xfrm>
          <a:prstGeom prst="rect">
            <a:avLst/>
          </a:prstGeom>
        </p:spPr>
        <p:txBody>
          <a:bodyPr anchor="ctr"/>
          <a:lstStyle>
            <a:lvl1pPr marL="0" indent="0" algn="l">
              <a:buNone/>
              <a:defRPr sz="24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Graphic 7">
            <a:extLst>
              <a:ext uri="{FF2B5EF4-FFF2-40B4-BE49-F238E27FC236}">
                <a16:creationId xmlns="" xmlns:a16="http://schemas.microsoft.com/office/drawing/2014/main" id="{59E0CCE2-0C99-7742-91F4-35E589F7C72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82320" y="5857189"/>
            <a:ext cx="2791304" cy="713473"/>
          </a:xfrm>
          <a:prstGeom prst="rect">
            <a:avLst/>
          </a:prstGeom>
          <a:effectLst>
            <a:outerShdw blurRad="317500" dir="2700000" algn="tl" rotWithShape="0">
              <a:prstClr val="black">
                <a:alpha val="78000"/>
              </a:prstClr>
            </a:outerShdw>
          </a:effectLst>
        </p:spPr>
      </p:pic>
    </p:spTree>
    <p:custDataLst>
      <p:tags r:id="rId1"/>
    </p:custDataLst>
    <p:extLst>
      <p:ext uri="{BB962C8B-B14F-4D97-AF65-F5344CB8AC3E}">
        <p14:creationId xmlns:p14="http://schemas.microsoft.com/office/powerpoint/2010/main" val="21817947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Picture on Left Side - 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2" y="457200"/>
            <a:ext cx="5321808" cy="649224"/>
          </a:xfrm>
        </p:spPr>
        <p:txBody>
          <a:bodyPr/>
          <a:lstStyle/>
          <a:p>
            <a:r>
              <a:rPr lang="en-US" dirty="0" smtClean="0"/>
              <a:t>Click to edit title style</a:t>
            </a:r>
            <a:endParaRPr lang="en-US" dirty="0"/>
          </a:p>
        </p:txBody>
      </p:sp>
      <p:sp>
        <p:nvSpPr>
          <p:cNvPr id="8" name="Text Placeholder 16"/>
          <p:cNvSpPr>
            <a:spLocks noGrp="1"/>
          </p:cNvSpPr>
          <p:nvPr>
            <p:ph type="body" sz="quarter" idx="20" hasCustomPrompt="1"/>
          </p:nvPr>
        </p:nvSpPr>
        <p:spPr>
          <a:xfrm>
            <a:off x="4489704" y="1389888"/>
            <a:ext cx="4133088" cy="381000"/>
          </a:xfrm>
          <a:prstGeom prst="rect">
            <a:avLst/>
          </a:prstGeom>
        </p:spPr>
        <p:txBody>
          <a:bodyPr>
            <a:noAutofit/>
          </a:bodyPr>
          <a:lstStyle>
            <a:lvl1pPr marL="0" indent="0">
              <a:buNone/>
              <a:tabLst/>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subhead</a:t>
            </a:r>
            <a:endParaRPr lang="en-US" dirty="0"/>
          </a:p>
        </p:txBody>
      </p:sp>
      <p:sp>
        <p:nvSpPr>
          <p:cNvPr id="6" name="Picture Placeholder 8"/>
          <p:cNvSpPr>
            <a:spLocks noGrp="1"/>
          </p:cNvSpPr>
          <p:nvPr>
            <p:ph type="pic" sz="quarter" idx="10"/>
          </p:nvPr>
        </p:nvSpPr>
        <p:spPr>
          <a:xfrm>
            <a:off x="0" y="0"/>
            <a:ext cx="3849624" cy="6858000"/>
          </a:xfrm>
          <a:prstGeom prst="rect">
            <a:avLst/>
          </a:prstGeom>
          <a:solidFill>
            <a:schemeClr val="bg1">
              <a:lumMod val="65000"/>
            </a:schemeClr>
          </a:solidFill>
        </p:spPr>
        <p:txBody>
          <a:bodyPr>
            <a:normAutofit/>
          </a:bodyPr>
          <a:lstStyle>
            <a:lvl1pPr>
              <a:buNone/>
              <a:defRPr sz="2200"/>
            </a:lvl1pPr>
          </a:lstStyle>
          <a:p>
            <a:r>
              <a:rPr lang="en-US" smtClean="0"/>
              <a:t>Click icon to add picture</a:t>
            </a:r>
            <a:endParaRPr lang="en-US" dirty="0"/>
          </a:p>
        </p:txBody>
      </p:sp>
      <p:sp>
        <p:nvSpPr>
          <p:cNvPr id="9" name="Text Placeholder 9"/>
          <p:cNvSpPr>
            <a:spLocks noGrp="1"/>
          </p:cNvSpPr>
          <p:nvPr>
            <p:ph type="body" sz="quarter" idx="14"/>
          </p:nvPr>
        </p:nvSpPr>
        <p:spPr>
          <a:xfrm>
            <a:off x="4489704" y="1773936"/>
            <a:ext cx="4133088" cy="3255264"/>
          </a:xfrm>
          <a:prstGeom prst="rect">
            <a:avLst/>
          </a:prstGeom>
        </p:spPr>
        <p:txBody>
          <a:bodyPr>
            <a:noAutofit/>
          </a:bodyPr>
          <a:lstStyle>
            <a:lvl1pPr marL="347663" indent="-347663">
              <a:lnSpc>
                <a:spcPts val="2200"/>
              </a:lnSpc>
              <a:spcBef>
                <a:spcPts val="0"/>
              </a:spcBef>
              <a:spcAft>
                <a:spcPts val="1200"/>
              </a:spcAft>
              <a:buClr>
                <a:srgbClr val="43B3CC"/>
              </a:buClr>
              <a:buFont typeface="+mj-lt"/>
              <a:buAutoNum type="arabicPeriod"/>
              <a:tabLst>
                <a:tab pos="347663" algn="l"/>
              </a:tabLst>
              <a:defRPr sz="2400">
                <a:solidFill>
                  <a:schemeClr val="tx1">
                    <a:lumMod val="75000"/>
                    <a:lumOff val="25000"/>
                  </a:schemeClr>
                </a:solidFill>
                <a:latin typeface="Calibri Light" panose="020F0302020204030204" pitchFamily="34" charset="0"/>
              </a:defRPr>
            </a:lvl1pPr>
            <a:lvl2pPr marL="457200" indent="-228600">
              <a:buClr>
                <a:srgbClr val="00A344"/>
              </a:buClr>
              <a:buFont typeface="Arial" pitchFamily="34" charset="0"/>
              <a:buChar char="•"/>
              <a:defRPr sz="2200"/>
            </a:lvl2pPr>
            <a:lvl3pPr marL="685800" indent="-228600">
              <a:buClr>
                <a:srgbClr val="007480"/>
              </a:buClr>
              <a:defRPr sz="2200"/>
            </a:lvl3pPr>
            <a:lvl4pPr marL="914400" indent="-228600">
              <a:buClr>
                <a:srgbClr val="43B3CC"/>
              </a:buClr>
              <a:buFont typeface="Arial" pitchFamily="34" charset="0"/>
              <a:buChar char="­"/>
              <a:defRPr sz="2200"/>
            </a:lvl4pPr>
            <a:lvl5pPr marL="1143000" indent="-228600">
              <a:buClr>
                <a:srgbClr val="63DAEF"/>
              </a:buClr>
              <a:buFont typeface="Arial" pitchFamily="34" charset="0"/>
              <a:buChar char="-"/>
              <a:defRPr sz="2200"/>
            </a:lvl5pPr>
          </a:lstStyle>
          <a:p>
            <a:pPr lvl="0"/>
            <a:r>
              <a:rPr lang="en-US" dirty="0" smtClean="0"/>
              <a:t>Click to edit Master text styles</a:t>
            </a:r>
          </a:p>
        </p:txBody>
      </p:sp>
      <p:sp>
        <p:nvSpPr>
          <p:cNvPr id="10" name="Date Placeholder 9"/>
          <p:cNvSpPr>
            <a:spLocks noGrp="1"/>
          </p:cNvSpPr>
          <p:nvPr>
            <p:ph type="dt" sz="half" idx="21"/>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2" name="Slide Number Placeholder 11"/>
          <p:cNvSpPr>
            <a:spLocks noGrp="1"/>
          </p:cNvSpPr>
          <p:nvPr>
            <p:ph type="sldNum" sz="quarter" idx="22"/>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13" name="Footer Placeholder 12"/>
          <p:cNvSpPr>
            <a:spLocks noGrp="1"/>
          </p:cNvSpPr>
          <p:nvPr>
            <p:ph type="ftr" sz="quarter" idx="23"/>
          </p:nvPr>
        </p:nvSpPr>
        <p:spPr/>
        <p:txBody>
          <a:bodyPr/>
          <a:lstStyle/>
          <a:p>
            <a:endParaRPr lang="en-US"/>
          </a:p>
        </p:txBody>
      </p:sp>
      <p:pic>
        <p:nvPicPr>
          <p:cNvPr id="14" name="Picture 13" descr="blue-arrow-top-down_small.png"/>
          <p:cNvPicPr>
            <a:picLocks noChangeAspect="1"/>
          </p:cNvPicPr>
          <p:nvPr userDrawn="1"/>
        </p:nvPicPr>
        <p:blipFill>
          <a:blip r:embed="rId3" cstate="print"/>
          <a:stretch>
            <a:fillRect/>
          </a:stretch>
        </p:blipFill>
        <p:spPr>
          <a:xfrm>
            <a:off x="5515566" y="0"/>
            <a:ext cx="1799634" cy="270677"/>
          </a:xfrm>
          <a:prstGeom prst="rect">
            <a:avLst/>
          </a:prstGeom>
        </p:spPr>
      </p:pic>
      <p:pic>
        <p:nvPicPr>
          <p:cNvPr id="11" name="Picture 10" descr="MPI button teal.png"/>
          <p:cNvPicPr>
            <a:picLocks noChangeAspect="1"/>
          </p:cNvPicPr>
          <p:nvPr userDrawn="1"/>
        </p:nvPicPr>
        <p:blipFill>
          <a:blip r:embed="rId4" cstate="print"/>
          <a:stretch>
            <a:fillRect/>
          </a:stretch>
        </p:blipFill>
        <p:spPr>
          <a:xfrm>
            <a:off x="8302752" y="6025896"/>
            <a:ext cx="502920" cy="502920"/>
          </a:xfrm>
          <a:prstGeom prst="rect">
            <a:avLst/>
          </a:prstGeom>
        </p:spPr>
      </p:pic>
    </p:spTree>
    <p:custDataLst>
      <p:tags r:id="rId1"/>
    </p:custDataLst>
    <p:extLst>
      <p:ext uri="{BB962C8B-B14F-4D97-AF65-F5344CB8AC3E}">
        <p14:creationId xmlns:p14="http://schemas.microsoft.com/office/powerpoint/2010/main" val="293824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endar - Bulleted List">
    <p:spTree>
      <p:nvGrpSpPr>
        <p:cNvPr id="1" name=""/>
        <p:cNvGrpSpPr/>
        <p:nvPr/>
      </p:nvGrpSpPr>
      <p:grpSpPr>
        <a:xfrm>
          <a:off x="0" y="0"/>
          <a:ext cx="0" cy="0"/>
          <a:chOff x="0" y="0"/>
          <a:chExt cx="0" cy="0"/>
        </a:xfrm>
      </p:grpSpPr>
      <p:pic>
        <p:nvPicPr>
          <p:cNvPr id="13" name="Picture 12" descr="calendar-blank-date-small-blue.png"/>
          <p:cNvPicPr>
            <a:picLocks noChangeAspect="1"/>
          </p:cNvPicPr>
          <p:nvPr userDrawn="1"/>
        </p:nvPicPr>
        <p:blipFill>
          <a:blip r:embed="rId3" cstate="print"/>
          <a:stretch>
            <a:fillRect/>
          </a:stretch>
        </p:blipFill>
        <p:spPr>
          <a:xfrm>
            <a:off x="914400" y="1929384"/>
            <a:ext cx="2569464" cy="2569464"/>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Text Placeholder 19"/>
          <p:cNvSpPr>
            <a:spLocks noGrp="1"/>
          </p:cNvSpPr>
          <p:nvPr>
            <p:ph type="body" sz="quarter" idx="22" hasCustomPrompt="1"/>
          </p:nvPr>
        </p:nvSpPr>
        <p:spPr>
          <a:xfrm>
            <a:off x="1161288" y="2697480"/>
            <a:ext cx="1636776" cy="1066800"/>
          </a:xfrm>
          <a:prstGeom prst="rect">
            <a:avLst/>
          </a:prstGeom>
        </p:spPr>
        <p:txBody>
          <a:bodyPr anchor="ctr" anchorCtr="0">
            <a:noAutofit/>
          </a:bodyPr>
          <a:lstStyle>
            <a:lvl1pPr marL="0" indent="0" algn="ctr">
              <a:lnSpc>
                <a:spcPts val="2200"/>
              </a:lnSpc>
              <a:spcBef>
                <a:spcPts val="0"/>
              </a:spcBef>
              <a:buNone/>
              <a:defRPr lang="en-US" sz="2200" b="1" kern="1200" dirty="0" smtClean="0">
                <a:solidFill>
                  <a:srgbClr val="00C8E1"/>
                </a:solidFill>
                <a:latin typeface="+mn-lt"/>
                <a:ea typeface="+mn-ea"/>
                <a:cs typeface="+mn-cs"/>
              </a:defRPr>
            </a:lvl1pPr>
            <a:lvl2pPr>
              <a:buNone/>
              <a:defRPr/>
            </a:lvl2pPr>
          </a:lstStyle>
          <a:p>
            <a:pPr lvl="0"/>
            <a:r>
              <a:rPr lang="en-US" dirty="0" smtClean="0"/>
              <a:t>Enter month Enter year</a:t>
            </a:r>
          </a:p>
        </p:txBody>
      </p:sp>
      <p:sp>
        <p:nvSpPr>
          <p:cNvPr id="8" name="Content Placeholder 3"/>
          <p:cNvSpPr>
            <a:spLocks noGrp="1"/>
          </p:cNvSpPr>
          <p:nvPr>
            <p:ph sz="half" idx="2"/>
          </p:nvPr>
        </p:nvSpPr>
        <p:spPr>
          <a:xfrm>
            <a:off x="3886200" y="1773936"/>
            <a:ext cx="4736592" cy="3255264"/>
          </a:xfrm>
          <a:prstGeom prst="rect">
            <a:avLst/>
          </a:prstGeom>
        </p:spPr>
        <p:txBody>
          <a:bodyPr>
            <a:noAutofit/>
          </a:bodyPr>
          <a:lstStyle>
            <a:lvl1pPr>
              <a:defRPr sz="2400">
                <a:solidFill>
                  <a:schemeClr val="tx1">
                    <a:lumMod val="75000"/>
                    <a:lumOff val="25000"/>
                  </a:schemeClr>
                </a:solidFill>
                <a:latin typeface="Calibri Light" panose="020F0302020204030204" pitchFamily="34" charset="0"/>
              </a:defRPr>
            </a:lvl1pPr>
            <a:lvl2pPr>
              <a:defRPr sz="2400">
                <a:solidFill>
                  <a:schemeClr val="tx1">
                    <a:lumMod val="75000"/>
                    <a:lumOff val="25000"/>
                  </a:schemeClr>
                </a:solidFill>
                <a:latin typeface="Calibri Light" panose="020F0302020204030204" pitchFamily="34" charset="0"/>
              </a:defRPr>
            </a:lvl2pPr>
            <a:lvl3pPr>
              <a:defRPr sz="2400">
                <a:solidFill>
                  <a:schemeClr val="tx1">
                    <a:lumMod val="75000"/>
                    <a:lumOff val="25000"/>
                  </a:schemeClr>
                </a:solidFill>
                <a:latin typeface="Calibri Light" panose="020F0302020204030204" pitchFamily="34" charset="0"/>
              </a:defRPr>
            </a:lvl3pPr>
            <a:lvl4pPr>
              <a:defRPr sz="2400">
                <a:solidFill>
                  <a:schemeClr val="tx1">
                    <a:lumMod val="75000"/>
                    <a:lumOff val="25000"/>
                  </a:schemeClr>
                </a:solidFill>
                <a:latin typeface="Calibri Light" panose="020F0302020204030204" pitchFamily="34" charset="0"/>
              </a:defRPr>
            </a:lvl4pPr>
            <a:lvl5pPr>
              <a:defRPr sz="2400">
                <a:solidFill>
                  <a:schemeClr val="tx1">
                    <a:lumMod val="75000"/>
                    <a:lumOff val="25000"/>
                  </a:schemeClr>
                </a:solidFill>
                <a:latin typeface="Calibri Light" panose="020F03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6"/>
          <p:cNvSpPr>
            <a:spLocks noGrp="1"/>
          </p:cNvSpPr>
          <p:nvPr>
            <p:ph type="body" sz="quarter" idx="18" hasCustomPrompt="1"/>
          </p:nvPr>
        </p:nvSpPr>
        <p:spPr>
          <a:xfrm>
            <a:off x="3886200" y="1389888"/>
            <a:ext cx="4736592"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text</a:t>
            </a:r>
            <a:endParaRPr lang="en-US" dirty="0"/>
          </a:p>
        </p:txBody>
      </p:sp>
      <p:sp>
        <p:nvSpPr>
          <p:cNvPr id="10" name="Date Placeholder 9"/>
          <p:cNvSpPr>
            <a:spLocks noGrp="1"/>
          </p:cNvSpPr>
          <p:nvPr>
            <p:ph type="dt" sz="half" idx="23"/>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1" name="Slide Number Placeholder 10"/>
          <p:cNvSpPr>
            <a:spLocks noGrp="1"/>
          </p:cNvSpPr>
          <p:nvPr>
            <p:ph type="sldNum" sz="quarter" idx="24"/>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12" name="Footer Placeholder 11"/>
          <p:cNvSpPr>
            <a:spLocks noGrp="1"/>
          </p:cNvSpPr>
          <p:nvPr>
            <p:ph type="ftr" sz="quarter" idx="25"/>
          </p:nvPr>
        </p:nvSpPr>
        <p:spPr/>
        <p:txBody>
          <a:bodyPr/>
          <a:lstStyle/>
          <a:p>
            <a:endParaRPr lang="en-US"/>
          </a:p>
        </p:txBody>
      </p:sp>
    </p:spTree>
    <p:custDataLst>
      <p:tags r:id="rId1"/>
    </p:custDataLst>
    <p:extLst>
      <p:ext uri="{BB962C8B-B14F-4D97-AF65-F5344CB8AC3E}">
        <p14:creationId xmlns:p14="http://schemas.microsoft.com/office/powerpoint/2010/main" val="161984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Oval 5"/>
          <p:cNvSpPr>
            <a:spLocks noChangeAspect="1"/>
          </p:cNvSpPr>
          <p:nvPr userDrawn="1"/>
        </p:nvSpPr>
        <p:spPr>
          <a:xfrm>
            <a:off x="753534" y="2855976"/>
            <a:ext cx="2478024" cy="2478024"/>
          </a:xfrm>
          <a:prstGeom prst="ellipse">
            <a:avLst/>
          </a:prstGeom>
          <a:solidFill>
            <a:srgbClr val="0099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3311529" y="2855976"/>
            <a:ext cx="2478024" cy="2478024"/>
          </a:xfrm>
          <a:prstGeom prst="ellipse">
            <a:avLst/>
          </a:prstGeom>
          <a:solidFill>
            <a:srgbClr val="00B9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userDrawn="1"/>
        </p:nvSpPr>
        <p:spPr>
          <a:xfrm>
            <a:off x="5869524" y="2855976"/>
            <a:ext cx="2478024" cy="2478024"/>
          </a:xfrm>
          <a:prstGeom prst="ellipse">
            <a:avLst/>
          </a:prstGeom>
          <a:solidFill>
            <a:srgbClr val="0191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9"/>
          <p:cNvSpPr>
            <a:spLocks noGrp="1"/>
          </p:cNvSpPr>
          <p:nvPr>
            <p:ph type="body" sz="quarter" idx="22"/>
          </p:nvPr>
        </p:nvSpPr>
        <p:spPr>
          <a:xfrm>
            <a:off x="811446" y="3218688"/>
            <a:ext cx="2362200" cy="1752600"/>
          </a:xfrm>
          <a:prstGeom prst="rect">
            <a:avLst/>
          </a:prstGeom>
        </p:spPr>
        <p:txBody>
          <a:bodyPr anchor="ctr" anchorCtr="0">
            <a:noAutofit/>
          </a:bodyPr>
          <a:lstStyle>
            <a:lvl1pPr marL="0" indent="0" algn="ctr">
              <a:lnSpc>
                <a:spcPts val="2200"/>
              </a:lnSpc>
              <a:buNone/>
              <a:defRPr sz="2200" b="0">
                <a:solidFill>
                  <a:schemeClr val="bg1"/>
                </a:solidFill>
                <a:latin typeface="Calibri Light" panose="020F0302020204030204" pitchFamily="34" charset="0"/>
              </a:defRPr>
            </a:lvl1pPr>
            <a:lvl2pPr>
              <a:buNone/>
              <a:defRPr/>
            </a:lvl2pPr>
          </a:lstStyle>
          <a:p>
            <a:pPr lvl="0"/>
            <a:r>
              <a:rPr lang="en-US" dirty="0" smtClean="0"/>
              <a:t>Click to edit Master text styles</a:t>
            </a:r>
          </a:p>
        </p:txBody>
      </p:sp>
      <p:sp>
        <p:nvSpPr>
          <p:cNvPr id="10" name="Text Placeholder 19"/>
          <p:cNvSpPr>
            <a:spLocks noGrp="1"/>
          </p:cNvSpPr>
          <p:nvPr>
            <p:ph type="body" sz="quarter" idx="23"/>
          </p:nvPr>
        </p:nvSpPr>
        <p:spPr>
          <a:xfrm>
            <a:off x="3369441" y="3218688"/>
            <a:ext cx="2362200" cy="1752600"/>
          </a:xfrm>
          <a:prstGeom prst="rect">
            <a:avLst/>
          </a:prstGeom>
        </p:spPr>
        <p:txBody>
          <a:bodyPr anchor="ctr" anchorCtr="0">
            <a:noAutofit/>
          </a:bodyPr>
          <a:lstStyle>
            <a:lvl1pPr marL="0" indent="0" algn="ctr">
              <a:lnSpc>
                <a:spcPts val="2200"/>
              </a:lnSpc>
              <a:buNone/>
              <a:defRPr sz="2200" b="0">
                <a:solidFill>
                  <a:schemeClr val="bg1"/>
                </a:solidFill>
                <a:latin typeface="Calibri Light" panose="020F0302020204030204" pitchFamily="34" charset="0"/>
              </a:defRPr>
            </a:lvl1pPr>
            <a:lvl2pPr>
              <a:buNone/>
              <a:defRPr/>
            </a:lvl2pPr>
          </a:lstStyle>
          <a:p>
            <a:pPr lvl="0"/>
            <a:r>
              <a:rPr lang="en-US" smtClean="0"/>
              <a:t>Click to edit Master text styles</a:t>
            </a:r>
          </a:p>
        </p:txBody>
      </p:sp>
      <p:sp>
        <p:nvSpPr>
          <p:cNvPr id="11" name="Text Placeholder 19"/>
          <p:cNvSpPr>
            <a:spLocks noGrp="1"/>
          </p:cNvSpPr>
          <p:nvPr>
            <p:ph type="body" sz="quarter" idx="24"/>
          </p:nvPr>
        </p:nvSpPr>
        <p:spPr>
          <a:xfrm>
            <a:off x="5927436" y="3218688"/>
            <a:ext cx="2362200" cy="1752600"/>
          </a:xfrm>
          <a:prstGeom prst="rect">
            <a:avLst/>
          </a:prstGeom>
        </p:spPr>
        <p:txBody>
          <a:bodyPr anchor="ctr" anchorCtr="0">
            <a:noAutofit/>
          </a:bodyPr>
          <a:lstStyle>
            <a:lvl1pPr marL="0" indent="0" algn="ctr">
              <a:lnSpc>
                <a:spcPts val="2200"/>
              </a:lnSpc>
              <a:buNone/>
              <a:defRPr sz="2200" b="0">
                <a:solidFill>
                  <a:schemeClr val="bg1"/>
                </a:solidFill>
                <a:latin typeface="Calibri Light" panose="020F0302020204030204" pitchFamily="34" charset="0"/>
              </a:defRPr>
            </a:lvl1pPr>
            <a:lvl2pPr>
              <a:buNone/>
              <a:defRPr/>
            </a:lvl2pPr>
          </a:lstStyle>
          <a:p>
            <a:pPr lvl="0"/>
            <a:r>
              <a:rPr lang="en-US" smtClean="0"/>
              <a:t>Click to edit Master text styles</a:t>
            </a:r>
          </a:p>
        </p:txBody>
      </p:sp>
      <p:sp>
        <p:nvSpPr>
          <p:cNvPr id="12" name="Text Placeholder 2"/>
          <p:cNvSpPr>
            <a:spLocks noGrp="1"/>
          </p:cNvSpPr>
          <p:nvPr>
            <p:ph type="body" idx="13"/>
          </p:nvPr>
        </p:nvSpPr>
        <p:spPr>
          <a:xfrm>
            <a:off x="566928" y="1453896"/>
            <a:ext cx="7909560" cy="448056"/>
          </a:xfrm>
          <a:prstGeom prst="rect">
            <a:avLst/>
          </a:prstGeom>
        </p:spPr>
        <p:txBody>
          <a:bodyPr anchor="t" anchorCtr="0">
            <a:noAutofit/>
          </a:bodyPr>
          <a:lstStyle>
            <a:lvl1pPr marL="0" indent="0">
              <a:buNone/>
              <a:defRPr lang="en-US" sz="2800" b="0" kern="120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Text Placeholder 3"/>
          <p:cNvSpPr>
            <a:spLocks noGrp="1"/>
          </p:cNvSpPr>
          <p:nvPr>
            <p:ph type="body" sz="half" idx="2"/>
          </p:nvPr>
        </p:nvSpPr>
        <p:spPr>
          <a:xfrm>
            <a:off x="566928" y="1901952"/>
            <a:ext cx="7909560" cy="448056"/>
          </a:xfrm>
          <a:prstGeom prst="rect">
            <a:avLst/>
          </a:prstGeom>
        </p:spPr>
        <p:txBody>
          <a:bodyPr>
            <a:noAutofit/>
          </a:bodyPr>
          <a:lstStyle>
            <a:lvl1pPr marL="0" indent="0">
              <a:buNone/>
              <a:defRPr sz="2400">
                <a:solidFill>
                  <a:schemeClr val="tx1">
                    <a:lumMod val="75000"/>
                    <a:lumOff val="25000"/>
                  </a:schemeClr>
                </a:solidFill>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Date Placeholder 13"/>
          <p:cNvSpPr>
            <a:spLocks noGrp="1"/>
          </p:cNvSpPr>
          <p:nvPr>
            <p:ph type="dt" sz="half" idx="25"/>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5" name="Slide Number Placeholder 14"/>
          <p:cNvSpPr>
            <a:spLocks noGrp="1"/>
          </p:cNvSpPr>
          <p:nvPr>
            <p:ph type="sldNum" sz="quarter" idx="26"/>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16" name="Footer Placeholder 15"/>
          <p:cNvSpPr>
            <a:spLocks noGrp="1"/>
          </p:cNvSpPr>
          <p:nvPr>
            <p:ph type="ftr" sz="quarter" idx="27"/>
          </p:nvPr>
        </p:nvSpPr>
        <p:spPr/>
        <p:txBody>
          <a:bodyPr/>
          <a:lstStyle/>
          <a:p>
            <a:endParaRPr lang="en-US"/>
          </a:p>
        </p:txBody>
      </p:sp>
    </p:spTree>
    <p:custDataLst>
      <p:tags r:id="rId1"/>
    </p:custDataLst>
    <p:extLst>
      <p:ext uri="{BB962C8B-B14F-4D97-AF65-F5344CB8AC3E}">
        <p14:creationId xmlns:p14="http://schemas.microsoft.com/office/powerpoint/2010/main" val="4021393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14400" y="1389888"/>
            <a:ext cx="7351776" cy="4462272"/>
          </a:xfrm>
          <a:prstGeom prst="roundRect">
            <a:avLst/>
          </a:prstGeom>
        </p:spPr>
        <p:style>
          <a:lnRef idx="2">
            <a:schemeClr val="accent1"/>
          </a:lnRef>
          <a:fillRef idx="1">
            <a:schemeClr val="lt1"/>
          </a:fillRef>
          <a:effectRef idx="0">
            <a:schemeClr val="accent1"/>
          </a:effectRef>
          <a:fontRef idx="none"/>
        </p:style>
        <p:txBody>
          <a:bodyPr>
            <a:normAutofit/>
          </a:bodyPr>
          <a:lstStyle>
            <a:lvl1pPr marL="0" indent="0">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8" name="Title Placeholder 1"/>
          <p:cNvSpPr>
            <a:spLocks noGrp="1"/>
          </p:cNvSpPr>
          <p:nvPr>
            <p:ph type="title"/>
          </p:nvPr>
        </p:nvSpPr>
        <p:spPr>
          <a:xfrm>
            <a:off x="493776" y="457200"/>
            <a:ext cx="8110728" cy="649224"/>
          </a:xfrm>
          <a:prstGeom prst="rect">
            <a:avLst/>
          </a:prstGeom>
        </p:spPr>
        <p:txBody>
          <a:bodyPr vert="horz" lIns="91440" tIns="45720" rIns="91440" bIns="45720" rtlCol="0" anchor="t" anchorCtr="0">
            <a:noAutofit/>
          </a:bodyPr>
          <a:lstStyle/>
          <a:p>
            <a:r>
              <a:rPr lang="en-US" smtClean="0"/>
              <a:t>Click to edit Master 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5" name="Slide Number Placeholder 4"/>
          <p:cNvSpPr>
            <a:spLocks noGrp="1"/>
          </p:cNvSpPr>
          <p:nvPr>
            <p:ph type="sldNum" sz="quarter" idx="11"/>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6" name="Footer Placeholder 5"/>
          <p:cNvSpPr>
            <a:spLocks noGrp="1"/>
          </p:cNvSpPr>
          <p:nvPr>
            <p:ph type="ftr" sz="quarter" idx="12"/>
          </p:nvPr>
        </p:nvSpPr>
        <p:spPr/>
        <p:txBody>
          <a:bodyPr/>
          <a:lstStyle/>
          <a:p>
            <a:endParaRPr lang="en-US"/>
          </a:p>
        </p:txBody>
      </p:sp>
    </p:spTree>
    <p:custDataLst>
      <p:tags r:id="rId1"/>
    </p:custDataLst>
    <p:extLst>
      <p:ext uri="{BB962C8B-B14F-4D97-AF65-F5344CB8AC3E}">
        <p14:creationId xmlns:p14="http://schemas.microsoft.com/office/powerpoint/2010/main" val="3338069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remov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4" name="Slide Number Placeholder 3"/>
          <p:cNvSpPr>
            <a:spLocks noGrp="1"/>
          </p:cNvSpPr>
          <p:nvPr>
            <p:ph type="sldNum" sz="quarter" idx="11"/>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5" name="Footer Placeholder 4"/>
          <p:cNvSpPr>
            <a:spLocks noGrp="1"/>
          </p:cNvSpPr>
          <p:nvPr>
            <p:ph type="ftr" sz="quarter" idx="12"/>
          </p:nvPr>
        </p:nvSpPr>
        <p:spPr/>
        <p:txBody>
          <a:bodyPr/>
          <a:lstStyle/>
          <a:p>
            <a:endParaRPr lang="en-US"/>
          </a:p>
        </p:txBody>
      </p:sp>
    </p:spTree>
    <p:custDataLst>
      <p:tags r:id="rId1"/>
    </p:custDataLst>
    <p:extLst>
      <p:ext uri="{BB962C8B-B14F-4D97-AF65-F5344CB8AC3E}">
        <p14:creationId xmlns:p14="http://schemas.microsoft.com/office/powerpoint/2010/main" val="1516268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ounded Rectangle 8">
            <a:extLst>
              <a:ext uri="{FF2B5EF4-FFF2-40B4-BE49-F238E27FC236}">
                <a16:creationId xmlns="" xmlns:a16="http://schemas.microsoft.com/office/drawing/2014/main" id="{F8379DA4-28CB-5C49-B710-9FDDFD7FEFA4}"/>
              </a:ext>
            </a:extLst>
          </p:cNvPr>
          <p:cNvSpPr/>
          <p:nvPr userDrawn="1"/>
        </p:nvSpPr>
        <p:spPr>
          <a:xfrm>
            <a:off x="-1051042" y="1345559"/>
            <a:ext cx="7949681" cy="1843892"/>
          </a:xfrm>
          <a:prstGeom prst="roundRect">
            <a:avLst/>
          </a:prstGeom>
          <a:gradFill>
            <a:gsLst>
              <a:gs pos="0">
                <a:schemeClr val="accent1">
                  <a:satMod val="103000"/>
                  <a:lumMod val="102000"/>
                  <a:tint val="94000"/>
                  <a:alpha val="90000"/>
                </a:schemeClr>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ndParaRPr>
          </a:p>
        </p:txBody>
      </p:sp>
      <p:sp>
        <p:nvSpPr>
          <p:cNvPr id="5" name="Footer Placeholder 4"/>
          <p:cNvSpPr>
            <a:spLocks noGrp="1"/>
          </p:cNvSpPr>
          <p:nvPr>
            <p:ph type="ftr" sz="quarter" idx="11"/>
          </p:nvPr>
        </p:nvSpPr>
        <p:spPr>
          <a:xfrm>
            <a:off x="628650" y="6356351"/>
            <a:ext cx="6182458" cy="501649"/>
          </a:xfrm>
          <a:prstGeom prst="rect">
            <a:avLst/>
          </a:prstGeom>
        </p:spPr>
        <p:txBody>
          <a:bodyPr/>
          <a:lstStyle>
            <a:lvl1pPr>
              <a:defRPr b="0" i="0">
                <a:latin typeface="Calibri Light" panose="020F0302020204030204" pitchFamily="34" charset="0"/>
              </a:defRPr>
            </a:lvl1pPr>
          </a:lstStyle>
          <a:p>
            <a:endParaRPr lang="en-US" dirty="0"/>
          </a:p>
        </p:txBody>
      </p:sp>
      <p:sp>
        <p:nvSpPr>
          <p:cNvPr id="2" name="Title 1"/>
          <p:cNvSpPr>
            <a:spLocks noGrp="1"/>
          </p:cNvSpPr>
          <p:nvPr>
            <p:ph type="ctrTitle" hasCustomPrompt="1"/>
          </p:nvPr>
        </p:nvSpPr>
        <p:spPr>
          <a:xfrm>
            <a:off x="772989" y="1577838"/>
            <a:ext cx="5849816" cy="954332"/>
          </a:xfrm>
          <a:prstGeom prst="rect">
            <a:avLst/>
          </a:prstGeom>
        </p:spPr>
        <p:txBody>
          <a:bodyPr anchor="ctr">
            <a:normAutofit/>
          </a:bodyPr>
          <a:lstStyle>
            <a:lvl1pPr algn="l">
              <a:defRPr sz="4000" b="1" i="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Master title style</a:t>
            </a:r>
          </a:p>
        </p:txBody>
      </p:sp>
      <p:sp>
        <p:nvSpPr>
          <p:cNvPr id="3" name="Subtitle 2"/>
          <p:cNvSpPr>
            <a:spLocks noGrp="1"/>
          </p:cNvSpPr>
          <p:nvPr>
            <p:ph type="subTitle" idx="1"/>
          </p:nvPr>
        </p:nvSpPr>
        <p:spPr>
          <a:xfrm>
            <a:off x="782320" y="2409117"/>
            <a:ext cx="5849816" cy="502323"/>
          </a:xfrm>
          <a:prstGeom prst="rect">
            <a:avLst/>
          </a:prstGeom>
        </p:spPr>
        <p:txBody>
          <a:bodyPr anchor="ctr"/>
          <a:lstStyle>
            <a:lvl1pPr marL="0" indent="0" algn="l">
              <a:buNone/>
              <a:defRPr sz="24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Graphic 7">
            <a:extLst>
              <a:ext uri="{FF2B5EF4-FFF2-40B4-BE49-F238E27FC236}">
                <a16:creationId xmlns="" xmlns:a16="http://schemas.microsoft.com/office/drawing/2014/main" id="{59E0CCE2-0C99-7742-91F4-35E589F7C72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82320" y="5857189"/>
            <a:ext cx="2791304" cy="713473"/>
          </a:xfrm>
          <a:prstGeom prst="rect">
            <a:avLst/>
          </a:prstGeom>
          <a:effectLst>
            <a:outerShdw blurRad="317500" dir="2700000" algn="tl" rotWithShape="0">
              <a:prstClr val="black">
                <a:alpha val="78000"/>
              </a:prstClr>
            </a:outerShdw>
          </a:effectLst>
        </p:spPr>
      </p:pic>
    </p:spTree>
    <p:custDataLst>
      <p:tags r:id="rId1"/>
    </p:custDataLst>
    <p:extLst>
      <p:ext uri="{BB962C8B-B14F-4D97-AF65-F5344CB8AC3E}">
        <p14:creationId xmlns:p14="http://schemas.microsoft.com/office/powerpoint/2010/main" val="23764992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hasCustomPrompt="1"/>
          </p:nvPr>
        </p:nvSpPr>
        <p:spPr>
          <a:xfrm>
            <a:off x="544671" y="27993"/>
            <a:ext cx="7886700" cy="906828"/>
          </a:xfrm>
          <a:prstGeom prst="rect">
            <a:avLst/>
          </a:prstGeom>
        </p:spPr>
        <p:txBody>
          <a:bodyPr/>
          <a:lstStyle>
            <a:lvl1pPr>
              <a:defRPr>
                <a:solidFill>
                  <a:schemeClr val="accent1"/>
                </a:solidFill>
                <a:latin typeface="Calibri Light" panose="020F0302020204030204" pitchFamily="34" charset="0"/>
              </a:defRPr>
            </a:lvl1pPr>
          </a:lstStyle>
          <a:p>
            <a:r>
              <a:rPr lang="en-US" dirty="0"/>
              <a:t>In-yard Practical Training</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 xmlns:a16="http://schemas.microsoft.com/office/drawing/2014/main" id="{4CE7705F-BE7D-4EA8-99E9-F5B76A2426A2}"/>
              </a:ext>
            </a:extLst>
          </p:cNvPr>
          <p:cNvSpPr>
            <a:spLocks noGrp="1"/>
          </p:cNvSpPr>
          <p:nvPr>
            <p:ph sz="quarter" idx="11"/>
          </p:nvPr>
        </p:nvSpPr>
        <p:spPr>
          <a:xfrm>
            <a:off x="628651" y="1254368"/>
            <a:ext cx="5584949" cy="4759569"/>
          </a:xfrm>
          <a:prstGeom prst="rect">
            <a:avLst/>
          </a:prstGeom>
        </p:spPr>
        <p:txBody>
          <a:bodyPr/>
          <a:lstStyle>
            <a:lvl1pPr marL="457200" indent="-457200">
              <a:spcAft>
                <a:spcPts val="1500"/>
              </a:spcAft>
              <a:buClr>
                <a:schemeClr val="accent1"/>
              </a:buClr>
              <a:buFont typeface="Arial" panose="020B0604020202020204" pitchFamily="34" charset="0"/>
              <a:buChar char="•"/>
              <a:tabLst>
                <a:tab pos="457200" algn="l"/>
              </a:tabLst>
              <a:defRPr b="0" i="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marL="457200" lvl="0" indent="-457200">
              <a:spcAft>
                <a:spcPts val="1500"/>
              </a:spcAft>
              <a:buClr>
                <a:schemeClr val="accent1"/>
              </a:buClr>
              <a:buFont typeface="Arial" panose="020B0604020202020204" pitchFamily="34" charset="0"/>
              <a:buChar char="•"/>
              <a:tabLst>
                <a:tab pos="457200" algn="l"/>
              </a:tabLst>
            </a:pPr>
            <a:endParaRPr lang="en-CA" sz="2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 xmlns:a16="http://schemas.microsoft.com/office/drawing/2014/main" id="{F755C196-5033-5E49-B0F3-3F0715566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1521" y="1254368"/>
            <a:ext cx="1809850" cy="1809850"/>
          </a:xfrm>
          <a:prstGeom prst="rect">
            <a:avLst/>
          </a:prstGeom>
        </p:spPr>
      </p:pic>
    </p:spTree>
    <p:custDataLst>
      <p:tags r:id="rId1"/>
    </p:custDataLst>
    <p:extLst>
      <p:ext uri="{BB962C8B-B14F-4D97-AF65-F5344CB8AC3E}">
        <p14:creationId xmlns:p14="http://schemas.microsoft.com/office/powerpoint/2010/main" val="395322895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hasCustomPrompt="1"/>
          </p:nvPr>
        </p:nvSpPr>
        <p:spPr>
          <a:xfrm>
            <a:off x="544671" y="27993"/>
            <a:ext cx="7886700" cy="906828"/>
          </a:xfrm>
          <a:prstGeom prst="rect">
            <a:avLst/>
          </a:prstGeom>
        </p:spPr>
        <p:txBody>
          <a:bodyPr/>
          <a:lstStyle>
            <a:lvl1pPr>
              <a:defRPr>
                <a:solidFill>
                  <a:schemeClr val="accent1"/>
                </a:solidFill>
                <a:latin typeface="Calibri Light" panose="020F0302020204030204" pitchFamily="34" charset="0"/>
              </a:defRPr>
            </a:lvl1pPr>
          </a:lstStyle>
          <a:p>
            <a:r>
              <a:rPr lang="en-US" dirty="0"/>
              <a:t>In-yard Practical Assessment</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 xmlns:a16="http://schemas.microsoft.com/office/drawing/2014/main" id="{4CE7705F-BE7D-4EA8-99E9-F5B76A2426A2}"/>
              </a:ext>
            </a:extLst>
          </p:cNvPr>
          <p:cNvSpPr>
            <a:spLocks noGrp="1"/>
          </p:cNvSpPr>
          <p:nvPr>
            <p:ph sz="quarter" idx="11"/>
          </p:nvPr>
        </p:nvSpPr>
        <p:spPr>
          <a:xfrm>
            <a:off x="628651" y="1254368"/>
            <a:ext cx="5584949" cy="4759569"/>
          </a:xfrm>
          <a:prstGeom prst="rect">
            <a:avLst/>
          </a:prstGeom>
        </p:spPr>
        <p:txBody>
          <a:bodyPr/>
          <a:lstStyle>
            <a:lvl1pPr marL="457200" indent="-457200">
              <a:spcAft>
                <a:spcPts val="1500"/>
              </a:spcAft>
              <a:buClr>
                <a:schemeClr val="accent1"/>
              </a:buClr>
              <a:buFont typeface="Arial" panose="020B0604020202020204" pitchFamily="34" charset="0"/>
              <a:buChar char="•"/>
              <a:tabLst>
                <a:tab pos="457200" algn="l"/>
              </a:tabLst>
              <a:defRPr b="0" i="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marL="457200" lvl="0" indent="-457200">
              <a:spcAft>
                <a:spcPts val="1500"/>
              </a:spcAft>
              <a:buClr>
                <a:schemeClr val="accent1"/>
              </a:buClr>
              <a:buFont typeface="Arial" panose="020B0604020202020204" pitchFamily="34" charset="0"/>
              <a:buChar char="•"/>
              <a:tabLst>
                <a:tab pos="457200" algn="l"/>
              </a:tabLst>
            </a:pPr>
            <a:endParaRPr lang="en-CA" sz="2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 xmlns:a16="http://schemas.microsoft.com/office/drawing/2014/main" id="{F755C196-5033-5E49-B0F3-3F0715566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1521" y="1254368"/>
            <a:ext cx="1809850" cy="1809850"/>
          </a:xfrm>
          <a:prstGeom prst="rect">
            <a:avLst/>
          </a:prstGeom>
        </p:spPr>
      </p:pic>
    </p:spTree>
    <p:custDataLst>
      <p:tags r:id="rId1"/>
    </p:custDataLst>
    <p:extLst>
      <p:ext uri="{BB962C8B-B14F-4D97-AF65-F5344CB8AC3E}">
        <p14:creationId xmlns:p14="http://schemas.microsoft.com/office/powerpoint/2010/main" val="44951552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B407D-7CF8-4730-976F-FC5C7C7ECBCC}"/>
              </a:ext>
            </a:extLst>
          </p:cNvPr>
          <p:cNvSpPr>
            <a:spLocks noGrp="1"/>
          </p:cNvSpPr>
          <p:nvPr>
            <p:ph type="title" hasCustomPrompt="1"/>
          </p:nvPr>
        </p:nvSpPr>
        <p:spPr>
          <a:xfrm>
            <a:off x="544671" y="27993"/>
            <a:ext cx="7886700" cy="906828"/>
          </a:xfrm>
          <a:prstGeom prst="rect">
            <a:avLst/>
          </a:prstGeom>
        </p:spPr>
        <p:txBody>
          <a:bodyPr/>
          <a:lstStyle>
            <a:lvl1pPr>
              <a:defRPr>
                <a:solidFill>
                  <a:schemeClr val="accent1"/>
                </a:solidFill>
                <a:latin typeface="Calibri Light" panose="020F0302020204030204" pitchFamily="34" charset="0"/>
                <a:cs typeface="Arial" panose="020B0604020202020204" pitchFamily="34" charset="0"/>
              </a:defRPr>
            </a:lvl1pPr>
          </a:lstStyle>
          <a:p>
            <a:r>
              <a:rPr lang="en-US" dirty="0"/>
              <a:t>Procedures</a:t>
            </a:r>
          </a:p>
        </p:txBody>
      </p:sp>
      <p:sp>
        <p:nvSpPr>
          <p:cNvPr id="3" name="Footer Placeholder 2">
            <a:extLst>
              <a:ext uri="{FF2B5EF4-FFF2-40B4-BE49-F238E27FC236}">
                <a16:creationId xmlns:a16="http://schemas.microsoft.com/office/drawing/2014/main" xmlns=""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a16="http://schemas.microsoft.com/office/drawing/2014/main" xmlns="" id="{4CE7705F-BE7D-4EA8-99E9-F5B76A2426A2}"/>
              </a:ext>
            </a:extLst>
          </p:cNvPr>
          <p:cNvSpPr>
            <a:spLocks noGrp="1"/>
          </p:cNvSpPr>
          <p:nvPr>
            <p:ph sz="quarter" idx="11"/>
          </p:nvPr>
        </p:nvSpPr>
        <p:spPr>
          <a:xfrm>
            <a:off x="628651" y="1254368"/>
            <a:ext cx="5584949" cy="4759569"/>
          </a:xfrm>
          <a:prstGeom prst="rect">
            <a:avLst/>
          </a:prstGeom>
        </p:spPr>
        <p:txBody>
          <a:bodyPr/>
          <a:lstStyle>
            <a:lvl1pPr marL="457200" indent="-457200">
              <a:spcAft>
                <a:spcPts val="1500"/>
              </a:spcAft>
              <a:buClr>
                <a:schemeClr val="accent1"/>
              </a:buClr>
              <a:buFont typeface="Arial" panose="020B0604020202020204" pitchFamily="34" charset="0"/>
              <a:buChar char="•"/>
              <a:tabLst>
                <a:tab pos="457200" algn="l"/>
              </a:tabLst>
              <a:defRPr b="0" i="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marL="457200" lvl="0" indent="-457200">
              <a:spcAft>
                <a:spcPts val="1500"/>
              </a:spcAft>
              <a:buClr>
                <a:schemeClr val="accent1"/>
              </a:buClr>
              <a:buFont typeface="Arial" panose="020B0604020202020204" pitchFamily="34" charset="0"/>
              <a:buChar char="•"/>
              <a:tabLst>
                <a:tab pos="457200" algn="l"/>
              </a:tabLst>
            </a:pPr>
            <a:endParaRPr lang="en-CA" sz="2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xmlns="" id="{F755C196-5033-5E49-B0F3-3F0715566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1521" y="1254368"/>
            <a:ext cx="1809850" cy="1809850"/>
          </a:xfrm>
          <a:prstGeom prst="rect">
            <a:avLst/>
          </a:prstGeom>
        </p:spPr>
      </p:pic>
    </p:spTree>
    <p:custDataLst>
      <p:tags r:id="rId1"/>
    </p:custDataLst>
    <p:extLst>
      <p:ext uri="{BB962C8B-B14F-4D97-AF65-F5344CB8AC3E}">
        <p14:creationId xmlns:p14="http://schemas.microsoft.com/office/powerpoint/2010/main" val="7414852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oup Exercis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hasCustomPrompt="1"/>
          </p:nvPr>
        </p:nvSpPr>
        <p:spPr>
          <a:xfrm>
            <a:off x="544671" y="27993"/>
            <a:ext cx="7886700" cy="906828"/>
          </a:xfrm>
          <a:prstGeom prst="rect">
            <a:avLst/>
          </a:prstGeom>
        </p:spPr>
        <p:txBody>
          <a:bodyPr/>
          <a:lstStyle>
            <a:lvl1pPr>
              <a:defRPr>
                <a:solidFill>
                  <a:schemeClr val="accent1"/>
                </a:solidFill>
              </a:defRPr>
            </a:lvl1pPr>
          </a:lstStyle>
          <a:p>
            <a:r>
              <a:rPr lang="en-US" dirty="0"/>
              <a:t>Group Exercise</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 xmlns:a16="http://schemas.microsoft.com/office/drawing/2014/main" id="{4CE7705F-BE7D-4EA8-99E9-F5B76A2426A2}"/>
              </a:ext>
            </a:extLst>
          </p:cNvPr>
          <p:cNvSpPr>
            <a:spLocks noGrp="1"/>
          </p:cNvSpPr>
          <p:nvPr>
            <p:ph sz="quarter" idx="11"/>
          </p:nvPr>
        </p:nvSpPr>
        <p:spPr>
          <a:xfrm>
            <a:off x="628651" y="1254368"/>
            <a:ext cx="5584949" cy="4759569"/>
          </a:xfrm>
          <a:prstGeom prst="rect">
            <a:avLst/>
          </a:prstGeom>
        </p:spPr>
        <p:txBody>
          <a:bodyPr/>
          <a:lstStyle>
            <a:lvl1pPr marL="457200" indent="-457200">
              <a:spcAft>
                <a:spcPts val="1500"/>
              </a:spcAft>
              <a:buClr>
                <a:schemeClr val="accent1"/>
              </a:buClr>
              <a:buFont typeface="Arial" panose="020B0604020202020204" pitchFamily="34" charset="0"/>
              <a:buChar char="•"/>
              <a:tabLst>
                <a:tab pos="457200" algn="l"/>
              </a:tabLst>
              <a:defRPr b="0" i="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marL="457200" lvl="0" indent="-457200">
              <a:spcAft>
                <a:spcPts val="1500"/>
              </a:spcAft>
              <a:buClr>
                <a:schemeClr val="accent1"/>
              </a:buClr>
              <a:buFont typeface="Arial" panose="020B0604020202020204" pitchFamily="34" charset="0"/>
              <a:buChar char="•"/>
              <a:tabLst>
                <a:tab pos="457200" algn="l"/>
              </a:tabLst>
            </a:pPr>
            <a:endParaRPr lang="en-CA" sz="2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 xmlns:a16="http://schemas.microsoft.com/office/drawing/2014/main" id="{F755C196-5033-5E49-B0F3-3F071556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1521" y="1254368"/>
            <a:ext cx="1809850" cy="1809850"/>
          </a:xfrm>
          <a:prstGeom prst="rect">
            <a:avLst/>
          </a:prstGeom>
        </p:spPr>
      </p:pic>
    </p:spTree>
    <p:extLst>
      <p:ext uri="{BB962C8B-B14F-4D97-AF65-F5344CB8AC3E}">
        <p14:creationId xmlns:p14="http://schemas.microsoft.com/office/powerpoint/2010/main" val="264944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 Numbered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10" name="Text Placeholder 14"/>
          <p:cNvSpPr>
            <a:spLocks noGrp="1"/>
          </p:cNvSpPr>
          <p:nvPr>
            <p:ph type="body" sz="quarter" idx="17"/>
          </p:nvPr>
        </p:nvSpPr>
        <p:spPr>
          <a:xfrm>
            <a:off x="1563624" y="2042160"/>
            <a:ext cx="3081528" cy="1234440"/>
          </a:xfrm>
          <a:prstGeom prst="rect">
            <a:avLst/>
          </a:prstGeom>
        </p:spPr>
        <p:txBody>
          <a:bodyPr>
            <a:noAutofit/>
          </a:bodyPr>
          <a:lstStyle>
            <a:lvl1pPr marL="0" indent="0">
              <a:lnSpc>
                <a:spcPts val="2200"/>
              </a:lnSpc>
              <a:buNone/>
              <a:defRPr sz="240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11" name="Text Placeholder 14"/>
          <p:cNvSpPr>
            <a:spLocks noGrp="1"/>
          </p:cNvSpPr>
          <p:nvPr>
            <p:ph type="body" sz="quarter" idx="18"/>
          </p:nvPr>
        </p:nvSpPr>
        <p:spPr>
          <a:xfrm>
            <a:off x="1563624" y="4123944"/>
            <a:ext cx="3081528" cy="1234440"/>
          </a:xfrm>
          <a:prstGeom prst="rect">
            <a:avLst/>
          </a:prstGeom>
        </p:spPr>
        <p:txBody>
          <a:bodyPr>
            <a:noAutofit/>
          </a:bodyPr>
          <a:lstStyle>
            <a:lvl1pPr marL="0" indent="0">
              <a:lnSpc>
                <a:spcPts val="2200"/>
              </a:lnSpc>
              <a:buNone/>
              <a:defRPr sz="240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12" name="Text Placeholder 14"/>
          <p:cNvSpPr>
            <a:spLocks noGrp="1"/>
          </p:cNvSpPr>
          <p:nvPr>
            <p:ph type="body" sz="quarter" idx="19"/>
          </p:nvPr>
        </p:nvSpPr>
        <p:spPr>
          <a:xfrm>
            <a:off x="5605272" y="2039112"/>
            <a:ext cx="3081528" cy="1234440"/>
          </a:xfrm>
          <a:prstGeom prst="rect">
            <a:avLst/>
          </a:prstGeom>
        </p:spPr>
        <p:txBody>
          <a:bodyPr>
            <a:noAutofit/>
          </a:bodyPr>
          <a:lstStyle>
            <a:lvl1pPr marL="0" indent="0">
              <a:lnSpc>
                <a:spcPts val="2200"/>
              </a:lnSpc>
              <a:buNone/>
              <a:defRPr sz="220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13" name="Text Placeholder 14"/>
          <p:cNvSpPr>
            <a:spLocks noGrp="1"/>
          </p:cNvSpPr>
          <p:nvPr>
            <p:ph type="body" sz="quarter" idx="20"/>
          </p:nvPr>
        </p:nvSpPr>
        <p:spPr>
          <a:xfrm>
            <a:off x="5605272" y="4123944"/>
            <a:ext cx="3081528" cy="1234440"/>
          </a:xfrm>
          <a:prstGeom prst="rect">
            <a:avLst/>
          </a:prstGeom>
        </p:spPr>
        <p:txBody>
          <a:bodyPr>
            <a:noAutofit/>
          </a:bodyPr>
          <a:lstStyle>
            <a:lvl1pPr marL="0" indent="0">
              <a:lnSpc>
                <a:spcPts val="2200"/>
              </a:lnSpc>
              <a:buNone/>
              <a:defRPr sz="240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14" name="Text Placeholder 16"/>
          <p:cNvSpPr>
            <a:spLocks noGrp="1"/>
          </p:cNvSpPr>
          <p:nvPr>
            <p:ph type="body" sz="quarter" idx="21" hasCustomPrompt="1"/>
          </p:nvPr>
        </p:nvSpPr>
        <p:spPr>
          <a:xfrm>
            <a:off x="1563624" y="1645920"/>
            <a:ext cx="3081528" cy="381000"/>
          </a:xfrm>
          <a:prstGeom prst="rect">
            <a:avLst/>
          </a:prstGeom>
        </p:spPr>
        <p:txBody>
          <a:bodyPr>
            <a:noAutofit/>
          </a:bodyPr>
          <a:lstStyle>
            <a:lvl1pPr marL="0" indent="0">
              <a:buNone/>
              <a:defRPr lang="en-US" sz="2800" b="1"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5" name="Text Placeholder 16"/>
          <p:cNvSpPr>
            <a:spLocks noGrp="1"/>
          </p:cNvSpPr>
          <p:nvPr>
            <p:ph type="body" sz="quarter" idx="22" hasCustomPrompt="1"/>
          </p:nvPr>
        </p:nvSpPr>
        <p:spPr>
          <a:xfrm>
            <a:off x="1566672" y="3739896"/>
            <a:ext cx="3081528"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6" name="Text Placeholder 16"/>
          <p:cNvSpPr>
            <a:spLocks noGrp="1"/>
          </p:cNvSpPr>
          <p:nvPr>
            <p:ph type="body" sz="quarter" idx="23" hasCustomPrompt="1"/>
          </p:nvPr>
        </p:nvSpPr>
        <p:spPr>
          <a:xfrm>
            <a:off x="5605272" y="1655064"/>
            <a:ext cx="3081528" cy="381000"/>
          </a:xfrm>
          <a:prstGeom prst="rect">
            <a:avLst/>
          </a:prstGeom>
        </p:spPr>
        <p:txBody>
          <a:bodyPr>
            <a:noAutofit/>
          </a:bodyPr>
          <a:lstStyle>
            <a:lvl1pPr marL="0" indent="0">
              <a:buNone/>
              <a:defRPr lang="en-US" sz="2800" b="0" kern="1200" dirty="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7" name="Text Placeholder 16"/>
          <p:cNvSpPr>
            <a:spLocks noGrp="1"/>
          </p:cNvSpPr>
          <p:nvPr>
            <p:ph type="body" sz="quarter" idx="24" hasCustomPrompt="1"/>
          </p:nvPr>
        </p:nvSpPr>
        <p:spPr>
          <a:xfrm>
            <a:off x="5605272" y="3733800"/>
            <a:ext cx="3081528"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8" name="Date Placeholder 17"/>
          <p:cNvSpPr>
            <a:spLocks noGrp="1"/>
          </p:cNvSpPr>
          <p:nvPr>
            <p:ph type="dt" sz="half" idx="25"/>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9" name="Slide Number Placeholder 18"/>
          <p:cNvSpPr>
            <a:spLocks noGrp="1"/>
          </p:cNvSpPr>
          <p:nvPr>
            <p:ph type="sldNum" sz="quarter" idx="26"/>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20" name="Footer Placeholder 19"/>
          <p:cNvSpPr>
            <a:spLocks noGrp="1"/>
          </p:cNvSpPr>
          <p:nvPr>
            <p:ph type="ftr" sz="quarter" idx="27"/>
          </p:nvPr>
        </p:nvSpPr>
        <p:spPr/>
        <p:txBody>
          <a:bodyPr/>
          <a:lstStyle/>
          <a:p>
            <a:endParaRPr lang="en-US"/>
          </a:p>
        </p:txBody>
      </p:sp>
      <p:grpSp>
        <p:nvGrpSpPr>
          <p:cNvPr id="21" name="Group 20"/>
          <p:cNvGrpSpPr/>
          <p:nvPr userDrawn="1"/>
        </p:nvGrpSpPr>
        <p:grpSpPr>
          <a:xfrm>
            <a:off x="768096" y="1737360"/>
            <a:ext cx="722376" cy="722376"/>
            <a:chOff x="3955288" y="5039932"/>
            <a:chExt cx="722376" cy="722376"/>
          </a:xfrm>
        </p:grpSpPr>
        <p:sp>
          <p:nvSpPr>
            <p:cNvPr id="22" name="Oval 21"/>
            <p:cNvSpPr/>
            <p:nvPr/>
          </p:nvSpPr>
          <p:spPr>
            <a:xfrm>
              <a:off x="3955288" y="5039932"/>
              <a:ext cx="722376" cy="722376"/>
            </a:xfrm>
            <a:prstGeom prst="ellipse">
              <a:avLst/>
            </a:prstGeom>
            <a:solidFill>
              <a:srgbClr val="00B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3" name="TextBox 22"/>
            <p:cNvSpPr txBox="1"/>
            <p:nvPr/>
          </p:nvSpPr>
          <p:spPr>
            <a:xfrm>
              <a:off x="3961639" y="5077955"/>
              <a:ext cx="716025" cy="646331"/>
            </a:xfrm>
            <a:prstGeom prst="rect">
              <a:avLst/>
            </a:prstGeom>
            <a:noFill/>
          </p:spPr>
          <p:txBody>
            <a:bodyPr wrap="square" rtlCol="0" anchor="t">
              <a:spAutoFit/>
            </a:bodyPr>
            <a:lstStyle/>
            <a:p>
              <a:pPr algn="ctr"/>
              <a:r>
                <a:rPr lang="en-US" sz="3600" b="1" dirty="0" smtClean="0">
                  <a:solidFill>
                    <a:schemeClr val="bg1"/>
                  </a:solidFill>
                </a:rPr>
                <a:t>1</a:t>
              </a:r>
              <a:endParaRPr lang="en-US" sz="3600" b="1" dirty="0">
                <a:solidFill>
                  <a:schemeClr val="bg1"/>
                </a:solidFill>
              </a:endParaRPr>
            </a:p>
          </p:txBody>
        </p:sp>
      </p:grpSp>
      <p:grpSp>
        <p:nvGrpSpPr>
          <p:cNvPr id="24" name="Group 23"/>
          <p:cNvGrpSpPr/>
          <p:nvPr userDrawn="1"/>
        </p:nvGrpSpPr>
        <p:grpSpPr>
          <a:xfrm>
            <a:off x="4800600" y="1737360"/>
            <a:ext cx="722376" cy="722376"/>
            <a:chOff x="3955288" y="3236532"/>
            <a:chExt cx="722376" cy="722376"/>
          </a:xfrm>
        </p:grpSpPr>
        <p:sp>
          <p:nvSpPr>
            <p:cNvPr id="29" name="Oval 28"/>
            <p:cNvSpPr/>
            <p:nvPr/>
          </p:nvSpPr>
          <p:spPr>
            <a:xfrm>
              <a:off x="3955288" y="3236532"/>
              <a:ext cx="722376" cy="722376"/>
            </a:xfrm>
            <a:prstGeom prst="ellipse">
              <a:avLst/>
            </a:prstGeom>
            <a:solidFill>
              <a:srgbClr val="0099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0" name="TextBox 29"/>
            <p:cNvSpPr txBox="1"/>
            <p:nvPr/>
          </p:nvSpPr>
          <p:spPr>
            <a:xfrm>
              <a:off x="3961639" y="3274555"/>
              <a:ext cx="716025" cy="646331"/>
            </a:xfrm>
            <a:prstGeom prst="rect">
              <a:avLst/>
            </a:prstGeom>
            <a:noFill/>
          </p:spPr>
          <p:txBody>
            <a:bodyPr wrap="square" rtlCol="0" anchor="t">
              <a:spAutoFit/>
            </a:bodyPr>
            <a:lstStyle/>
            <a:p>
              <a:pPr algn="ctr"/>
              <a:r>
                <a:rPr lang="en-US" sz="3600" b="1" dirty="0" smtClean="0">
                  <a:solidFill>
                    <a:schemeClr val="bg1"/>
                  </a:solidFill>
                </a:rPr>
                <a:t>2</a:t>
              </a:r>
              <a:endParaRPr lang="en-US" sz="3600" b="1" dirty="0">
                <a:solidFill>
                  <a:schemeClr val="bg1"/>
                </a:solidFill>
              </a:endParaRPr>
            </a:p>
          </p:txBody>
        </p:sp>
      </p:grpSp>
      <p:grpSp>
        <p:nvGrpSpPr>
          <p:cNvPr id="31" name="Group 30"/>
          <p:cNvGrpSpPr/>
          <p:nvPr userDrawn="1"/>
        </p:nvGrpSpPr>
        <p:grpSpPr>
          <a:xfrm>
            <a:off x="768096" y="3813048"/>
            <a:ext cx="722376" cy="722376"/>
            <a:chOff x="381000" y="5029200"/>
            <a:chExt cx="722376" cy="722376"/>
          </a:xfrm>
        </p:grpSpPr>
        <p:sp>
          <p:nvSpPr>
            <p:cNvPr id="32" name="Oval 31"/>
            <p:cNvSpPr/>
            <p:nvPr/>
          </p:nvSpPr>
          <p:spPr>
            <a:xfrm>
              <a:off x="381000" y="5029200"/>
              <a:ext cx="722376" cy="722376"/>
            </a:xfrm>
            <a:prstGeom prst="ellipse">
              <a:avLst/>
            </a:prstGeom>
            <a:solidFill>
              <a:srgbClr val="00B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3" name="TextBox 32"/>
            <p:cNvSpPr txBox="1"/>
            <p:nvPr/>
          </p:nvSpPr>
          <p:spPr>
            <a:xfrm>
              <a:off x="387351" y="5067223"/>
              <a:ext cx="716025" cy="646331"/>
            </a:xfrm>
            <a:prstGeom prst="rect">
              <a:avLst/>
            </a:prstGeom>
            <a:noFill/>
          </p:spPr>
          <p:txBody>
            <a:bodyPr wrap="square" rtlCol="0" anchor="t">
              <a:spAutoFit/>
            </a:bodyPr>
            <a:lstStyle/>
            <a:p>
              <a:pPr algn="ctr"/>
              <a:r>
                <a:rPr lang="en-US" sz="3600" b="1" dirty="0" smtClean="0">
                  <a:solidFill>
                    <a:schemeClr val="bg1"/>
                  </a:solidFill>
                </a:rPr>
                <a:t>3</a:t>
              </a:r>
              <a:endParaRPr lang="en-US" sz="3600" b="1" dirty="0">
                <a:solidFill>
                  <a:schemeClr val="bg1"/>
                </a:solidFill>
              </a:endParaRPr>
            </a:p>
          </p:txBody>
        </p:sp>
      </p:grpSp>
      <p:grpSp>
        <p:nvGrpSpPr>
          <p:cNvPr id="34" name="Group 33"/>
          <p:cNvGrpSpPr/>
          <p:nvPr userDrawn="1"/>
        </p:nvGrpSpPr>
        <p:grpSpPr>
          <a:xfrm>
            <a:off x="4800600" y="3813048"/>
            <a:ext cx="722376" cy="722376"/>
            <a:chOff x="457200" y="4114800"/>
            <a:chExt cx="722376" cy="722376"/>
          </a:xfrm>
        </p:grpSpPr>
        <p:sp>
          <p:nvSpPr>
            <p:cNvPr id="35" name="Oval 34"/>
            <p:cNvSpPr/>
            <p:nvPr/>
          </p:nvSpPr>
          <p:spPr>
            <a:xfrm>
              <a:off x="457200" y="4114800"/>
              <a:ext cx="722376" cy="722376"/>
            </a:xfrm>
            <a:prstGeom prst="ellipse">
              <a:avLst/>
            </a:prstGeom>
            <a:solidFill>
              <a:srgbClr val="00C7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6" name="TextBox 35"/>
            <p:cNvSpPr txBox="1"/>
            <p:nvPr/>
          </p:nvSpPr>
          <p:spPr>
            <a:xfrm>
              <a:off x="463551" y="4152823"/>
              <a:ext cx="716025" cy="646331"/>
            </a:xfrm>
            <a:prstGeom prst="rect">
              <a:avLst/>
            </a:prstGeom>
            <a:noFill/>
          </p:spPr>
          <p:txBody>
            <a:bodyPr wrap="square" rtlCol="0" anchor="t">
              <a:spAutoFit/>
            </a:bodyPr>
            <a:lstStyle/>
            <a:p>
              <a:pPr algn="ctr"/>
              <a:r>
                <a:rPr lang="en-US" sz="3600" b="1" dirty="0" smtClean="0">
                  <a:solidFill>
                    <a:schemeClr val="bg1"/>
                  </a:solidFill>
                </a:rPr>
                <a:t>4</a:t>
              </a:r>
              <a:endParaRPr lang="en-US" sz="3600" b="1" dirty="0">
                <a:solidFill>
                  <a:schemeClr val="bg1"/>
                </a:solidFill>
              </a:endParaRPr>
            </a:p>
          </p:txBody>
        </p:sp>
      </p:grpSp>
    </p:spTree>
    <p:custDataLst>
      <p:tags r:id="rId1"/>
    </p:custDataLst>
    <p:extLst>
      <p:ext uri="{BB962C8B-B14F-4D97-AF65-F5344CB8AC3E}">
        <p14:creationId xmlns:p14="http://schemas.microsoft.com/office/powerpoint/2010/main" val="1702388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ividual Exercis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hasCustomPrompt="1"/>
          </p:nvPr>
        </p:nvSpPr>
        <p:spPr>
          <a:xfrm>
            <a:off x="544671" y="27993"/>
            <a:ext cx="7886700" cy="906828"/>
          </a:xfrm>
          <a:prstGeom prst="rect">
            <a:avLst/>
          </a:prstGeom>
        </p:spPr>
        <p:txBody>
          <a:bodyPr/>
          <a:lstStyle>
            <a:lvl1pPr>
              <a:defRPr>
                <a:solidFill>
                  <a:schemeClr val="accent1"/>
                </a:solidFill>
              </a:defRPr>
            </a:lvl1pPr>
          </a:lstStyle>
          <a:p>
            <a:r>
              <a:rPr lang="en-US" dirty="0"/>
              <a:t>Individual Exercise</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 xmlns:a16="http://schemas.microsoft.com/office/drawing/2014/main" id="{4CE7705F-BE7D-4EA8-99E9-F5B76A2426A2}"/>
              </a:ext>
            </a:extLst>
          </p:cNvPr>
          <p:cNvSpPr>
            <a:spLocks noGrp="1"/>
          </p:cNvSpPr>
          <p:nvPr>
            <p:ph sz="quarter" idx="11"/>
          </p:nvPr>
        </p:nvSpPr>
        <p:spPr>
          <a:xfrm>
            <a:off x="628651" y="1254368"/>
            <a:ext cx="5584949" cy="4759569"/>
          </a:xfrm>
          <a:prstGeom prst="rect">
            <a:avLst/>
          </a:prstGeom>
        </p:spPr>
        <p:txBody>
          <a:bodyPr/>
          <a:lstStyle>
            <a:lvl1pPr marL="457200" indent="-457200">
              <a:spcAft>
                <a:spcPts val="1500"/>
              </a:spcAft>
              <a:buClr>
                <a:schemeClr val="accent1"/>
              </a:buClr>
              <a:buFont typeface="Arial" panose="020B0604020202020204" pitchFamily="34" charset="0"/>
              <a:buChar char="•"/>
              <a:tabLst>
                <a:tab pos="457200" algn="l"/>
              </a:tabLst>
              <a:defRPr b="0" i="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marL="457200" lvl="0" indent="-457200">
              <a:spcAft>
                <a:spcPts val="1500"/>
              </a:spcAft>
              <a:buClr>
                <a:schemeClr val="accent1"/>
              </a:buClr>
              <a:buFont typeface="Arial" panose="020B0604020202020204" pitchFamily="34" charset="0"/>
              <a:buChar char="•"/>
              <a:tabLst>
                <a:tab pos="457200" algn="l"/>
              </a:tabLst>
            </a:pPr>
            <a:endParaRPr lang="en-CA" sz="2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 xmlns:a16="http://schemas.microsoft.com/office/drawing/2014/main" id="{F755C196-5033-5E49-B0F3-3F0715566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1521" y="1254368"/>
            <a:ext cx="1809850" cy="1809850"/>
          </a:xfrm>
          <a:prstGeom prst="rect">
            <a:avLst/>
          </a:prstGeom>
        </p:spPr>
      </p:pic>
    </p:spTree>
    <p:custDataLst>
      <p:tags r:id="rId1"/>
    </p:custDataLst>
    <p:extLst>
      <p:ext uri="{BB962C8B-B14F-4D97-AF65-F5344CB8AC3E}">
        <p14:creationId xmlns:p14="http://schemas.microsoft.com/office/powerpoint/2010/main" val="116477739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lf Stud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hasCustomPrompt="1"/>
          </p:nvPr>
        </p:nvSpPr>
        <p:spPr>
          <a:xfrm>
            <a:off x="544671" y="27993"/>
            <a:ext cx="7886700" cy="906828"/>
          </a:xfrm>
          <a:prstGeom prst="rect">
            <a:avLst/>
          </a:prstGeom>
        </p:spPr>
        <p:txBody>
          <a:bodyPr/>
          <a:lstStyle>
            <a:lvl1pPr>
              <a:defRPr>
                <a:solidFill>
                  <a:schemeClr val="accent1"/>
                </a:solidFill>
              </a:defRPr>
            </a:lvl1pPr>
          </a:lstStyle>
          <a:p>
            <a:r>
              <a:rPr lang="en-US" dirty="0"/>
              <a:t>Self Study</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 xmlns:a16="http://schemas.microsoft.com/office/drawing/2014/main" id="{4CE7705F-BE7D-4EA8-99E9-F5B76A2426A2}"/>
              </a:ext>
            </a:extLst>
          </p:cNvPr>
          <p:cNvSpPr>
            <a:spLocks noGrp="1"/>
          </p:cNvSpPr>
          <p:nvPr>
            <p:ph sz="quarter" idx="11"/>
          </p:nvPr>
        </p:nvSpPr>
        <p:spPr>
          <a:xfrm>
            <a:off x="628651" y="1254368"/>
            <a:ext cx="5584949" cy="4759569"/>
          </a:xfrm>
          <a:prstGeom prst="rect">
            <a:avLst/>
          </a:prstGeom>
        </p:spPr>
        <p:txBody>
          <a:bodyPr/>
          <a:lstStyle>
            <a:lvl1pPr marL="457200" indent="-457200">
              <a:spcAft>
                <a:spcPts val="1500"/>
              </a:spcAft>
              <a:buClr>
                <a:schemeClr val="accent1"/>
              </a:buClr>
              <a:buFont typeface="Arial" panose="020B0604020202020204" pitchFamily="34" charset="0"/>
              <a:buChar char="•"/>
              <a:tabLst>
                <a:tab pos="457200" algn="l"/>
              </a:tabLst>
              <a:defRPr b="0" i="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marL="457200" lvl="0" indent="-457200">
              <a:spcAft>
                <a:spcPts val="1500"/>
              </a:spcAft>
              <a:buClr>
                <a:schemeClr val="accent1"/>
              </a:buClr>
              <a:buFont typeface="Arial" panose="020B0604020202020204" pitchFamily="34" charset="0"/>
              <a:buChar char="•"/>
              <a:tabLst>
                <a:tab pos="457200" algn="l"/>
              </a:tabLst>
            </a:pPr>
            <a:endParaRPr lang="en-CA" sz="2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 xmlns:a16="http://schemas.microsoft.com/office/drawing/2014/main" id="{F755C196-5033-5E49-B0F3-3F071556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1521" y="1254368"/>
            <a:ext cx="1809850" cy="1809850"/>
          </a:xfrm>
          <a:prstGeom prst="rect">
            <a:avLst/>
          </a:prstGeom>
        </p:spPr>
      </p:pic>
    </p:spTree>
    <p:extLst>
      <p:ext uri="{BB962C8B-B14F-4D97-AF65-F5344CB8AC3E}">
        <p14:creationId xmlns:p14="http://schemas.microsoft.com/office/powerpoint/2010/main" val="2154403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nowledge Check">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hasCustomPrompt="1"/>
          </p:nvPr>
        </p:nvSpPr>
        <p:spPr>
          <a:xfrm>
            <a:off x="544671" y="27993"/>
            <a:ext cx="7886700" cy="906828"/>
          </a:xfrm>
          <a:prstGeom prst="rect">
            <a:avLst/>
          </a:prstGeom>
        </p:spPr>
        <p:txBody>
          <a:bodyPr/>
          <a:lstStyle>
            <a:lvl1pPr>
              <a:defRPr>
                <a:solidFill>
                  <a:schemeClr val="accent1"/>
                </a:solidFill>
              </a:defRPr>
            </a:lvl1pPr>
          </a:lstStyle>
          <a:p>
            <a:r>
              <a:rPr lang="en-US" dirty="0"/>
              <a:t>Knowledge Check</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 xmlns:a16="http://schemas.microsoft.com/office/drawing/2014/main" id="{4CE7705F-BE7D-4EA8-99E9-F5B76A2426A2}"/>
              </a:ext>
            </a:extLst>
          </p:cNvPr>
          <p:cNvSpPr>
            <a:spLocks noGrp="1"/>
          </p:cNvSpPr>
          <p:nvPr>
            <p:ph sz="quarter" idx="11"/>
          </p:nvPr>
        </p:nvSpPr>
        <p:spPr>
          <a:xfrm>
            <a:off x="628651" y="1254368"/>
            <a:ext cx="5584949" cy="4759569"/>
          </a:xfrm>
          <a:prstGeom prst="rect">
            <a:avLst/>
          </a:prstGeom>
        </p:spPr>
        <p:txBody>
          <a:bodyPr/>
          <a:lstStyle>
            <a:lvl1pPr marL="457200" indent="-457200">
              <a:spcAft>
                <a:spcPts val="1500"/>
              </a:spcAft>
              <a:buClr>
                <a:schemeClr val="accent1"/>
              </a:buClr>
              <a:buFont typeface="Arial" panose="020B0604020202020204" pitchFamily="34" charset="0"/>
              <a:buChar char="•"/>
              <a:tabLst>
                <a:tab pos="457200" algn="l"/>
              </a:tabLst>
              <a:defRPr b="0" i="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marL="457200" lvl="0" indent="-457200">
              <a:spcAft>
                <a:spcPts val="1500"/>
              </a:spcAft>
              <a:buClr>
                <a:schemeClr val="accent1"/>
              </a:buClr>
              <a:buFont typeface="Arial" panose="020B0604020202020204" pitchFamily="34" charset="0"/>
              <a:buChar char="•"/>
              <a:tabLst>
                <a:tab pos="457200" algn="l"/>
              </a:tabLst>
            </a:pPr>
            <a:endParaRPr lang="en-CA" sz="2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 xmlns:a16="http://schemas.microsoft.com/office/drawing/2014/main" id="{F755C196-5033-5E49-B0F3-3F0715566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1521" y="1254368"/>
            <a:ext cx="1809850" cy="1809850"/>
          </a:xfrm>
          <a:prstGeom prst="rect">
            <a:avLst/>
          </a:prstGeom>
        </p:spPr>
      </p:pic>
    </p:spTree>
    <p:extLst>
      <p:ext uri="{BB962C8B-B14F-4D97-AF65-F5344CB8AC3E}">
        <p14:creationId xmlns:p14="http://schemas.microsoft.com/office/powerpoint/2010/main" val="268032232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p:nvPr>
        </p:nvSpPr>
        <p:spPr>
          <a:xfrm>
            <a:off x="544671" y="27993"/>
            <a:ext cx="7886700" cy="906828"/>
          </a:xfrm>
          <a:prstGeom prst="rect">
            <a:avLst/>
          </a:prstGeom>
        </p:spPr>
        <p:txBody>
          <a:bodyPr/>
          <a:lstStyle>
            <a:lvl1pPr>
              <a:defRPr>
                <a:solidFill>
                  <a:schemeClr val="accent1"/>
                </a:solidFill>
              </a:defRPr>
            </a:lvl1pPr>
          </a:lstStyle>
          <a:p>
            <a:r>
              <a:rPr lang="en-US" dirty="0"/>
              <a:t>Click to edit Master title style</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sp>
        <p:nvSpPr>
          <p:cNvPr id="8" name="Content Placeholder 7">
            <a:extLst>
              <a:ext uri="{FF2B5EF4-FFF2-40B4-BE49-F238E27FC236}">
                <a16:creationId xmlns="" xmlns:a16="http://schemas.microsoft.com/office/drawing/2014/main" id="{4CE7705F-BE7D-4EA8-99E9-F5B76A2426A2}"/>
              </a:ext>
            </a:extLst>
          </p:cNvPr>
          <p:cNvSpPr>
            <a:spLocks noGrp="1"/>
          </p:cNvSpPr>
          <p:nvPr>
            <p:ph sz="quarter" idx="11"/>
          </p:nvPr>
        </p:nvSpPr>
        <p:spPr>
          <a:xfrm>
            <a:off x="628651" y="1254368"/>
            <a:ext cx="7886700" cy="4759569"/>
          </a:xfrm>
          <a:prstGeom prst="rect">
            <a:avLst/>
          </a:prstGeom>
        </p:spPr>
        <p:txBody>
          <a:bodyPr/>
          <a:lstStyle>
            <a:lvl1pPr>
              <a:defRPr b="0" i="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a:defRPr b="0" i="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a:defRPr b="0" i="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a:defRPr b="0" i="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9799290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B407D-7CF8-4730-976F-FC5C7C7ECBCC}"/>
              </a:ext>
            </a:extLst>
          </p:cNvPr>
          <p:cNvSpPr>
            <a:spLocks noGrp="1"/>
          </p:cNvSpPr>
          <p:nvPr>
            <p:ph type="title"/>
          </p:nvPr>
        </p:nvSpPr>
        <p:spPr>
          <a:xfrm>
            <a:off x="544671" y="27993"/>
            <a:ext cx="7886700" cy="906828"/>
          </a:xfrm>
          <a:prstGeom prst="rect">
            <a:avLst/>
          </a:prstGeom>
        </p:spPr>
        <p:txBody>
          <a:bodyPr/>
          <a:lstStyle>
            <a:lvl1pPr>
              <a:defRPr>
                <a:solidFill>
                  <a:schemeClr val="accent1"/>
                </a:solidFill>
              </a:defRPr>
            </a:lvl1pPr>
          </a:lstStyle>
          <a:p>
            <a:r>
              <a:rPr lang="en-US" dirty="0"/>
              <a:t>Click to edit Master title style</a:t>
            </a:r>
          </a:p>
        </p:txBody>
      </p:sp>
      <p:sp>
        <p:nvSpPr>
          <p:cNvPr id="3" name="Footer Placeholder 2">
            <a:extLst>
              <a:ext uri="{FF2B5EF4-FFF2-40B4-BE49-F238E27FC236}">
                <a16:creationId xmlns="" xmlns:a16="http://schemas.microsoft.com/office/drawing/2014/main" id="{89C367F2-71DC-47EF-A853-3914CFF05A47}"/>
              </a:ext>
            </a:extLst>
          </p:cNvPr>
          <p:cNvSpPr>
            <a:spLocks noGrp="1"/>
          </p:cNvSpPr>
          <p:nvPr>
            <p:ph type="ftr" sz="quarter" idx="10"/>
          </p:nvPr>
        </p:nvSpPr>
        <p:spPr>
          <a:xfrm>
            <a:off x="628650" y="6356351"/>
            <a:ext cx="6182458" cy="501649"/>
          </a:xfrm>
          <a:prstGeom prst="rect">
            <a:avLst/>
          </a:prstGeom>
        </p:spPr>
        <p:txBody>
          <a:bodyPr/>
          <a:lstStyle/>
          <a:p>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113" y="4038600"/>
            <a:ext cx="804313" cy="80431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4250" y="3091548"/>
            <a:ext cx="554038" cy="554038"/>
          </a:xfrm>
          <a:prstGeom prst="rect">
            <a:avLst/>
          </a:prstGeom>
        </p:spPr>
      </p:pic>
    </p:spTree>
    <p:custDataLst>
      <p:tags r:id="rId1"/>
    </p:custDataLst>
    <p:extLst>
      <p:ext uri="{BB962C8B-B14F-4D97-AF65-F5344CB8AC3E}">
        <p14:creationId xmlns:p14="http://schemas.microsoft.com/office/powerpoint/2010/main" val="397014879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9B6788-737A-9944-9EB5-7EBF0AC88919}"/>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 xmlns:a16="http://schemas.microsoft.com/office/drawing/2014/main" id="{040A38B1-8C1E-5D41-A8CA-225DD203F0CE}"/>
              </a:ext>
            </a:extLst>
          </p:cNvPr>
          <p:cNvSpPr>
            <a:spLocks noGrp="1"/>
          </p:cNvSpPr>
          <p:nvPr>
            <p:ph type="ftr" sz="quarter" idx="10"/>
          </p:nvPr>
        </p:nvSpPr>
        <p:spPr/>
        <p:txBody>
          <a:bodyPr/>
          <a:lstStyle/>
          <a:p>
            <a:r>
              <a:rPr lang="en-US" dirty="0"/>
              <a:t>Footer text goes here</a:t>
            </a:r>
          </a:p>
        </p:txBody>
      </p:sp>
      <p:sp>
        <p:nvSpPr>
          <p:cNvPr id="4" name="Content Placeholder 7">
            <a:extLst>
              <a:ext uri="{FF2B5EF4-FFF2-40B4-BE49-F238E27FC236}">
                <a16:creationId xmlns="" xmlns:a16="http://schemas.microsoft.com/office/drawing/2014/main" id="{A6CCAD5A-21B7-DA4E-A9A8-9C619190CB85}"/>
              </a:ext>
            </a:extLst>
          </p:cNvPr>
          <p:cNvSpPr>
            <a:spLocks noGrp="1"/>
          </p:cNvSpPr>
          <p:nvPr>
            <p:ph sz="quarter" idx="11" hasCustomPrompt="1"/>
          </p:nvPr>
        </p:nvSpPr>
        <p:spPr>
          <a:xfrm>
            <a:off x="628651" y="1254368"/>
            <a:ext cx="7886700" cy="4759569"/>
          </a:xfrm>
          <a:prstGeom prst="rect">
            <a:avLst/>
          </a:prstGeom>
        </p:spPr>
        <p:txBody>
          <a:bodyPr/>
          <a:lstStyle>
            <a:lvl1pPr>
              <a:buClr>
                <a:schemeClr val="accent1"/>
              </a:buClr>
              <a:defRPr sz="2400" b="0" i="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a:defRPr b="0" i="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dirty="0"/>
              <a:t>Bullets</a:t>
            </a:r>
          </a:p>
        </p:txBody>
      </p:sp>
    </p:spTree>
    <p:custDataLst>
      <p:tags r:id="rId1"/>
    </p:custDataLst>
    <p:extLst>
      <p:ext uri="{BB962C8B-B14F-4D97-AF65-F5344CB8AC3E}">
        <p14:creationId xmlns:p14="http://schemas.microsoft.com/office/powerpoint/2010/main" val="408476749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Break">
    <p:spTree>
      <p:nvGrpSpPr>
        <p:cNvPr id="1" name=""/>
        <p:cNvGrpSpPr/>
        <p:nvPr/>
      </p:nvGrpSpPr>
      <p:grpSpPr>
        <a:xfrm>
          <a:off x="0" y="0"/>
          <a:ext cx="0" cy="0"/>
          <a:chOff x="0" y="0"/>
          <a:chExt cx="0" cy="0"/>
        </a:xfrm>
      </p:grpSpPr>
      <p:sp>
        <p:nvSpPr>
          <p:cNvPr id="9" name="Rounded Rectangle 8">
            <a:extLst>
              <a:ext uri="{FF2B5EF4-FFF2-40B4-BE49-F238E27FC236}">
                <a16:creationId xmlns="" xmlns:a16="http://schemas.microsoft.com/office/drawing/2014/main" id="{F8379DA4-28CB-5C49-B710-9FDDFD7FEFA4}"/>
              </a:ext>
            </a:extLst>
          </p:cNvPr>
          <p:cNvSpPr/>
          <p:nvPr userDrawn="1"/>
        </p:nvSpPr>
        <p:spPr>
          <a:xfrm>
            <a:off x="-1051042" y="1345559"/>
            <a:ext cx="7949681" cy="1843892"/>
          </a:xfrm>
          <a:prstGeom prst="roundRect">
            <a:avLst/>
          </a:prstGeom>
          <a:gradFill>
            <a:gsLst>
              <a:gs pos="0">
                <a:schemeClr val="accent1">
                  <a:satMod val="103000"/>
                  <a:lumMod val="102000"/>
                  <a:tint val="94000"/>
                  <a:alpha val="90000"/>
                </a:schemeClr>
              </a:gs>
              <a:gs pos="50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ndParaRPr>
          </a:p>
        </p:txBody>
      </p:sp>
      <p:sp>
        <p:nvSpPr>
          <p:cNvPr id="5" name="Footer Placeholder 4"/>
          <p:cNvSpPr>
            <a:spLocks noGrp="1"/>
          </p:cNvSpPr>
          <p:nvPr>
            <p:ph type="ftr" sz="quarter" idx="11"/>
          </p:nvPr>
        </p:nvSpPr>
        <p:spPr>
          <a:xfrm>
            <a:off x="628650" y="6356351"/>
            <a:ext cx="6182458" cy="501649"/>
          </a:xfrm>
          <a:prstGeom prst="rect">
            <a:avLst/>
          </a:prstGeom>
        </p:spPr>
        <p:txBody>
          <a:bodyPr/>
          <a:lstStyle>
            <a:lvl1pPr>
              <a:defRPr b="0" i="0">
                <a:latin typeface="Calibri Light" panose="020F0302020204030204" pitchFamily="34" charset="0"/>
              </a:defRPr>
            </a:lvl1pPr>
          </a:lstStyle>
          <a:p>
            <a:endParaRPr lang="en-US" dirty="0"/>
          </a:p>
        </p:txBody>
      </p:sp>
      <p:sp>
        <p:nvSpPr>
          <p:cNvPr id="2" name="Title 1"/>
          <p:cNvSpPr>
            <a:spLocks noGrp="1"/>
          </p:cNvSpPr>
          <p:nvPr>
            <p:ph type="ctrTitle" hasCustomPrompt="1"/>
          </p:nvPr>
        </p:nvSpPr>
        <p:spPr>
          <a:xfrm>
            <a:off x="772989" y="1577838"/>
            <a:ext cx="5849816" cy="954332"/>
          </a:xfrm>
          <a:prstGeom prst="rect">
            <a:avLst/>
          </a:prstGeom>
        </p:spPr>
        <p:txBody>
          <a:bodyPr anchor="ctr">
            <a:normAutofit/>
          </a:bodyPr>
          <a:lstStyle>
            <a:lvl1pPr algn="l">
              <a:defRPr sz="4000" b="1" i="0">
                <a:solidFill>
                  <a:schemeClr val="bg1"/>
                </a:solidFill>
                <a:effectLst/>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Master title style</a:t>
            </a:r>
          </a:p>
        </p:txBody>
      </p:sp>
      <p:sp>
        <p:nvSpPr>
          <p:cNvPr id="3" name="Subtitle 2"/>
          <p:cNvSpPr>
            <a:spLocks noGrp="1"/>
          </p:cNvSpPr>
          <p:nvPr>
            <p:ph type="subTitle" idx="1"/>
          </p:nvPr>
        </p:nvSpPr>
        <p:spPr>
          <a:xfrm>
            <a:off x="782320" y="2409117"/>
            <a:ext cx="5849816" cy="502323"/>
          </a:xfrm>
          <a:prstGeom prst="rect">
            <a:avLst/>
          </a:prstGeom>
        </p:spPr>
        <p:txBody>
          <a:bodyPr anchor="ctr"/>
          <a:lstStyle>
            <a:lvl1pPr marL="0" indent="0" algn="l">
              <a:buNone/>
              <a:defRPr sz="2400">
                <a:solidFill>
                  <a:schemeClr val="bg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55718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9382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5924951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67027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4 Numbered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10" name="Text Placeholder 14"/>
          <p:cNvSpPr>
            <a:spLocks noGrp="1"/>
          </p:cNvSpPr>
          <p:nvPr>
            <p:ph type="body" sz="quarter" idx="17"/>
          </p:nvPr>
        </p:nvSpPr>
        <p:spPr>
          <a:xfrm>
            <a:off x="1563624" y="2042160"/>
            <a:ext cx="3081528" cy="1234440"/>
          </a:xfrm>
          <a:prstGeom prst="rect">
            <a:avLst/>
          </a:prstGeom>
        </p:spPr>
        <p:txBody>
          <a:bodyPr>
            <a:noAutofit/>
          </a:bodyPr>
          <a:lstStyle>
            <a:lvl1pPr marL="0" indent="0">
              <a:lnSpc>
                <a:spcPts val="2200"/>
              </a:lnSpc>
              <a:buNone/>
              <a:defRPr sz="240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12" name="Text Placeholder 14"/>
          <p:cNvSpPr>
            <a:spLocks noGrp="1"/>
          </p:cNvSpPr>
          <p:nvPr>
            <p:ph type="body" sz="quarter" idx="19"/>
          </p:nvPr>
        </p:nvSpPr>
        <p:spPr>
          <a:xfrm>
            <a:off x="5605272" y="2039112"/>
            <a:ext cx="3081528" cy="1234440"/>
          </a:xfrm>
          <a:prstGeom prst="rect">
            <a:avLst/>
          </a:prstGeom>
        </p:spPr>
        <p:txBody>
          <a:bodyPr>
            <a:noAutofit/>
          </a:bodyPr>
          <a:lstStyle>
            <a:lvl1pPr marL="0" indent="0">
              <a:lnSpc>
                <a:spcPts val="2200"/>
              </a:lnSpc>
              <a:buNone/>
              <a:defRPr sz="220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14" name="Text Placeholder 16"/>
          <p:cNvSpPr>
            <a:spLocks noGrp="1"/>
          </p:cNvSpPr>
          <p:nvPr>
            <p:ph type="body" sz="quarter" idx="21" hasCustomPrompt="1"/>
          </p:nvPr>
        </p:nvSpPr>
        <p:spPr>
          <a:xfrm>
            <a:off x="1563624" y="1645920"/>
            <a:ext cx="3081528"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6" name="Text Placeholder 16"/>
          <p:cNvSpPr>
            <a:spLocks noGrp="1"/>
          </p:cNvSpPr>
          <p:nvPr>
            <p:ph type="body" sz="quarter" idx="23" hasCustomPrompt="1"/>
          </p:nvPr>
        </p:nvSpPr>
        <p:spPr>
          <a:xfrm>
            <a:off x="5605272" y="1655064"/>
            <a:ext cx="3081528" cy="381000"/>
          </a:xfrm>
          <a:prstGeom prst="rect">
            <a:avLst/>
          </a:prstGeom>
        </p:spPr>
        <p:txBody>
          <a:bodyPr>
            <a:noAutofit/>
          </a:bodyPr>
          <a:lstStyle>
            <a:lvl1pPr marL="0" indent="0">
              <a:buNone/>
              <a:defRPr lang="en-US" sz="2800" b="0" kern="1200" dirty="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8" name="Date Placeholder 17"/>
          <p:cNvSpPr>
            <a:spLocks noGrp="1"/>
          </p:cNvSpPr>
          <p:nvPr>
            <p:ph type="dt" sz="half" idx="25"/>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9" name="Slide Number Placeholder 18"/>
          <p:cNvSpPr>
            <a:spLocks noGrp="1"/>
          </p:cNvSpPr>
          <p:nvPr>
            <p:ph type="sldNum" sz="quarter" idx="26"/>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20" name="Footer Placeholder 19"/>
          <p:cNvSpPr>
            <a:spLocks noGrp="1"/>
          </p:cNvSpPr>
          <p:nvPr>
            <p:ph type="ftr" sz="quarter" idx="27"/>
          </p:nvPr>
        </p:nvSpPr>
        <p:spPr/>
        <p:txBody>
          <a:bodyPr/>
          <a:lstStyle/>
          <a:p>
            <a:endParaRPr lang="en-US"/>
          </a:p>
        </p:txBody>
      </p:sp>
      <p:grpSp>
        <p:nvGrpSpPr>
          <p:cNvPr id="21" name="Group 20"/>
          <p:cNvGrpSpPr/>
          <p:nvPr userDrawn="1"/>
        </p:nvGrpSpPr>
        <p:grpSpPr>
          <a:xfrm>
            <a:off x="768096" y="1737360"/>
            <a:ext cx="722376" cy="722376"/>
            <a:chOff x="3955288" y="5039932"/>
            <a:chExt cx="722376" cy="722376"/>
          </a:xfrm>
        </p:grpSpPr>
        <p:sp>
          <p:nvSpPr>
            <p:cNvPr id="22" name="Oval 21"/>
            <p:cNvSpPr/>
            <p:nvPr/>
          </p:nvSpPr>
          <p:spPr>
            <a:xfrm>
              <a:off x="3955288" y="5039932"/>
              <a:ext cx="722376" cy="722376"/>
            </a:xfrm>
            <a:prstGeom prst="ellipse">
              <a:avLst/>
            </a:prstGeom>
            <a:solidFill>
              <a:srgbClr val="00B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3" name="TextBox 22"/>
            <p:cNvSpPr txBox="1"/>
            <p:nvPr/>
          </p:nvSpPr>
          <p:spPr>
            <a:xfrm>
              <a:off x="3961639" y="5077955"/>
              <a:ext cx="716025" cy="646331"/>
            </a:xfrm>
            <a:prstGeom prst="rect">
              <a:avLst/>
            </a:prstGeom>
            <a:noFill/>
          </p:spPr>
          <p:txBody>
            <a:bodyPr wrap="square" rtlCol="0" anchor="t">
              <a:spAutoFit/>
            </a:bodyPr>
            <a:lstStyle/>
            <a:p>
              <a:pPr algn="ctr"/>
              <a:r>
                <a:rPr lang="en-US" sz="3600" b="1" dirty="0" smtClean="0">
                  <a:solidFill>
                    <a:schemeClr val="bg1"/>
                  </a:solidFill>
                </a:rPr>
                <a:t>1</a:t>
              </a:r>
              <a:endParaRPr lang="en-US" sz="3600" b="1" dirty="0">
                <a:solidFill>
                  <a:schemeClr val="bg1"/>
                </a:solidFill>
              </a:endParaRPr>
            </a:p>
          </p:txBody>
        </p:sp>
      </p:grpSp>
      <p:grpSp>
        <p:nvGrpSpPr>
          <p:cNvPr id="24" name="Group 23"/>
          <p:cNvGrpSpPr/>
          <p:nvPr userDrawn="1"/>
        </p:nvGrpSpPr>
        <p:grpSpPr>
          <a:xfrm>
            <a:off x="4800600" y="1737360"/>
            <a:ext cx="722376" cy="722376"/>
            <a:chOff x="3955288" y="3236532"/>
            <a:chExt cx="722376" cy="722376"/>
          </a:xfrm>
        </p:grpSpPr>
        <p:sp>
          <p:nvSpPr>
            <p:cNvPr id="29" name="Oval 28"/>
            <p:cNvSpPr/>
            <p:nvPr/>
          </p:nvSpPr>
          <p:spPr>
            <a:xfrm>
              <a:off x="3955288" y="3236532"/>
              <a:ext cx="722376" cy="722376"/>
            </a:xfrm>
            <a:prstGeom prst="ellipse">
              <a:avLst/>
            </a:prstGeom>
            <a:solidFill>
              <a:srgbClr val="0099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0" name="TextBox 29"/>
            <p:cNvSpPr txBox="1"/>
            <p:nvPr/>
          </p:nvSpPr>
          <p:spPr>
            <a:xfrm>
              <a:off x="3961639" y="3274555"/>
              <a:ext cx="716025" cy="646331"/>
            </a:xfrm>
            <a:prstGeom prst="rect">
              <a:avLst/>
            </a:prstGeom>
            <a:noFill/>
          </p:spPr>
          <p:txBody>
            <a:bodyPr wrap="square" rtlCol="0" anchor="t">
              <a:spAutoFit/>
            </a:bodyPr>
            <a:lstStyle/>
            <a:p>
              <a:pPr algn="ctr"/>
              <a:r>
                <a:rPr lang="en-US" sz="3600" b="1" dirty="0" smtClean="0">
                  <a:solidFill>
                    <a:schemeClr val="bg1"/>
                  </a:solidFill>
                </a:rPr>
                <a:t>2</a:t>
              </a:r>
              <a:endParaRPr lang="en-US" sz="3600" b="1" dirty="0">
                <a:solidFill>
                  <a:schemeClr val="bg1"/>
                </a:solidFill>
              </a:endParaRPr>
            </a:p>
          </p:txBody>
        </p:sp>
      </p:grpSp>
    </p:spTree>
    <p:custDataLst>
      <p:tags r:id="rId1"/>
    </p:custDataLst>
    <p:extLst>
      <p:ext uri="{BB962C8B-B14F-4D97-AF65-F5344CB8AC3E}">
        <p14:creationId xmlns:p14="http://schemas.microsoft.com/office/powerpoint/2010/main" val="342024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307087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0880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01121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13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Numbered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694944" y="2907792"/>
            <a:ext cx="2505456" cy="3227832"/>
          </a:xfrm>
          <a:prstGeom prst="rect">
            <a:avLst/>
          </a:prstGeom>
        </p:spPr>
        <p:txBody>
          <a:bodyPr>
            <a:noAutofit/>
          </a:bodyPr>
          <a:lstStyle>
            <a:lvl1pPr>
              <a:defRPr sz="2400">
                <a:solidFill>
                  <a:schemeClr val="tx1">
                    <a:lumMod val="75000"/>
                    <a:lumOff val="25000"/>
                  </a:schemeClr>
                </a:solidFill>
                <a:latin typeface="Calibri Light" panose="020F0302020204030204" pitchFamily="34" charset="0"/>
              </a:defRPr>
            </a:lvl1pPr>
            <a:lvl2pPr>
              <a:defRPr sz="2400">
                <a:solidFill>
                  <a:schemeClr val="tx1">
                    <a:lumMod val="75000"/>
                    <a:lumOff val="25000"/>
                  </a:schemeClr>
                </a:solidFill>
                <a:latin typeface="Calibri Light" panose="020F0302020204030204" pitchFamily="34" charset="0"/>
              </a:defRPr>
            </a:lvl2pPr>
            <a:lvl3pPr>
              <a:defRPr sz="2400">
                <a:solidFill>
                  <a:schemeClr val="tx1">
                    <a:lumMod val="75000"/>
                    <a:lumOff val="25000"/>
                  </a:schemeClr>
                </a:solidFill>
                <a:latin typeface="Calibri Light" panose="020F0302020204030204" pitchFamily="34" charset="0"/>
              </a:defRPr>
            </a:lvl3pPr>
            <a:lvl4pPr>
              <a:defRPr sz="2400">
                <a:solidFill>
                  <a:schemeClr val="tx1">
                    <a:lumMod val="75000"/>
                    <a:lumOff val="25000"/>
                  </a:schemeClr>
                </a:solidFill>
                <a:latin typeface="Calibri Light" panose="020F0302020204030204" pitchFamily="34" charset="0"/>
              </a:defRPr>
            </a:lvl4pPr>
            <a:lvl5pPr>
              <a:defRPr sz="2400">
                <a:solidFill>
                  <a:schemeClr val="tx1">
                    <a:lumMod val="75000"/>
                    <a:lumOff val="25000"/>
                  </a:schemeClr>
                </a:solidFill>
                <a:latin typeface="Calibri Light" panose="020F03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3319272" y="2907792"/>
            <a:ext cx="2505456" cy="3227832"/>
          </a:xfrm>
          <a:prstGeom prst="rect">
            <a:avLst/>
          </a:prstGeom>
        </p:spPr>
        <p:txBody>
          <a:bodyPr>
            <a:noAutofit/>
          </a:bodyPr>
          <a:lstStyle>
            <a:lvl1pPr>
              <a:defRPr sz="2400">
                <a:solidFill>
                  <a:schemeClr val="tx1">
                    <a:lumMod val="75000"/>
                    <a:lumOff val="25000"/>
                  </a:schemeClr>
                </a:solidFill>
                <a:latin typeface="Calibri Light" panose="020F0302020204030204" pitchFamily="34" charset="0"/>
              </a:defRPr>
            </a:lvl1pPr>
            <a:lvl2pPr>
              <a:defRPr sz="2400">
                <a:solidFill>
                  <a:schemeClr val="tx1">
                    <a:lumMod val="75000"/>
                    <a:lumOff val="25000"/>
                  </a:schemeClr>
                </a:solidFill>
                <a:latin typeface="Calibri Light" panose="020F0302020204030204" pitchFamily="34" charset="0"/>
              </a:defRPr>
            </a:lvl2pPr>
            <a:lvl3pPr>
              <a:defRPr sz="2400">
                <a:solidFill>
                  <a:schemeClr val="tx1">
                    <a:lumMod val="75000"/>
                    <a:lumOff val="25000"/>
                  </a:schemeClr>
                </a:solidFill>
                <a:latin typeface="Calibri Light" panose="020F0302020204030204" pitchFamily="34" charset="0"/>
              </a:defRPr>
            </a:lvl3pPr>
            <a:lvl4pPr>
              <a:defRPr sz="2400">
                <a:solidFill>
                  <a:schemeClr val="tx1">
                    <a:lumMod val="75000"/>
                    <a:lumOff val="25000"/>
                  </a:schemeClr>
                </a:solidFill>
                <a:latin typeface="Calibri Light" panose="020F0302020204030204" pitchFamily="34" charset="0"/>
              </a:defRPr>
            </a:lvl4pPr>
            <a:lvl5pPr>
              <a:defRPr sz="2400">
                <a:solidFill>
                  <a:schemeClr val="tx1">
                    <a:lumMod val="75000"/>
                    <a:lumOff val="25000"/>
                  </a:schemeClr>
                </a:solidFill>
                <a:latin typeface="Calibri Light" panose="020F03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16"/>
          <p:cNvSpPr>
            <a:spLocks noGrp="1"/>
          </p:cNvSpPr>
          <p:nvPr>
            <p:ph type="body" sz="quarter" idx="18" hasCustomPrompt="1"/>
          </p:nvPr>
        </p:nvSpPr>
        <p:spPr>
          <a:xfrm>
            <a:off x="694944" y="2514600"/>
            <a:ext cx="2505456"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text</a:t>
            </a:r>
            <a:endParaRPr lang="en-US" dirty="0"/>
          </a:p>
        </p:txBody>
      </p:sp>
      <p:sp>
        <p:nvSpPr>
          <p:cNvPr id="11" name="Text Placeholder 16"/>
          <p:cNvSpPr>
            <a:spLocks noGrp="1"/>
          </p:cNvSpPr>
          <p:nvPr>
            <p:ph type="body" sz="quarter" idx="19" hasCustomPrompt="1"/>
          </p:nvPr>
        </p:nvSpPr>
        <p:spPr>
          <a:xfrm>
            <a:off x="3319272" y="2514600"/>
            <a:ext cx="2505456"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text</a:t>
            </a:r>
            <a:endParaRPr lang="en-US" dirty="0"/>
          </a:p>
        </p:txBody>
      </p:sp>
      <p:sp>
        <p:nvSpPr>
          <p:cNvPr id="12" name="Text Placeholder 16"/>
          <p:cNvSpPr>
            <a:spLocks noGrp="1"/>
          </p:cNvSpPr>
          <p:nvPr>
            <p:ph type="body" sz="quarter" idx="20" hasCustomPrompt="1"/>
          </p:nvPr>
        </p:nvSpPr>
        <p:spPr>
          <a:xfrm>
            <a:off x="5952744" y="2514600"/>
            <a:ext cx="2505456"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text</a:t>
            </a:r>
            <a:endParaRPr lang="en-US" dirty="0"/>
          </a:p>
        </p:txBody>
      </p:sp>
      <p:sp>
        <p:nvSpPr>
          <p:cNvPr id="13" name="Content Placeholder 5"/>
          <p:cNvSpPr>
            <a:spLocks noGrp="1"/>
          </p:cNvSpPr>
          <p:nvPr>
            <p:ph sz="quarter" idx="21"/>
          </p:nvPr>
        </p:nvSpPr>
        <p:spPr>
          <a:xfrm>
            <a:off x="5952744" y="2895600"/>
            <a:ext cx="2505456" cy="3227832"/>
          </a:xfrm>
          <a:prstGeom prst="rect">
            <a:avLst/>
          </a:prstGeom>
        </p:spPr>
        <p:txBody>
          <a:bodyPr>
            <a:noAutofit/>
          </a:bodyPr>
          <a:lstStyle>
            <a:lvl1pPr>
              <a:defRPr sz="2400">
                <a:solidFill>
                  <a:schemeClr val="tx1">
                    <a:lumMod val="75000"/>
                    <a:lumOff val="25000"/>
                  </a:schemeClr>
                </a:solidFill>
                <a:latin typeface="Calibri Light" panose="020F0302020204030204" pitchFamily="34" charset="0"/>
              </a:defRPr>
            </a:lvl1pPr>
            <a:lvl2pPr>
              <a:defRPr sz="2400">
                <a:solidFill>
                  <a:schemeClr val="tx1">
                    <a:lumMod val="75000"/>
                    <a:lumOff val="25000"/>
                  </a:schemeClr>
                </a:solidFill>
                <a:latin typeface="Calibri Light" panose="020F0302020204030204" pitchFamily="34" charset="0"/>
              </a:defRPr>
            </a:lvl2pPr>
            <a:lvl3pPr>
              <a:defRPr sz="2400">
                <a:solidFill>
                  <a:schemeClr val="tx1">
                    <a:lumMod val="75000"/>
                    <a:lumOff val="25000"/>
                  </a:schemeClr>
                </a:solidFill>
                <a:latin typeface="Calibri Light" panose="020F0302020204030204" pitchFamily="34" charset="0"/>
              </a:defRPr>
            </a:lvl3pPr>
            <a:lvl4pPr>
              <a:defRPr sz="2400">
                <a:solidFill>
                  <a:schemeClr val="tx1">
                    <a:lumMod val="75000"/>
                    <a:lumOff val="25000"/>
                  </a:schemeClr>
                </a:solidFill>
                <a:latin typeface="Calibri Light" panose="020F0302020204030204" pitchFamily="34" charset="0"/>
              </a:defRPr>
            </a:lvl4pPr>
            <a:lvl5pPr>
              <a:defRPr sz="2400">
                <a:solidFill>
                  <a:schemeClr val="tx1">
                    <a:lumMod val="75000"/>
                    <a:lumOff val="25000"/>
                  </a:schemeClr>
                </a:solidFill>
                <a:latin typeface="Calibri Light" panose="020F03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Date Placeholder 16"/>
          <p:cNvSpPr>
            <a:spLocks noGrp="1"/>
          </p:cNvSpPr>
          <p:nvPr>
            <p:ph type="dt" sz="half" idx="22"/>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8" name="Slide Number Placeholder 17"/>
          <p:cNvSpPr>
            <a:spLocks noGrp="1"/>
          </p:cNvSpPr>
          <p:nvPr>
            <p:ph type="sldNum" sz="quarter" idx="23"/>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19" name="Footer Placeholder 18"/>
          <p:cNvSpPr>
            <a:spLocks noGrp="1"/>
          </p:cNvSpPr>
          <p:nvPr>
            <p:ph type="ftr" sz="quarter" idx="24"/>
          </p:nvPr>
        </p:nvSpPr>
        <p:spPr/>
        <p:txBody>
          <a:bodyPr/>
          <a:lstStyle/>
          <a:p>
            <a:endParaRPr lang="en-US"/>
          </a:p>
        </p:txBody>
      </p:sp>
      <p:grpSp>
        <p:nvGrpSpPr>
          <p:cNvPr id="20" name="Group 19"/>
          <p:cNvGrpSpPr/>
          <p:nvPr userDrawn="1"/>
        </p:nvGrpSpPr>
        <p:grpSpPr>
          <a:xfrm>
            <a:off x="1417320" y="1572768"/>
            <a:ext cx="905256" cy="905256"/>
            <a:chOff x="3955288" y="5039932"/>
            <a:chExt cx="722376" cy="722376"/>
          </a:xfrm>
        </p:grpSpPr>
        <p:sp>
          <p:nvSpPr>
            <p:cNvPr id="21" name="Oval 20"/>
            <p:cNvSpPr/>
            <p:nvPr/>
          </p:nvSpPr>
          <p:spPr>
            <a:xfrm>
              <a:off x="3955288" y="5039932"/>
              <a:ext cx="722376" cy="722376"/>
            </a:xfrm>
            <a:prstGeom prst="ellipse">
              <a:avLst/>
            </a:prstGeom>
            <a:solidFill>
              <a:srgbClr val="00B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2" name="TextBox 21"/>
            <p:cNvSpPr txBox="1"/>
            <p:nvPr/>
          </p:nvSpPr>
          <p:spPr>
            <a:xfrm>
              <a:off x="3961639" y="5077954"/>
              <a:ext cx="716025" cy="613998"/>
            </a:xfrm>
            <a:prstGeom prst="rect">
              <a:avLst/>
            </a:prstGeom>
            <a:noFill/>
          </p:spPr>
          <p:txBody>
            <a:bodyPr wrap="square" rtlCol="0" anchor="t">
              <a:spAutoFit/>
            </a:bodyPr>
            <a:lstStyle/>
            <a:p>
              <a:pPr algn="ctr"/>
              <a:r>
                <a:rPr lang="en-US" sz="4400" b="1" dirty="0" smtClean="0">
                  <a:solidFill>
                    <a:schemeClr val="bg1"/>
                  </a:solidFill>
                </a:rPr>
                <a:t>1</a:t>
              </a:r>
              <a:endParaRPr lang="en-US" sz="4400" b="1" dirty="0">
                <a:solidFill>
                  <a:schemeClr val="bg1"/>
                </a:solidFill>
              </a:endParaRPr>
            </a:p>
          </p:txBody>
        </p:sp>
      </p:grpSp>
      <p:grpSp>
        <p:nvGrpSpPr>
          <p:cNvPr id="30" name="Group 29"/>
          <p:cNvGrpSpPr/>
          <p:nvPr userDrawn="1"/>
        </p:nvGrpSpPr>
        <p:grpSpPr>
          <a:xfrm>
            <a:off x="4114800" y="1572768"/>
            <a:ext cx="905256" cy="905256"/>
            <a:chOff x="4800600" y="1737360"/>
            <a:chExt cx="905256" cy="905256"/>
          </a:xfrm>
        </p:grpSpPr>
        <p:sp>
          <p:nvSpPr>
            <p:cNvPr id="25" name="Oval 24"/>
            <p:cNvSpPr/>
            <p:nvPr/>
          </p:nvSpPr>
          <p:spPr>
            <a:xfrm>
              <a:off x="4800600" y="1737360"/>
              <a:ext cx="905256" cy="905256"/>
            </a:xfrm>
            <a:prstGeom prst="ellipse">
              <a:avLst/>
            </a:prstGeom>
            <a:solidFill>
              <a:srgbClr val="0099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6" name="TextBox 25"/>
            <p:cNvSpPr txBox="1"/>
            <p:nvPr/>
          </p:nvSpPr>
          <p:spPr>
            <a:xfrm>
              <a:off x="4895216" y="1805268"/>
              <a:ext cx="716025" cy="769441"/>
            </a:xfrm>
            <a:prstGeom prst="rect">
              <a:avLst/>
            </a:prstGeom>
            <a:noFill/>
          </p:spPr>
          <p:txBody>
            <a:bodyPr wrap="square" rtlCol="0" anchor="t">
              <a:spAutoFit/>
            </a:bodyPr>
            <a:lstStyle/>
            <a:p>
              <a:pPr algn="ctr"/>
              <a:r>
                <a:rPr lang="en-US" sz="4400" b="1" dirty="0" smtClean="0">
                  <a:solidFill>
                    <a:schemeClr val="bg1"/>
                  </a:solidFill>
                </a:rPr>
                <a:t>2</a:t>
              </a:r>
              <a:endParaRPr lang="en-US" sz="4400" b="1" dirty="0">
                <a:solidFill>
                  <a:schemeClr val="bg1"/>
                </a:solidFill>
              </a:endParaRPr>
            </a:p>
          </p:txBody>
        </p:sp>
      </p:grpSp>
      <p:grpSp>
        <p:nvGrpSpPr>
          <p:cNvPr id="31" name="Group 30"/>
          <p:cNvGrpSpPr/>
          <p:nvPr userDrawn="1"/>
        </p:nvGrpSpPr>
        <p:grpSpPr>
          <a:xfrm>
            <a:off x="6675120" y="1572768"/>
            <a:ext cx="905256" cy="905256"/>
            <a:chOff x="762000" y="1295400"/>
            <a:chExt cx="905256" cy="905256"/>
          </a:xfrm>
        </p:grpSpPr>
        <p:sp>
          <p:nvSpPr>
            <p:cNvPr id="28" name="Oval 27"/>
            <p:cNvSpPr/>
            <p:nvPr/>
          </p:nvSpPr>
          <p:spPr>
            <a:xfrm>
              <a:off x="762000" y="1295400"/>
              <a:ext cx="905256" cy="905256"/>
            </a:xfrm>
            <a:prstGeom prst="ellipse">
              <a:avLst/>
            </a:prstGeom>
            <a:solidFill>
              <a:srgbClr val="00B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9" name="TextBox 28"/>
            <p:cNvSpPr txBox="1"/>
            <p:nvPr/>
          </p:nvSpPr>
          <p:spPr>
            <a:xfrm>
              <a:off x="856616" y="1363308"/>
              <a:ext cx="716025" cy="769441"/>
            </a:xfrm>
            <a:prstGeom prst="rect">
              <a:avLst/>
            </a:prstGeom>
            <a:noFill/>
          </p:spPr>
          <p:txBody>
            <a:bodyPr wrap="square" rtlCol="0" anchor="t">
              <a:spAutoFit/>
            </a:bodyPr>
            <a:lstStyle/>
            <a:p>
              <a:pPr algn="ctr"/>
              <a:r>
                <a:rPr lang="en-US" sz="4400" b="1" dirty="0" smtClean="0">
                  <a:solidFill>
                    <a:schemeClr val="bg1"/>
                  </a:solidFill>
                </a:rPr>
                <a:t>3</a:t>
              </a:r>
              <a:endParaRPr lang="en-US" sz="4400" b="1" dirty="0">
                <a:solidFill>
                  <a:schemeClr val="bg1"/>
                </a:solidFill>
              </a:endParaRPr>
            </a:p>
          </p:txBody>
        </p:sp>
      </p:grpSp>
    </p:spTree>
    <p:custDataLst>
      <p:tags r:id="rId1"/>
    </p:custDataLst>
    <p:extLst>
      <p:ext uri="{BB962C8B-B14F-4D97-AF65-F5344CB8AC3E}">
        <p14:creationId xmlns:p14="http://schemas.microsoft.com/office/powerpoint/2010/main" val="2100485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 Numbered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9" name="Text Placeholder 16"/>
          <p:cNvSpPr>
            <a:spLocks noGrp="1"/>
          </p:cNvSpPr>
          <p:nvPr>
            <p:ph type="body" sz="quarter" idx="18" hasCustomPrompt="1"/>
          </p:nvPr>
        </p:nvSpPr>
        <p:spPr>
          <a:xfrm>
            <a:off x="2066544" y="1435608"/>
            <a:ext cx="2130552" cy="667512"/>
          </a:xfrm>
          <a:prstGeom prst="rect">
            <a:avLst/>
          </a:prstGeom>
        </p:spPr>
        <p:txBody>
          <a:bodyPr anchor="ctr" anchorCtr="0">
            <a:noAutofit/>
          </a:bodyPr>
          <a:lstStyle>
            <a:lvl1pPr marL="0" indent="0">
              <a:buNone/>
              <a:defRPr sz="2400" b="0">
                <a:solidFill>
                  <a:schemeClr val="tx1">
                    <a:lumMod val="75000"/>
                    <a:lumOff val="25000"/>
                  </a:schemeClr>
                </a:solidFill>
                <a:latin typeface="Calibri Light" panose="020F0302020204030204" pitchFamily="34" charset="0"/>
                <a:cs typeface="Calibri Light" panose="020F0302020204030204" pitchFamily="34" charset="0"/>
              </a:defRPr>
            </a:lvl1pPr>
          </a:lstStyle>
          <a:p>
            <a:pPr lvl="0"/>
            <a:r>
              <a:rPr lang="en-US" dirty="0" smtClean="0"/>
              <a:t>Click to add text</a:t>
            </a:r>
            <a:endParaRPr lang="en-US" dirty="0"/>
          </a:p>
        </p:txBody>
      </p:sp>
      <p:sp>
        <p:nvSpPr>
          <p:cNvPr id="10" name="Text Placeholder 16"/>
          <p:cNvSpPr>
            <a:spLocks noGrp="1"/>
          </p:cNvSpPr>
          <p:nvPr>
            <p:ph type="body" sz="quarter" idx="19" hasCustomPrompt="1"/>
          </p:nvPr>
        </p:nvSpPr>
        <p:spPr>
          <a:xfrm>
            <a:off x="2066544" y="2340864"/>
            <a:ext cx="2130552" cy="667512"/>
          </a:xfrm>
          <a:prstGeom prst="rect">
            <a:avLst/>
          </a:prstGeom>
        </p:spPr>
        <p:txBody>
          <a:bodyPr anchor="ctr" anchorCtr="0">
            <a:noAutofit/>
          </a:bodyPr>
          <a:lstStyle>
            <a:lvl1pPr marL="0" indent="0">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11" name="Text Placeholder 16"/>
          <p:cNvSpPr>
            <a:spLocks noGrp="1"/>
          </p:cNvSpPr>
          <p:nvPr>
            <p:ph type="body" sz="quarter" idx="20" hasCustomPrompt="1"/>
          </p:nvPr>
        </p:nvSpPr>
        <p:spPr>
          <a:xfrm>
            <a:off x="2066544" y="3246120"/>
            <a:ext cx="2130552" cy="667512"/>
          </a:xfrm>
          <a:prstGeom prst="rect">
            <a:avLst/>
          </a:prstGeom>
        </p:spPr>
        <p:txBody>
          <a:bodyPr anchor="ctr" anchorCtr="0">
            <a:noAutofit/>
          </a:bodyPr>
          <a:lstStyle>
            <a:lvl1pPr marL="0" indent="0">
              <a:lnSpc>
                <a:spcPts val="2200"/>
              </a:lnSpc>
              <a:spcBef>
                <a:spcPts val="0"/>
              </a:spcBef>
              <a:spcAft>
                <a:spcPts val="0"/>
              </a:spcAft>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19" name="Text Placeholder 16"/>
          <p:cNvSpPr>
            <a:spLocks noGrp="1"/>
          </p:cNvSpPr>
          <p:nvPr>
            <p:ph type="body" sz="quarter" idx="21" hasCustomPrompt="1"/>
          </p:nvPr>
        </p:nvSpPr>
        <p:spPr>
          <a:xfrm>
            <a:off x="5586984" y="1435608"/>
            <a:ext cx="2130552" cy="667512"/>
          </a:xfrm>
          <a:prstGeom prst="rect">
            <a:avLst/>
          </a:prstGeom>
        </p:spPr>
        <p:txBody>
          <a:bodyPr anchor="ctr" anchorCtr="0">
            <a:noAutofit/>
          </a:bodyPr>
          <a:lstStyle>
            <a:lvl1pPr marL="0" indent="0">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20" name="Text Placeholder 16"/>
          <p:cNvSpPr>
            <a:spLocks noGrp="1"/>
          </p:cNvSpPr>
          <p:nvPr>
            <p:ph type="body" sz="quarter" idx="22" hasCustomPrompt="1"/>
          </p:nvPr>
        </p:nvSpPr>
        <p:spPr>
          <a:xfrm>
            <a:off x="5586984" y="2340864"/>
            <a:ext cx="2130552" cy="667512"/>
          </a:xfrm>
          <a:prstGeom prst="rect">
            <a:avLst/>
          </a:prstGeom>
        </p:spPr>
        <p:txBody>
          <a:bodyPr anchor="ctr" anchorCtr="0">
            <a:noAutofit/>
          </a:bodyPr>
          <a:lstStyle>
            <a:lvl1pPr marL="0" indent="0">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21" name="Text Placeholder 16"/>
          <p:cNvSpPr>
            <a:spLocks noGrp="1"/>
          </p:cNvSpPr>
          <p:nvPr>
            <p:ph type="body" sz="quarter" idx="23" hasCustomPrompt="1"/>
          </p:nvPr>
        </p:nvSpPr>
        <p:spPr>
          <a:xfrm>
            <a:off x="5586984" y="5047488"/>
            <a:ext cx="2130552" cy="667512"/>
          </a:xfrm>
          <a:prstGeom prst="rect">
            <a:avLst/>
          </a:prstGeom>
        </p:spPr>
        <p:txBody>
          <a:bodyPr anchor="ctr" anchorCtr="0">
            <a:noAutofit/>
          </a:bodyPr>
          <a:lstStyle>
            <a:lvl1pPr marL="0" indent="0">
              <a:lnSpc>
                <a:spcPts val="2200"/>
              </a:lnSpc>
              <a:spcBef>
                <a:spcPts val="0"/>
              </a:spcBef>
              <a:spcAft>
                <a:spcPts val="0"/>
              </a:spcAft>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22" name="Text Placeholder 16"/>
          <p:cNvSpPr>
            <a:spLocks noGrp="1"/>
          </p:cNvSpPr>
          <p:nvPr>
            <p:ph type="body" sz="quarter" idx="24" hasCustomPrompt="1"/>
          </p:nvPr>
        </p:nvSpPr>
        <p:spPr>
          <a:xfrm>
            <a:off x="2066544" y="4151376"/>
            <a:ext cx="2130552" cy="667512"/>
          </a:xfrm>
          <a:prstGeom prst="rect">
            <a:avLst/>
          </a:prstGeom>
        </p:spPr>
        <p:txBody>
          <a:bodyPr anchor="ctr" anchorCtr="0">
            <a:noAutofit/>
          </a:bodyPr>
          <a:lstStyle>
            <a:lvl1pPr marL="0" indent="0">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23" name="Text Placeholder 16"/>
          <p:cNvSpPr>
            <a:spLocks noGrp="1"/>
          </p:cNvSpPr>
          <p:nvPr>
            <p:ph type="body" sz="quarter" idx="25" hasCustomPrompt="1"/>
          </p:nvPr>
        </p:nvSpPr>
        <p:spPr>
          <a:xfrm>
            <a:off x="2066544" y="5047488"/>
            <a:ext cx="2130552" cy="667512"/>
          </a:xfrm>
          <a:prstGeom prst="rect">
            <a:avLst/>
          </a:prstGeom>
        </p:spPr>
        <p:txBody>
          <a:bodyPr anchor="ctr" anchorCtr="0">
            <a:noAutofit/>
          </a:bodyPr>
          <a:lstStyle>
            <a:lvl1pPr marL="0" indent="0">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24" name="Text Placeholder 16"/>
          <p:cNvSpPr>
            <a:spLocks noGrp="1"/>
          </p:cNvSpPr>
          <p:nvPr>
            <p:ph type="body" sz="quarter" idx="26" hasCustomPrompt="1"/>
          </p:nvPr>
        </p:nvSpPr>
        <p:spPr>
          <a:xfrm>
            <a:off x="5586984" y="3246120"/>
            <a:ext cx="2130552" cy="667512"/>
          </a:xfrm>
          <a:prstGeom prst="rect">
            <a:avLst/>
          </a:prstGeom>
        </p:spPr>
        <p:txBody>
          <a:bodyPr anchor="ctr" anchorCtr="0">
            <a:noAutofit/>
          </a:bodyPr>
          <a:lstStyle>
            <a:lvl1pPr marL="0" indent="0">
              <a:buNone/>
              <a:defRPr lang="en-US" sz="2400" b="0" kern="1200" dirty="0" smtClean="0">
                <a:solidFill>
                  <a:srgbClr val="000000"/>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25" name="Text Placeholder 16"/>
          <p:cNvSpPr>
            <a:spLocks noGrp="1"/>
          </p:cNvSpPr>
          <p:nvPr>
            <p:ph type="body" sz="quarter" idx="27" hasCustomPrompt="1"/>
          </p:nvPr>
        </p:nvSpPr>
        <p:spPr>
          <a:xfrm>
            <a:off x="5586984" y="4151376"/>
            <a:ext cx="2130552" cy="667512"/>
          </a:xfrm>
          <a:prstGeom prst="rect">
            <a:avLst/>
          </a:prstGeom>
        </p:spPr>
        <p:txBody>
          <a:bodyPr anchor="ctr" anchorCtr="0">
            <a:noAutofit/>
          </a:bodyPr>
          <a:lstStyle>
            <a:lvl1pPr marL="0" indent="0">
              <a:buNone/>
              <a:defRPr lang="en-US" sz="24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text</a:t>
            </a:r>
            <a:endParaRPr lang="en-US" dirty="0"/>
          </a:p>
        </p:txBody>
      </p:sp>
      <p:sp>
        <p:nvSpPr>
          <p:cNvPr id="26" name="Date Placeholder 25"/>
          <p:cNvSpPr>
            <a:spLocks noGrp="1"/>
          </p:cNvSpPr>
          <p:nvPr>
            <p:ph type="dt" sz="half" idx="28"/>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27" name="Slide Number Placeholder 26"/>
          <p:cNvSpPr>
            <a:spLocks noGrp="1"/>
          </p:cNvSpPr>
          <p:nvPr>
            <p:ph type="sldNum" sz="quarter" idx="29"/>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28" name="Footer Placeholder 27"/>
          <p:cNvSpPr>
            <a:spLocks noGrp="1"/>
          </p:cNvSpPr>
          <p:nvPr>
            <p:ph type="ftr" sz="quarter" idx="30"/>
          </p:nvPr>
        </p:nvSpPr>
        <p:spPr/>
        <p:txBody>
          <a:bodyPr/>
          <a:lstStyle/>
          <a:p>
            <a:endParaRPr lang="en-US"/>
          </a:p>
        </p:txBody>
      </p:sp>
      <p:grpSp>
        <p:nvGrpSpPr>
          <p:cNvPr id="29" name="Group 28"/>
          <p:cNvGrpSpPr/>
          <p:nvPr userDrawn="1"/>
        </p:nvGrpSpPr>
        <p:grpSpPr>
          <a:xfrm>
            <a:off x="4754880" y="5047488"/>
            <a:ext cx="722376" cy="722376"/>
            <a:chOff x="3955288" y="5039932"/>
            <a:chExt cx="722376" cy="722376"/>
          </a:xfrm>
        </p:grpSpPr>
        <p:sp>
          <p:nvSpPr>
            <p:cNvPr id="30" name="Oval 29"/>
            <p:cNvSpPr/>
            <p:nvPr/>
          </p:nvSpPr>
          <p:spPr>
            <a:xfrm>
              <a:off x="3955288" y="5039932"/>
              <a:ext cx="722376" cy="722376"/>
            </a:xfrm>
            <a:prstGeom prst="ellipse">
              <a:avLst/>
            </a:prstGeom>
            <a:solidFill>
              <a:srgbClr val="00B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3961639" y="5077955"/>
              <a:ext cx="716025" cy="646331"/>
            </a:xfrm>
            <a:prstGeom prst="rect">
              <a:avLst/>
            </a:prstGeom>
            <a:noFill/>
          </p:spPr>
          <p:txBody>
            <a:bodyPr wrap="square" rtlCol="0" anchor="t">
              <a:spAutoFit/>
            </a:bodyPr>
            <a:lstStyle/>
            <a:p>
              <a:pPr algn="ctr"/>
              <a:r>
                <a:rPr lang="en-US" sz="3600" b="1" dirty="0" smtClean="0">
                  <a:solidFill>
                    <a:schemeClr val="bg1"/>
                  </a:solidFill>
                </a:rPr>
                <a:t>10</a:t>
              </a:r>
              <a:endParaRPr lang="en-US" sz="3600" b="1" dirty="0">
                <a:solidFill>
                  <a:schemeClr val="bg1"/>
                </a:solidFill>
              </a:endParaRPr>
            </a:p>
          </p:txBody>
        </p:sp>
      </p:grpSp>
      <p:grpSp>
        <p:nvGrpSpPr>
          <p:cNvPr id="65" name="Group 64"/>
          <p:cNvGrpSpPr/>
          <p:nvPr userDrawn="1"/>
        </p:nvGrpSpPr>
        <p:grpSpPr>
          <a:xfrm>
            <a:off x="4754880" y="1435608"/>
            <a:ext cx="722376" cy="722376"/>
            <a:chOff x="3955288" y="4138232"/>
            <a:chExt cx="722376" cy="722376"/>
          </a:xfrm>
        </p:grpSpPr>
        <p:sp>
          <p:nvSpPr>
            <p:cNvPr id="33" name="Oval 32"/>
            <p:cNvSpPr/>
            <p:nvPr/>
          </p:nvSpPr>
          <p:spPr>
            <a:xfrm>
              <a:off x="3955288" y="4138232"/>
              <a:ext cx="722376" cy="722376"/>
            </a:xfrm>
            <a:prstGeom prst="ellipse">
              <a:avLst/>
            </a:prstGeom>
            <a:solidFill>
              <a:srgbClr val="0091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4" name="TextBox 33"/>
            <p:cNvSpPr txBox="1"/>
            <p:nvPr/>
          </p:nvSpPr>
          <p:spPr>
            <a:xfrm>
              <a:off x="3961639" y="4176255"/>
              <a:ext cx="716025" cy="646331"/>
            </a:xfrm>
            <a:prstGeom prst="rect">
              <a:avLst/>
            </a:prstGeom>
            <a:noFill/>
          </p:spPr>
          <p:txBody>
            <a:bodyPr wrap="square" rtlCol="0" anchor="t">
              <a:spAutoFit/>
            </a:bodyPr>
            <a:lstStyle/>
            <a:p>
              <a:pPr algn="ctr"/>
              <a:r>
                <a:rPr lang="en-US" sz="3600" b="1" dirty="0" smtClean="0">
                  <a:solidFill>
                    <a:schemeClr val="bg1"/>
                  </a:solidFill>
                </a:rPr>
                <a:t>6</a:t>
              </a:r>
              <a:endParaRPr lang="en-US" sz="3600" b="1" dirty="0">
                <a:solidFill>
                  <a:schemeClr val="bg1"/>
                </a:solidFill>
              </a:endParaRPr>
            </a:p>
          </p:txBody>
        </p:sp>
      </p:grpSp>
      <p:grpSp>
        <p:nvGrpSpPr>
          <p:cNvPr id="35" name="Group 34"/>
          <p:cNvGrpSpPr/>
          <p:nvPr userDrawn="1"/>
        </p:nvGrpSpPr>
        <p:grpSpPr>
          <a:xfrm>
            <a:off x="4754880" y="3246120"/>
            <a:ext cx="722376" cy="722376"/>
            <a:chOff x="3955288" y="3236532"/>
            <a:chExt cx="722376" cy="722376"/>
          </a:xfrm>
        </p:grpSpPr>
        <p:sp>
          <p:nvSpPr>
            <p:cNvPr id="36" name="Oval 35"/>
            <p:cNvSpPr/>
            <p:nvPr/>
          </p:nvSpPr>
          <p:spPr>
            <a:xfrm>
              <a:off x="3955288" y="3236532"/>
              <a:ext cx="722376" cy="722376"/>
            </a:xfrm>
            <a:prstGeom prst="ellipse">
              <a:avLst/>
            </a:prstGeom>
            <a:solidFill>
              <a:srgbClr val="0099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7" name="TextBox 36"/>
            <p:cNvSpPr txBox="1"/>
            <p:nvPr/>
          </p:nvSpPr>
          <p:spPr>
            <a:xfrm>
              <a:off x="3961639" y="3274555"/>
              <a:ext cx="716025" cy="646331"/>
            </a:xfrm>
            <a:prstGeom prst="rect">
              <a:avLst/>
            </a:prstGeom>
            <a:noFill/>
          </p:spPr>
          <p:txBody>
            <a:bodyPr wrap="square" rtlCol="0" anchor="t">
              <a:spAutoFit/>
            </a:bodyPr>
            <a:lstStyle/>
            <a:p>
              <a:pPr algn="ctr"/>
              <a:r>
                <a:rPr lang="en-US" sz="3600" b="1" dirty="0" smtClean="0">
                  <a:solidFill>
                    <a:schemeClr val="bg1"/>
                  </a:solidFill>
                </a:rPr>
                <a:t>8</a:t>
              </a:r>
              <a:endParaRPr lang="en-US" sz="3600" b="1" dirty="0">
                <a:solidFill>
                  <a:schemeClr val="bg1"/>
                </a:solidFill>
              </a:endParaRPr>
            </a:p>
          </p:txBody>
        </p:sp>
      </p:grpSp>
      <p:grpSp>
        <p:nvGrpSpPr>
          <p:cNvPr id="38" name="Group 37"/>
          <p:cNvGrpSpPr/>
          <p:nvPr userDrawn="1"/>
        </p:nvGrpSpPr>
        <p:grpSpPr>
          <a:xfrm>
            <a:off x="1261872" y="2340864"/>
            <a:ext cx="722376" cy="722376"/>
            <a:chOff x="3955288" y="3236532"/>
            <a:chExt cx="722376" cy="722376"/>
          </a:xfrm>
        </p:grpSpPr>
        <p:sp>
          <p:nvSpPr>
            <p:cNvPr id="49" name="Oval 48"/>
            <p:cNvSpPr/>
            <p:nvPr/>
          </p:nvSpPr>
          <p:spPr>
            <a:xfrm>
              <a:off x="3955288" y="3236532"/>
              <a:ext cx="722376" cy="722376"/>
            </a:xfrm>
            <a:prstGeom prst="ellipse">
              <a:avLst/>
            </a:prstGeom>
            <a:solidFill>
              <a:srgbClr val="0099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50" name="TextBox 49"/>
            <p:cNvSpPr txBox="1"/>
            <p:nvPr/>
          </p:nvSpPr>
          <p:spPr>
            <a:xfrm>
              <a:off x="3961639" y="3274555"/>
              <a:ext cx="716025" cy="646331"/>
            </a:xfrm>
            <a:prstGeom prst="rect">
              <a:avLst/>
            </a:prstGeom>
            <a:noFill/>
          </p:spPr>
          <p:txBody>
            <a:bodyPr wrap="square" rtlCol="0" anchor="t">
              <a:spAutoFit/>
            </a:bodyPr>
            <a:lstStyle/>
            <a:p>
              <a:pPr algn="ctr"/>
              <a:r>
                <a:rPr lang="en-US" sz="3600" b="1" dirty="0" smtClean="0">
                  <a:solidFill>
                    <a:schemeClr val="bg1"/>
                  </a:solidFill>
                </a:rPr>
                <a:t>2</a:t>
              </a:r>
              <a:endParaRPr lang="en-US" sz="3600" b="1" dirty="0">
                <a:solidFill>
                  <a:schemeClr val="bg1"/>
                </a:solidFill>
              </a:endParaRPr>
            </a:p>
          </p:txBody>
        </p:sp>
      </p:grpSp>
      <p:grpSp>
        <p:nvGrpSpPr>
          <p:cNvPr id="51" name="Group 50"/>
          <p:cNvGrpSpPr/>
          <p:nvPr userDrawn="1"/>
        </p:nvGrpSpPr>
        <p:grpSpPr>
          <a:xfrm>
            <a:off x="1261872" y="1435608"/>
            <a:ext cx="722376" cy="722376"/>
            <a:chOff x="3955288" y="5039932"/>
            <a:chExt cx="722376" cy="722376"/>
          </a:xfrm>
        </p:grpSpPr>
        <p:sp>
          <p:nvSpPr>
            <p:cNvPr id="52" name="Oval 51"/>
            <p:cNvSpPr/>
            <p:nvPr/>
          </p:nvSpPr>
          <p:spPr>
            <a:xfrm>
              <a:off x="3955288" y="5039932"/>
              <a:ext cx="722376" cy="722376"/>
            </a:xfrm>
            <a:prstGeom prst="ellipse">
              <a:avLst/>
            </a:prstGeom>
            <a:solidFill>
              <a:srgbClr val="00BC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53" name="TextBox 52"/>
            <p:cNvSpPr txBox="1"/>
            <p:nvPr/>
          </p:nvSpPr>
          <p:spPr>
            <a:xfrm>
              <a:off x="3961639" y="5077955"/>
              <a:ext cx="716025" cy="646331"/>
            </a:xfrm>
            <a:prstGeom prst="rect">
              <a:avLst/>
            </a:prstGeom>
            <a:noFill/>
          </p:spPr>
          <p:txBody>
            <a:bodyPr wrap="square" rtlCol="0" anchor="t">
              <a:spAutoFit/>
            </a:bodyPr>
            <a:lstStyle/>
            <a:p>
              <a:pPr algn="ctr"/>
              <a:r>
                <a:rPr lang="en-US" sz="3600" b="1" dirty="0" smtClean="0">
                  <a:solidFill>
                    <a:schemeClr val="bg1"/>
                  </a:solidFill>
                </a:rPr>
                <a:t>1</a:t>
              </a:r>
              <a:endParaRPr lang="en-US" sz="3600" b="1" dirty="0">
                <a:solidFill>
                  <a:schemeClr val="bg1"/>
                </a:solidFill>
              </a:endParaRPr>
            </a:p>
          </p:txBody>
        </p:sp>
      </p:grpSp>
      <p:grpSp>
        <p:nvGrpSpPr>
          <p:cNvPr id="57" name="Group 56"/>
          <p:cNvGrpSpPr/>
          <p:nvPr userDrawn="1"/>
        </p:nvGrpSpPr>
        <p:grpSpPr>
          <a:xfrm>
            <a:off x="1261872" y="3246120"/>
            <a:ext cx="722376" cy="722376"/>
            <a:chOff x="381000" y="5029200"/>
            <a:chExt cx="722376" cy="722376"/>
          </a:xfrm>
        </p:grpSpPr>
        <p:sp>
          <p:nvSpPr>
            <p:cNvPr id="55" name="Oval 54"/>
            <p:cNvSpPr/>
            <p:nvPr/>
          </p:nvSpPr>
          <p:spPr>
            <a:xfrm>
              <a:off x="381000" y="5029200"/>
              <a:ext cx="722376" cy="722376"/>
            </a:xfrm>
            <a:prstGeom prst="ellipse">
              <a:avLst/>
            </a:prstGeom>
            <a:solidFill>
              <a:srgbClr val="00B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56" name="TextBox 55"/>
            <p:cNvSpPr txBox="1"/>
            <p:nvPr/>
          </p:nvSpPr>
          <p:spPr>
            <a:xfrm>
              <a:off x="387351" y="5067223"/>
              <a:ext cx="716025" cy="646331"/>
            </a:xfrm>
            <a:prstGeom prst="rect">
              <a:avLst/>
            </a:prstGeom>
            <a:noFill/>
          </p:spPr>
          <p:txBody>
            <a:bodyPr wrap="square" rtlCol="0" anchor="t">
              <a:spAutoFit/>
            </a:bodyPr>
            <a:lstStyle/>
            <a:p>
              <a:pPr algn="ctr"/>
              <a:r>
                <a:rPr lang="en-US" sz="3600" b="1" dirty="0" smtClean="0">
                  <a:solidFill>
                    <a:schemeClr val="bg1"/>
                  </a:solidFill>
                </a:rPr>
                <a:t>3</a:t>
              </a:r>
              <a:endParaRPr lang="en-US" sz="3600" b="1" dirty="0">
                <a:solidFill>
                  <a:schemeClr val="bg1"/>
                </a:solidFill>
              </a:endParaRPr>
            </a:p>
          </p:txBody>
        </p:sp>
      </p:grpSp>
      <p:grpSp>
        <p:nvGrpSpPr>
          <p:cNvPr id="61" name="Group 60"/>
          <p:cNvGrpSpPr/>
          <p:nvPr userDrawn="1"/>
        </p:nvGrpSpPr>
        <p:grpSpPr>
          <a:xfrm>
            <a:off x="1261872" y="4151376"/>
            <a:ext cx="722376" cy="722376"/>
            <a:chOff x="457200" y="4114800"/>
            <a:chExt cx="722376" cy="722376"/>
          </a:xfrm>
        </p:grpSpPr>
        <p:sp>
          <p:nvSpPr>
            <p:cNvPr id="59" name="Oval 58"/>
            <p:cNvSpPr/>
            <p:nvPr/>
          </p:nvSpPr>
          <p:spPr>
            <a:xfrm>
              <a:off x="457200" y="4114800"/>
              <a:ext cx="722376" cy="722376"/>
            </a:xfrm>
            <a:prstGeom prst="ellipse">
              <a:avLst/>
            </a:prstGeom>
            <a:solidFill>
              <a:srgbClr val="00C7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0" name="TextBox 59"/>
            <p:cNvSpPr txBox="1"/>
            <p:nvPr/>
          </p:nvSpPr>
          <p:spPr>
            <a:xfrm>
              <a:off x="463551" y="4152823"/>
              <a:ext cx="716025" cy="646331"/>
            </a:xfrm>
            <a:prstGeom prst="rect">
              <a:avLst/>
            </a:prstGeom>
            <a:noFill/>
          </p:spPr>
          <p:txBody>
            <a:bodyPr wrap="square" rtlCol="0" anchor="t">
              <a:spAutoFit/>
            </a:bodyPr>
            <a:lstStyle/>
            <a:p>
              <a:pPr algn="ctr"/>
              <a:r>
                <a:rPr lang="en-US" sz="3600" b="1" dirty="0" smtClean="0">
                  <a:solidFill>
                    <a:schemeClr val="bg1"/>
                  </a:solidFill>
                </a:rPr>
                <a:t>4</a:t>
              </a:r>
              <a:endParaRPr lang="en-US" sz="3600" b="1" dirty="0">
                <a:solidFill>
                  <a:schemeClr val="bg1"/>
                </a:solidFill>
              </a:endParaRPr>
            </a:p>
          </p:txBody>
        </p:sp>
      </p:grpSp>
      <p:grpSp>
        <p:nvGrpSpPr>
          <p:cNvPr id="62" name="Group 61"/>
          <p:cNvGrpSpPr/>
          <p:nvPr userDrawn="1"/>
        </p:nvGrpSpPr>
        <p:grpSpPr>
          <a:xfrm>
            <a:off x="4754880" y="2340864"/>
            <a:ext cx="722376" cy="722376"/>
            <a:chOff x="457200" y="4114800"/>
            <a:chExt cx="722376" cy="722376"/>
          </a:xfrm>
        </p:grpSpPr>
        <p:sp>
          <p:nvSpPr>
            <p:cNvPr id="63" name="Oval 62"/>
            <p:cNvSpPr/>
            <p:nvPr/>
          </p:nvSpPr>
          <p:spPr>
            <a:xfrm>
              <a:off x="457200" y="4114800"/>
              <a:ext cx="722376" cy="722376"/>
            </a:xfrm>
            <a:prstGeom prst="ellipse">
              <a:avLst/>
            </a:prstGeom>
            <a:solidFill>
              <a:srgbClr val="00C7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4" name="TextBox 63"/>
            <p:cNvSpPr txBox="1"/>
            <p:nvPr/>
          </p:nvSpPr>
          <p:spPr>
            <a:xfrm>
              <a:off x="463551" y="4152823"/>
              <a:ext cx="716025" cy="646331"/>
            </a:xfrm>
            <a:prstGeom prst="rect">
              <a:avLst/>
            </a:prstGeom>
            <a:noFill/>
          </p:spPr>
          <p:txBody>
            <a:bodyPr wrap="square" rtlCol="0" anchor="t">
              <a:spAutoFit/>
            </a:bodyPr>
            <a:lstStyle/>
            <a:p>
              <a:pPr algn="ctr"/>
              <a:r>
                <a:rPr lang="en-US" sz="3600" b="1" dirty="0" smtClean="0">
                  <a:solidFill>
                    <a:schemeClr val="bg1"/>
                  </a:solidFill>
                </a:rPr>
                <a:t>7</a:t>
              </a:r>
              <a:endParaRPr lang="en-US" sz="3600" b="1" dirty="0">
                <a:solidFill>
                  <a:schemeClr val="bg1"/>
                </a:solidFill>
              </a:endParaRPr>
            </a:p>
          </p:txBody>
        </p:sp>
      </p:grpSp>
      <p:grpSp>
        <p:nvGrpSpPr>
          <p:cNvPr id="71" name="Group 70"/>
          <p:cNvGrpSpPr/>
          <p:nvPr userDrawn="1"/>
        </p:nvGrpSpPr>
        <p:grpSpPr>
          <a:xfrm>
            <a:off x="4754880" y="4151376"/>
            <a:ext cx="722376" cy="722376"/>
            <a:chOff x="3955288" y="4138232"/>
            <a:chExt cx="722376" cy="722376"/>
          </a:xfrm>
        </p:grpSpPr>
        <p:sp>
          <p:nvSpPr>
            <p:cNvPr id="67" name="Oval 66"/>
            <p:cNvSpPr/>
            <p:nvPr/>
          </p:nvSpPr>
          <p:spPr>
            <a:xfrm>
              <a:off x="3955288" y="4138232"/>
              <a:ext cx="722376" cy="722376"/>
            </a:xfrm>
            <a:prstGeom prst="ellipse">
              <a:avLst/>
            </a:prstGeom>
            <a:solidFill>
              <a:srgbClr val="0090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8" name="TextBox 67"/>
            <p:cNvSpPr txBox="1"/>
            <p:nvPr/>
          </p:nvSpPr>
          <p:spPr>
            <a:xfrm>
              <a:off x="3958464" y="4176255"/>
              <a:ext cx="716025" cy="646331"/>
            </a:xfrm>
            <a:prstGeom prst="rect">
              <a:avLst/>
            </a:prstGeom>
            <a:noFill/>
          </p:spPr>
          <p:txBody>
            <a:bodyPr wrap="square" rtlCol="0" anchor="t">
              <a:spAutoFit/>
            </a:bodyPr>
            <a:lstStyle/>
            <a:p>
              <a:pPr algn="ctr"/>
              <a:r>
                <a:rPr lang="en-US" sz="3600" b="1" dirty="0" smtClean="0">
                  <a:solidFill>
                    <a:schemeClr val="bg1"/>
                  </a:solidFill>
                </a:rPr>
                <a:t>9</a:t>
              </a:r>
              <a:endParaRPr lang="en-US" sz="3600" b="1" dirty="0">
                <a:solidFill>
                  <a:schemeClr val="bg1"/>
                </a:solidFill>
              </a:endParaRPr>
            </a:p>
          </p:txBody>
        </p:sp>
      </p:grpSp>
      <p:grpSp>
        <p:nvGrpSpPr>
          <p:cNvPr id="72" name="Group 71"/>
          <p:cNvGrpSpPr/>
          <p:nvPr userDrawn="1"/>
        </p:nvGrpSpPr>
        <p:grpSpPr>
          <a:xfrm>
            <a:off x="1261872" y="5047488"/>
            <a:ext cx="722376" cy="722376"/>
            <a:chOff x="3955288" y="4138232"/>
            <a:chExt cx="722376" cy="722376"/>
          </a:xfrm>
        </p:grpSpPr>
        <p:sp>
          <p:nvSpPr>
            <p:cNvPr id="73" name="Oval 72"/>
            <p:cNvSpPr/>
            <p:nvPr/>
          </p:nvSpPr>
          <p:spPr>
            <a:xfrm>
              <a:off x="3955288" y="4138232"/>
              <a:ext cx="722376" cy="722376"/>
            </a:xfrm>
            <a:prstGeom prst="ellipse">
              <a:avLst/>
            </a:prstGeom>
            <a:solidFill>
              <a:srgbClr val="0090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74" name="TextBox 73"/>
            <p:cNvSpPr txBox="1"/>
            <p:nvPr/>
          </p:nvSpPr>
          <p:spPr>
            <a:xfrm>
              <a:off x="3958464" y="4176255"/>
              <a:ext cx="716025" cy="646331"/>
            </a:xfrm>
            <a:prstGeom prst="rect">
              <a:avLst/>
            </a:prstGeom>
            <a:noFill/>
          </p:spPr>
          <p:txBody>
            <a:bodyPr wrap="square" rtlCol="0" anchor="t">
              <a:spAutoFit/>
            </a:bodyPr>
            <a:lstStyle/>
            <a:p>
              <a:pPr algn="ctr"/>
              <a:r>
                <a:rPr lang="en-US" sz="3600" b="1" dirty="0" smtClean="0">
                  <a:solidFill>
                    <a:schemeClr val="bg1"/>
                  </a:solidFill>
                </a:rPr>
                <a:t>5</a:t>
              </a:r>
              <a:endParaRPr lang="en-US" sz="3600" b="1" dirty="0">
                <a:solidFill>
                  <a:schemeClr val="bg1"/>
                </a:solidFill>
              </a:endParaRPr>
            </a:p>
          </p:txBody>
        </p:sp>
      </p:grpSp>
    </p:spTree>
    <p:custDataLst>
      <p:tags r:id="rId1"/>
    </p:custDataLst>
    <p:extLst>
      <p:ext uri="{BB962C8B-B14F-4D97-AF65-F5344CB8AC3E}">
        <p14:creationId xmlns:p14="http://schemas.microsoft.com/office/powerpoint/2010/main" val="12558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8"/>
          <p:cNvSpPr>
            <a:spLocks noGrp="1"/>
          </p:cNvSpPr>
          <p:nvPr>
            <p:ph type="pic" sz="quarter" idx="13"/>
          </p:nvPr>
        </p:nvSpPr>
        <p:spPr>
          <a:xfrm>
            <a:off x="1207008" y="1444752"/>
            <a:ext cx="2606040" cy="2670048"/>
          </a:xfrm>
          <a:prstGeom prst="rect">
            <a:avLst/>
          </a:prstGeom>
          <a:solidFill>
            <a:schemeClr val="bg1">
              <a:lumMod val="65000"/>
            </a:schemeClr>
          </a:solidFill>
        </p:spPr>
        <p:txBody>
          <a:bodyPr>
            <a:normAutofit/>
          </a:bodyPr>
          <a:lstStyle>
            <a:lvl1pPr marL="0" indent="0">
              <a:buNone/>
              <a:defRPr sz="2200"/>
            </a:lvl1pPr>
          </a:lstStyle>
          <a:p>
            <a:r>
              <a:rPr lang="en-US" smtClean="0"/>
              <a:t>Click icon to add picture</a:t>
            </a:r>
            <a:endParaRPr lang="en-US" dirty="0"/>
          </a:p>
        </p:txBody>
      </p:sp>
      <p:sp>
        <p:nvSpPr>
          <p:cNvPr id="7" name="Picture Placeholder 8"/>
          <p:cNvSpPr>
            <a:spLocks noGrp="1"/>
          </p:cNvSpPr>
          <p:nvPr>
            <p:ph type="pic" sz="quarter" idx="14"/>
          </p:nvPr>
        </p:nvSpPr>
        <p:spPr>
          <a:xfrm>
            <a:off x="5413248" y="1444752"/>
            <a:ext cx="2606040" cy="2670048"/>
          </a:xfrm>
          <a:prstGeom prst="rect">
            <a:avLst/>
          </a:prstGeom>
          <a:solidFill>
            <a:schemeClr val="bg1">
              <a:lumMod val="65000"/>
            </a:schemeClr>
          </a:solidFill>
        </p:spPr>
        <p:txBody>
          <a:bodyPr>
            <a:normAutofit/>
          </a:bodyPr>
          <a:lstStyle>
            <a:lvl1pPr marL="0" indent="0">
              <a:buNone/>
              <a:defRPr sz="2200"/>
            </a:lvl1pPr>
          </a:lstStyle>
          <a:p>
            <a:r>
              <a:rPr lang="en-US" smtClean="0"/>
              <a:t>Click icon to add picture</a:t>
            </a:r>
            <a:endParaRPr lang="en-US" dirty="0"/>
          </a:p>
        </p:txBody>
      </p:sp>
      <p:sp>
        <p:nvSpPr>
          <p:cNvPr id="8" name="Text Placeholder 15"/>
          <p:cNvSpPr>
            <a:spLocks noGrp="1"/>
          </p:cNvSpPr>
          <p:nvPr>
            <p:ph type="body" sz="quarter" idx="18"/>
          </p:nvPr>
        </p:nvSpPr>
        <p:spPr>
          <a:xfrm>
            <a:off x="1115568" y="4724400"/>
            <a:ext cx="3218688" cy="1234440"/>
          </a:xfrm>
          <a:prstGeom prst="rect">
            <a:avLst/>
          </a:prstGeom>
        </p:spPr>
        <p:txBody>
          <a:bodyPr>
            <a:noAutofit/>
          </a:bodyPr>
          <a:lstStyle>
            <a:lvl1pPr marL="0" indent="0">
              <a:lnSpc>
                <a:spcPts val="2200"/>
              </a:lnSpc>
              <a:spcBef>
                <a:spcPts val="0"/>
              </a:spcBef>
              <a:buNone/>
              <a:defRPr sz="2400" baseline="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9" name="Text Placeholder 15"/>
          <p:cNvSpPr>
            <a:spLocks noGrp="1"/>
          </p:cNvSpPr>
          <p:nvPr>
            <p:ph type="body" sz="quarter" idx="19"/>
          </p:nvPr>
        </p:nvSpPr>
        <p:spPr>
          <a:xfrm>
            <a:off x="5294376" y="4724400"/>
            <a:ext cx="3218688" cy="1234440"/>
          </a:xfrm>
          <a:prstGeom prst="rect">
            <a:avLst/>
          </a:prstGeom>
        </p:spPr>
        <p:txBody>
          <a:bodyPr>
            <a:noAutofit/>
          </a:bodyPr>
          <a:lstStyle>
            <a:lvl1pPr marL="0" indent="0">
              <a:lnSpc>
                <a:spcPts val="2200"/>
              </a:lnSpc>
              <a:spcBef>
                <a:spcPts val="0"/>
              </a:spcBef>
              <a:buNone/>
              <a:defRPr sz="2400" baseline="0">
                <a:solidFill>
                  <a:schemeClr val="tx1">
                    <a:lumMod val="75000"/>
                    <a:lumOff val="25000"/>
                  </a:schemeClr>
                </a:solidFill>
                <a:latin typeface="Calibri Light" panose="020F0302020204030204" pitchFamily="34" charset="0"/>
              </a:defRPr>
            </a:lvl1pPr>
          </a:lstStyle>
          <a:p>
            <a:pPr lvl="0"/>
            <a:r>
              <a:rPr lang="en-US" dirty="0" smtClean="0"/>
              <a:t>Click to edit Master text styles</a:t>
            </a:r>
          </a:p>
        </p:txBody>
      </p:sp>
      <p:sp>
        <p:nvSpPr>
          <p:cNvPr id="10" name="Text Placeholder 16"/>
          <p:cNvSpPr>
            <a:spLocks noGrp="1"/>
          </p:cNvSpPr>
          <p:nvPr>
            <p:ph type="body" sz="quarter" idx="20" hasCustomPrompt="1"/>
          </p:nvPr>
        </p:nvSpPr>
        <p:spPr>
          <a:xfrm>
            <a:off x="1115568" y="4334256"/>
            <a:ext cx="3218688" cy="381000"/>
          </a:xfrm>
          <a:prstGeom prst="rect">
            <a:avLst/>
          </a:prstGeom>
        </p:spPr>
        <p:txBody>
          <a:bodyPr>
            <a:noAutofit/>
          </a:bodyPr>
          <a:lstStyle>
            <a:lvl1pPr marL="0" indent="0">
              <a:buNone/>
              <a:tabLst/>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1" name="Text Placeholder 16"/>
          <p:cNvSpPr>
            <a:spLocks noGrp="1"/>
          </p:cNvSpPr>
          <p:nvPr>
            <p:ph type="body" sz="quarter" idx="21" hasCustomPrompt="1"/>
          </p:nvPr>
        </p:nvSpPr>
        <p:spPr>
          <a:xfrm>
            <a:off x="5294376" y="4334256"/>
            <a:ext cx="3218688" cy="381000"/>
          </a:xfrm>
          <a:prstGeom prst="rect">
            <a:avLst/>
          </a:prstGeom>
        </p:spPr>
        <p:txBody>
          <a:bodyPr>
            <a:noAutofit/>
          </a:bodyPr>
          <a:lstStyle>
            <a:lvl1pPr marL="0" indent="0">
              <a:buNone/>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12" name="Date Placeholder 11"/>
          <p:cNvSpPr>
            <a:spLocks noGrp="1"/>
          </p:cNvSpPr>
          <p:nvPr>
            <p:ph type="dt" sz="half" idx="22"/>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3" name="Slide Number Placeholder 12"/>
          <p:cNvSpPr>
            <a:spLocks noGrp="1"/>
          </p:cNvSpPr>
          <p:nvPr>
            <p:ph type="sldNum" sz="quarter" idx="23"/>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14" name="Footer Placeholder 13"/>
          <p:cNvSpPr>
            <a:spLocks noGrp="1"/>
          </p:cNvSpPr>
          <p:nvPr>
            <p:ph type="ftr" sz="quarter" idx="24"/>
          </p:nvPr>
        </p:nvSpPr>
        <p:spPr/>
        <p:txBody>
          <a:bodyPr/>
          <a:lstStyle/>
          <a:p>
            <a:endParaRPr lang="en-US"/>
          </a:p>
        </p:txBody>
      </p:sp>
    </p:spTree>
    <p:custDataLst>
      <p:tags r:id="rId1"/>
    </p:custDataLst>
    <p:extLst>
      <p:ext uri="{BB962C8B-B14F-4D97-AF65-F5344CB8AC3E}">
        <p14:creationId xmlns:p14="http://schemas.microsoft.com/office/powerpoint/2010/main" val="349622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Picture on Left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8"/>
          <p:cNvSpPr>
            <a:spLocks noGrp="1"/>
          </p:cNvSpPr>
          <p:nvPr>
            <p:ph type="pic" sz="quarter" idx="10"/>
          </p:nvPr>
        </p:nvSpPr>
        <p:spPr>
          <a:xfrm>
            <a:off x="1033272" y="1389888"/>
            <a:ext cx="3182112" cy="4764024"/>
          </a:xfrm>
          <a:prstGeom prst="rect">
            <a:avLst/>
          </a:prstGeom>
          <a:solidFill>
            <a:schemeClr val="bg1">
              <a:lumMod val="65000"/>
            </a:schemeClr>
          </a:solidFill>
        </p:spPr>
        <p:txBody>
          <a:bodyPr>
            <a:normAutofit/>
          </a:bodyPr>
          <a:lstStyle>
            <a:lvl1pPr>
              <a:buNone/>
              <a:defRPr sz="2200"/>
            </a:lvl1pPr>
          </a:lstStyle>
          <a:p>
            <a:r>
              <a:rPr lang="en-US" smtClean="0"/>
              <a:t>Click icon to add picture</a:t>
            </a:r>
            <a:endParaRPr lang="en-US" dirty="0"/>
          </a:p>
        </p:txBody>
      </p:sp>
      <p:sp>
        <p:nvSpPr>
          <p:cNvPr id="7" name="Text Placeholder 9"/>
          <p:cNvSpPr>
            <a:spLocks noGrp="1"/>
          </p:cNvSpPr>
          <p:nvPr>
            <p:ph type="body" sz="quarter" idx="14"/>
          </p:nvPr>
        </p:nvSpPr>
        <p:spPr>
          <a:xfrm>
            <a:off x="4489704" y="1773936"/>
            <a:ext cx="4133088" cy="3255264"/>
          </a:xfrm>
          <a:prstGeom prst="rect">
            <a:avLst/>
          </a:prstGeom>
        </p:spPr>
        <p:txBody>
          <a:bodyPr>
            <a:noAutofit/>
          </a:bodyPr>
          <a:lstStyle>
            <a:lvl1pPr marL="228600" indent="-228600">
              <a:lnSpc>
                <a:spcPts val="2200"/>
              </a:lnSpc>
              <a:spcBef>
                <a:spcPts val="0"/>
              </a:spcBef>
              <a:spcAft>
                <a:spcPts val="1200"/>
              </a:spcAft>
              <a:buFontTx/>
              <a:buBlip>
                <a:blip r:embed="rId3"/>
              </a:buBlip>
              <a:tabLst>
                <a:tab pos="347663" algn="l"/>
              </a:tabLst>
              <a:defRPr sz="2400">
                <a:solidFill>
                  <a:schemeClr val="tx1">
                    <a:lumMod val="75000"/>
                    <a:lumOff val="25000"/>
                  </a:schemeClr>
                </a:solidFill>
                <a:latin typeface="Calibri Light" panose="020F0302020204030204" pitchFamily="34" charset="0"/>
              </a:defRPr>
            </a:lvl1pPr>
            <a:lvl2pPr marL="457200" indent="-228600">
              <a:lnSpc>
                <a:spcPts val="2200"/>
              </a:lnSpc>
              <a:spcBef>
                <a:spcPts val="0"/>
              </a:spcBef>
              <a:spcAft>
                <a:spcPts val="1200"/>
              </a:spcAft>
              <a:buClr>
                <a:srgbClr val="00BDCB"/>
              </a:buClr>
              <a:buFont typeface="Arial" pitchFamily="34" charset="0"/>
              <a:buChar char="•"/>
              <a:defRPr sz="2400">
                <a:solidFill>
                  <a:schemeClr val="tx1">
                    <a:lumMod val="75000"/>
                    <a:lumOff val="25000"/>
                  </a:schemeClr>
                </a:solidFill>
                <a:latin typeface="Calibri Light" panose="020F0302020204030204" pitchFamily="34" charset="0"/>
              </a:defRPr>
            </a:lvl2pPr>
            <a:lvl3pPr marL="685800" indent="-228600">
              <a:lnSpc>
                <a:spcPts val="2200"/>
              </a:lnSpc>
              <a:spcBef>
                <a:spcPts val="0"/>
              </a:spcBef>
              <a:spcAft>
                <a:spcPts val="1200"/>
              </a:spcAft>
              <a:buClr>
                <a:srgbClr val="0191B3"/>
              </a:buClr>
              <a:defRPr sz="2400">
                <a:solidFill>
                  <a:schemeClr val="tx1">
                    <a:lumMod val="75000"/>
                    <a:lumOff val="25000"/>
                  </a:schemeClr>
                </a:solidFill>
                <a:latin typeface="Calibri Light" panose="020F0302020204030204" pitchFamily="34" charset="0"/>
              </a:defRPr>
            </a:lvl3pPr>
            <a:lvl4pPr marL="914400" indent="-228600">
              <a:lnSpc>
                <a:spcPts val="2200"/>
              </a:lnSpc>
              <a:spcBef>
                <a:spcPts val="0"/>
              </a:spcBef>
              <a:spcAft>
                <a:spcPts val="1200"/>
              </a:spcAft>
              <a:buClr>
                <a:srgbClr val="0099D2"/>
              </a:buClr>
              <a:buFont typeface="Arial" pitchFamily="34" charset="0"/>
              <a:buChar char="­"/>
              <a:defRPr sz="2400">
                <a:solidFill>
                  <a:schemeClr val="tx1">
                    <a:lumMod val="75000"/>
                    <a:lumOff val="25000"/>
                  </a:schemeClr>
                </a:solidFill>
                <a:latin typeface="Calibri Light" panose="020F0302020204030204" pitchFamily="34" charset="0"/>
              </a:defRPr>
            </a:lvl4pPr>
            <a:lvl5pPr marL="1143000" indent="-228600">
              <a:lnSpc>
                <a:spcPts val="2200"/>
              </a:lnSpc>
              <a:spcBef>
                <a:spcPts val="0"/>
              </a:spcBef>
              <a:spcAft>
                <a:spcPts val="1200"/>
              </a:spcAft>
              <a:buClr>
                <a:srgbClr val="00C8E1"/>
              </a:buClr>
              <a:buFont typeface="Arial" pitchFamily="34" charset="0"/>
              <a:buChar char="-"/>
              <a:defRPr sz="2400">
                <a:solidFill>
                  <a:schemeClr val="tx1">
                    <a:lumMod val="75000"/>
                    <a:lumOff val="25000"/>
                  </a:schemeClr>
                </a:solidFill>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16"/>
          <p:cNvSpPr>
            <a:spLocks noGrp="1"/>
          </p:cNvSpPr>
          <p:nvPr>
            <p:ph type="body" sz="quarter" idx="20" hasCustomPrompt="1"/>
          </p:nvPr>
        </p:nvSpPr>
        <p:spPr>
          <a:xfrm>
            <a:off x="4489704" y="1389888"/>
            <a:ext cx="4133088" cy="381000"/>
          </a:xfrm>
          <a:prstGeom prst="rect">
            <a:avLst/>
          </a:prstGeom>
        </p:spPr>
        <p:txBody>
          <a:bodyPr>
            <a:noAutofit/>
          </a:bodyPr>
          <a:lstStyle>
            <a:lvl1pPr marL="0" indent="0">
              <a:buNone/>
              <a:tabLst/>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9" name="Date Placeholder 8"/>
          <p:cNvSpPr>
            <a:spLocks noGrp="1"/>
          </p:cNvSpPr>
          <p:nvPr>
            <p:ph type="dt" sz="half" idx="21"/>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0" name="Slide Number Placeholder 9"/>
          <p:cNvSpPr>
            <a:spLocks noGrp="1"/>
          </p:cNvSpPr>
          <p:nvPr>
            <p:ph type="sldNum" sz="quarter" idx="22"/>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11" name="Footer Placeholder 10"/>
          <p:cNvSpPr>
            <a:spLocks noGrp="1"/>
          </p:cNvSpPr>
          <p:nvPr>
            <p:ph type="ftr" sz="quarter" idx="23"/>
          </p:nvPr>
        </p:nvSpPr>
        <p:spPr/>
        <p:txBody>
          <a:bodyPr/>
          <a:lstStyle/>
          <a:p>
            <a:endParaRPr lang="en-US"/>
          </a:p>
        </p:txBody>
      </p:sp>
    </p:spTree>
    <p:custDataLst>
      <p:tags r:id="rId1"/>
    </p:custDataLst>
    <p:extLst>
      <p:ext uri="{BB962C8B-B14F-4D97-AF65-F5344CB8AC3E}">
        <p14:creationId xmlns:p14="http://schemas.microsoft.com/office/powerpoint/2010/main" val="287616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Picture on Right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icture Placeholder 8"/>
          <p:cNvSpPr>
            <a:spLocks noGrp="1"/>
          </p:cNvSpPr>
          <p:nvPr>
            <p:ph type="pic" sz="quarter" idx="10"/>
          </p:nvPr>
        </p:nvSpPr>
        <p:spPr>
          <a:xfrm>
            <a:off x="5084064" y="1389888"/>
            <a:ext cx="3182112" cy="4459224"/>
          </a:xfrm>
          <a:prstGeom prst="rect">
            <a:avLst/>
          </a:prstGeom>
          <a:solidFill>
            <a:schemeClr val="bg1">
              <a:lumMod val="65000"/>
            </a:schemeClr>
          </a:solidFill>
        </p:spPr>
        <p:txBody>
          <a:bodyPr>
            <a:normAutofit/>
          </a:bodyPr>
          <a:lstStyle>
            <a:lvl1pPr marL="0" indent="0">
              <a:buNone/>
              <a:defRPr sz="2200"/>
            </a:lvl1pPr>
          </a:lstStyle>
          <a:p>
            <a:r>
              <a:rPr lang="en-US" smtClean="0"/>
              <a:t>Click icon to add picture</a:t>
            </a:r>
            <a:endParaRPr lang="en-US" dirty="0"/>
          </a:p>
        </p:txBody>
      </p:sp>
      <p:sp>
        <p:nvSpPr>
          <p:cNvPr id="6" name="Text Placeholder 16"/>
          <p:cNvSpPr>
            <a:spLocks noGrp="1"/>
          </p:cNvSpPr>
          <p:nvPr>
            <p:ph type="body" sz="quarter" idx="20" hasCustomPrompt="1"/>
          </p:nvPr>
        </p:nvSpPr>
        <p:spPr>
          <a:xfrm>
            <a:off x="743712" y="1389888"/>
            <a:ext cx="4133088" cy="381000"/>
          </a:xfrm>
          <a:prstGeom prst="rect">
            <a:avLst/>
          </a:prstGeom>
        </p:spPr>
        <p:txBody>
          <a:bodyPr>
            <a:noAutofit/>
          </a:bodyPr>
          <a:lstStyle>
            <a:lvl1pPr marL="0" indent="0">
              <a:buNone/>
              <a:tabLst/>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marL="228600" lvl="0" indent="-228600" algn="l" defTabSz="914400" rtl="0" eaLnBrk="1" latinLnBrk="0" hangingPunct="1">
              <a:lnSpc>
                <a:spcPts val="2200"/>
              </a:lnSpc>
              <a:spcBef>
                <a:spcPts val="0"/>
              </a:spcBef>
              <a:spcAft>
                <a:spcPts val="1200"/>
              </a:spcAft>
              <a:buFontTx/>
              <a:buNone/>
            </a:pPr>
            <a:r>
              <a:rPr lang="en-US" dirty="0" smtClean="0"/>
              <a:t>Click to add subhead</a:t>
            </a:r>
            <a:endParaRPr lang="en-US" dirty="0"/>
          </a:p>
        </p:txBody>
      </p:sp>
      <p:sp>
        <p:nvSpPr>
          <p:cNvPr id="7" name="Date Placeholder 6"/>
          <p:cNvSpPr>
            <a:spLocks noGrp="1"/>
          </p:cNvSpPr>
          <p:nvPr>
            <p:ph type="dt" sz="half" idx="21"/>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8" name="Slide Number Placeholder 7"/>
          <p:cNvSpPr>
            <a:spLocks noGrp="1"/>
          </p:cNvSpPr>
          <p:nvPr>
            <p:ph type="sldNum" sz="quarter" idx="22"/>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9" name="Footer Placeholder 8"/>
          <p:cNvSpPr>
            <a:spLocks noGrp="1"/>
          </p:cNvSpPr>
          <p:nvPr>
            <p:ph type="ftr" sz="quarter" idx="23"/>
          </p:nvPr>
        </p:nvSpPr>
        <p:spPr/>
        <p:txBody>
          <a:bodyPr/>
          <a:lstStyle/>
          <a:p>
            <a:endParaRPr lang="en-US"/>
          </a:p>
        </p:txBody>
      </p:sp>
      <p:sp>
        <p:nvSpPr>
          <p:cNvPr id="11" name="Text Placeholder 9"/>
          <p:cNvSpPr>
            <a:spLocks noGrp="1"/>
          </p:cNvSpPr>
          <p:nvPr>
            <p:ph type="body" sz="quarter" idx="14"/>
          </p:nvPr>
        </p:nvSpPr>
        <p:spPr>
          <a:xfrm>
            <a:off x="743712" y="1773936"/>
            <a:ext cx="4133088" cy="3255264"/>
          </a:xfrm>
          <a:prstGeom prst="rect">
            <a:avLst/>
          </a:prstGeom>
        </p:spPr>
        <p:txBody>
          <a:bodyPr>
            <a:noAutofit/>
          </a:bodyPr>
          <a:lstStyle>
            <a:lvl1pPr marL="228600" indent="-228600">
              <a:lnSpc>
                <a:spcPts val="2200"/>
              </a:lnSpc>
              <a:spcBef>
                <a:spcPts val="0"/>
              </a:spcBef>
              <a:spcAft>
                <a:spcPts val="1200"/>
              </a:spcAft>
              <a:buFontTx/>
              <a:buBlip>
                <a:blip r:embed="rId3"/>
              </a:buBlip>
              <a:tabLst>
                <a:tab pos="347663" algn="l"/>
              </a:tabLst>
              <a:defRPr sz="2400">
                <a:solidFill>
                  <a:schemeClr val="tx1">
                    <a:lumMod val="75000"/>
                    <a:lumOff val="25000"/>
                  </a:schemeClr>
                </a:solidFill>
                <a:latin typeface="Calibri Light" panose="020F0302020204030204" pitchFamily="34" charset="0"/>
              </a:defRPr>
            </a:lvl1pPr>
            <a:lvl2pPr marL="457200" indent="-228600">
              <a:lnSpc>
                <a:spcPts val="2200"/>
              </a:lnSpc>
              <a:spcBef>
                <a:spcPts val="0"/>
              </a:spcBef>
              <a:spcAft>
                <a:spcPts val="1200"/>
              </a:spcAft>
              <a:buClr>
                <a:srgbClr val="00BDCB"/>
              </a:buClr>
              <a:buFont typeface="Arial" pitchFamily="34" charset="0"/>
              <a:buChar char="•"/>
              <a:defRPr sz="2400">
                <a:solidFill>
                  <a:schemeClr val="tx1">
                    <a:lumMod val="75000"/>
                    <a:lumOff val="25000"/>
                  </a:schemeClr>
                </a:solidFill>
                <a:latin typeface="Calibri Light" panose="020F0302020204030204" pitchFamily="34" charset="0"/>
              </a:defRPr>
            </a:lvl2pPr>
            <a:lvl3pPr marL="685800" indent="-228600">
              <a:lnSpc>
                <a:spcPts val="2200"/>
              </a:lnSpc>
              <a:spcBef>
                <a:spcPts val="0"/>
              </a:spcBef>
              <a:spcAft>
                <a:spcPts val="1200"/>
              </a:spcAft>
              <a:buClr>
                <a:srgbClr val="0191B3"/>
              </a:buClr>
              <a:defRPr sz="2400">
                <a:solidFill>
                  <a:schemeClr val="tx1">
                    <a:lumMod val="75000"/>
                    <a:lumOff val="25000"/>
                  </a:schemeClr>
                </a:solidFill>
                <a:latin typeface="Calibri Light" panose="020F0302020204030204" pitchFamily="34" charset="0"/>
              </a:defRPr>
            </a:lvl3pPr>
            <a:lvl4pPr marL="914400" indent="-228600">
              <a:lnSpc>
                <a:spcPts val="2200"/>
              </a:lnSpc>
              <a:spcBef>
                <a:spcPts val="0"/>
              </a:spcBef>
              <a:spcAft>
                <a:spcPts val="1200"/>
              </a:spcAft>
              <a:buClr>
                <a:srgbClr val="0099D2"/>
              </a:buClr>
              <a:buFont typeface="Arial" pitchFamily="34" charset="0"/>
              <a:buChar char="­"/>
              <a:defRPr sz="2400">
                <a:solidFill>
                  <a:schemeClr val="tx1">
                    <a:lumMod val="75000"/>
                    <a:lumOff val="25000"/>
                  </a:schemeClr>
                </a:solidFill>
                <a:latin typeface="Calibri Light" panose="020F0302020204030204" pitchFamily="34" charset="0"/>
              </a:defRPr>
            </a:lvl4pPr>
            <a:lvl5pPr marL="1143000" indent="-228600">
              <a:lnSpc>
                <a:spcPts val="2200"/>
              </a:lnSpc>
              <a:spcBef>
                <a:spcPts val="0"/>
              </a:spcBef>
              <a:spcAft>
                <a:spcPts val="1200"/>
              </a:spcAft>
              <a:buClr>
                <a:srgbClr val="00C8E1"/>
              </a:buClr>
              <a:buFont typeface="Arial" pitchFamily="34" charset="0"/>
              <a:buChar char="-"/>
              <a:defRPr sz="2400">
                <a:solidFill>
                  <a:schemeClr val="tx1">
                    <a:lumMod val="75000"/>
                    <a:lumOff val="25000"/>
                  </a:schemeClr>
                </a:solidFill>
                <a:latin typeface="Calibri Light" panose="020F03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blue-arrows-small2.png"/>
          <p:cNvPicPr>
            <a:picLocks noChangeAspect="1"/>
          </p:cNvPicPr>
          <p:nvPr userDrawn="1"/>
        </p:nvPicPr>
        <p:blipFill>
          <a:blip r:embed="rId4" cstate="print"/>
          <a:stretch>
            <a:fillRect/>
          </a:stretch>
        </p:blipFill>
        <p:spPr>
          <a:xfrm>
            <a:off x="740664" y="5285232"/>
            <a:ext cx="1037273" cy="1106424"/>
          </a:xfrm>
          <a:prstGeom prst="rect">
            <a:avLst/>
          </a:prstGeom>
        </p:spPr>
      </p:pic>
    </p:spTree>
    <p:custDataLst>
      <p:tags r:id="rId1"/>
    </p:custDataLst>
    <p:extLst>
      <p:ext uri="{BB962C8B-B14F-4D97-AF65-F5344CB8AC3E}">
        <p14:creationId xmlns:p14="http://schemas.microsoft.com/office/powerpoint/2010/main" val="166483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Picture on Left Side - 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22192" y="457200"/>
            <a:ext cx="5321808" cy="649224"/>
          </a:xfrm>
        </p:spPr>
        <p:txBody>
          <a:bodyPr/>
          <a:lstStyle/>
          <a:p>
            <a:r>
              <a:rPr lang="en-US" dirty="0" smtClean="0"/>
              <a:t>Click to edit title style</a:t>
            </a:r>
            <a:endParaRPr lang="en-US" dirty="0"/>
          </a:p>
        </p:txBody>
      </p:sp>
      <p:sp>
        <p:nvSpPr>
          <p:cNvPr id="4" name="Content Placeholder 3"/>
          <p:cNvSpPr>
            <a:spLocks noGrp="1"/>
          </p:cNvSpPr>
          <p:nvPr>
            <p:ph sz="half" idx="2"/>
          </p:nvPr>
        </p:nvSpPr>
        <p:spPr>
          <a:xfrm>
            <a:off x="4489704" y="1773936"/>
            <a:ext cx="4133088" cy="3255264"/>
          </a:xfrm>
          <a:prstGeom prst="rect">
            <a:avLst/>
          </a:prstGeom>
        </p:spPr>
        <p:txBody>
          <a:bodyPr>
            <a:noAutofit/>
          </a:bodyPr>
          <a:lstStyle>
            <a:lvl1pPr>
              <a:defRPr sz="2400">
                <a:solidFill>
                  <a:schemeClr val="tx1">
                    <a:lumMod val="75000"/>
                    <a:lumOff val="25000"/>
                  </a:schemeClr>
                </a:solidFill>
                <a:latin typeface="Calibri Light" panose="020F0302020204030204" pitchFamily="34" charset="0"/>
              </a:defRPr>
            </a:lvl1pPr>
            <a:lvl2pPr>
              <a:defRPr sz="2400">
                <a:solidFill>
                  <a:schemeClr val="tx1">
                    <a:lumMod val="75000"/>
                    <a:lumOff val="25000"/>
                  </a:schemeClr>
                </a:solidFill>
                <a:latin typeface="Calibri Light" panose="020F0302020204030204" pitchFamily="34" charset="0"/>
              </a:defRPr>
            </a:lvl2pPr>
            <a:lvl3pPr>
              <a:defRPr sz="2400">
                <a:solidFill>
                  <a:schemeClr val="tx1">
                    <a:lumMod val="75000"/>
                    <a:lumOff val="25000"/>
                  </a:schemeClr>
                </a:solidFill>
                <a:latin typeface="Calibri Light" panose="020F0302020204030204" pitchFamily="34" charset="0"/>
              </a:defRPr>
            </a:lvl3pPr>
            <a:lvl4pPr>
              <a:defRPr sz="2400">
                <a:solidFill>
                  <a:schemeClr val="tx1">
                    <a:lumMod val="75000"/>
                    <a:lumOff val="25000"/>
                  </a:schemeClr>
                </a:solidFill>
                <a:latin typeface="Calibri Light" panose="020F0302020204030204" pitchFamily="34" charset="0"/>
              </a:defRPr>
            </a:lvl4pPr>
            <a:lvl5pPr>
              <a:defRPr sz="2400">
                <a:solidFill>
                  <a:schemeClr val="tx1">
                    <a:lumMod val="75000"/>
                    <a:lumOff val="25000"/>
                  </a:schemeClr>
                </a:solidFill>
                <a:latin typeface="Calibri Light" panose="020F03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16"/>
          <p:cNvSpPr>
            <a:spLocks noGrp="1"/>
          </p:cNvSpPr>
          <p:nvPr>
            <p:ph type="body" sz="quarter" idx="20" hasCustomPrompt="1"/>
          </p:nvPr>
        </p:nvSpPr>
        <p:spPr>
          <a:xfrm>
            <a:off x="4489704" y="1389888"/>
            <a:ext cx="4133088" cy="381000"/>
          </a:xfrm>
          <a:prstGeom prst="rect">
            <a:avLst/>
          </a:prstGeom>
        </p:spPr>
        <p:txBody>
          <a:bodyPr>
            <a:noAutofit/>
          </a:bodyPr>
          <a:lstStyle>
            <a:lvl1pPr marL="0" indent="0">
              <a:buNone/>
              <a:tabLst/>
              <a:defRPr lang="en-US" sz="2800" b="0" kern="1200" dirty="0" smtClean="0">
                <a:solidFill>
                  <a:schemeClr val="tx1">
                    <a:lumMod val="75000"/>
                    <a:lumOff val="25000"/>
                  </a:schemeClr>
                </a:solidFill>
                <a:latin typeface="Calibri Light" panose="020F0302020204030204" pitchFamily="34" charset="0"/>
                <a:ea typeface="+mn-ea"/>
                <a:cs typeface="Calibri Light" panose="020F0302020204030204" pitchFamily="34" charset="0"/>
              </a:defRPr>
            </a:lvl1pPr>
          </a:lstStyle>
          <a:p>
            <a:pPr lvl="0"/>
            <a:r>
              <a:rPr lang="en-US" dirty="0" smtClean="0"/>
              <a:t>Click to add subhead</a:t>
            </a:r>
            <a:endParaRPr lang="en-US" dirty="0"/>
          </a:p>
        </p:txBody>
      </p:sp>
      <p:sp>
        <p:nvSpPr>
          <p:cNvPr id="12" name="Picture Placeholder 8"/>
          <p:cNvSpPr>
            <a:spLocks noGrp="1"/>
          </p:cNvSpPr>
          <p:nvPr>
            <p:ph type="pic" sz="quarter" idx="10"/>
          </p:nvPr>
        </p:nvSpPr>
        <p:spPr>
          <a:xfrm>
            <a:off x="0" y="0"/>
            <a:ext cx="3849624" cy="6858000"/>
          </a:xfrm>
          <a:prstGeom prst="rect">
            <a:avLst/>
          </a:prstGeom>
          <a:solidFill>
            <a:schemeClr val="bg1">
              <a:lumMod val="65000"/>
            </a:schemeClr>
          </a:solidFill>
        </p:spPr>
        <p:txBody>
          <a:bodyPr>
            <a:normAutofit/>
          </a:bodyPr>
          <a:lstStyle>
            <a:lvl1pPr>
              <a:buNone/>
              <a:defRPr sz="2200"/>
            </a:lvl1pPr>
          </a:lstStyle>
          <a:p>
            <a:r>
              <a:rPr lang="en-US" smtClean="0"/>
              <a:t>Click icon to add picture</a:t>
            </a:r>
            <a:endParaRPr lang="en-US" dirty="0"/>
          </a:p>
        </p:txBody>
      </p:sp>
      <p:sp>
        <p:nvSpPr>
          <p:cNvPr id="9" name="Date Placeholder 8"/>
          <p:cNvSpPr>
            <a:spLocks noGrp="1"/>
          </p:cNvSpPr>
          <p:nvPr>
            <p:ph type="dt" sz="half" idx="21"/>
          </p:nvPr>
        </p:nvSpPr>
        <p:spPr>
          <a:xfrm>
            <a:off x="457200" y="6356350"/>
            <a:ext cx="2133600" cy="365125"/>
          </a:xfrm>
          <a:prstGeom prst="rect">
            <a:avLst/>
          </a:prstGeom>
        </p:spPr>
        <p:txBody>
          <a:bodyPr/>
          <a:lstStyle/>
          <a:p>
            <a:fld id="{FEAA4D4A-80E9-4493-9D39-F40D6AA3ECD1}" type="datetimeFigureOut">
              <a:rPr lang="en-US" smtClean="0"/>
              <a:pPr/>
              <a:t>12/3/2021</a:t>
            </a:fld>
            <a:endParaRPr lang="en-US"/>
          </a:p>
        </p:txBody>
      </p:sp>
      <p:sp>
        <p:nvSpPr>
          <p:cNvPr id="10" name="Slide Number Placeholder 9"/>
          <p:cNvSpPr>
            <a:spLocks noGrp="1"/>
          </p:cNvSpPr>
          <p:nvPr>
            <p:ph type="sldNum" sz="quarter" idx="22"/>
          </p:nvPr>
        </p:nvSpPr>
        <p:spPr>
          <a:xfrm>
            <a:off x="457200" y="6144768"/>
            <a:ext cx="2133600" cy="365125"/>
          </a:xfrm>
          <a:prstGeom prst="rect">
            <a:avLst/>
          </a:prstGeom>
        </p:spPr>
        <p:txBody>
          <a:bodyPr/>
          <a:lstStyle/>
          <a:p>
            <a:fld id="{32A2AF1B-7C6E-4D8B-8EE2-261620000B60}" type="slidenum">
              <a:rPr lang="en-US" smtClean="0"/>
              <a:pPr/>
              <a:t>‹#›</a:t>
            </a:fld>
            <a:endParaRPr lang="en-US"/>
          </a:p>
        </p:txBody>
      </p:sp>
      <p:sp>
        <p:nvSpPr>
          <p:cNvPr id="14" name="Footer Placeholder 13"/>
          <p:cNvSpPr>
            <a:spLocks noGrp="1"/>
          </p:cNvSpPr>
          <p:nvPr>
            <p:ph type="ftr" sz="quarter" idx="23"/>
          </p:nvPr>
        </p:nvSpPr>
        <p:spPr/>
        <p:txBody>
          <a:bodyPr/>
          <a:lstStyle/>
          <a:p>
            <a:endParaRPr lang="en-US"/>
          </a:p>
        </p:txBody>
      </p:sp>
      <p:pic>
        <p:nvPicPr>
          <p:cNvPr id="15" name="Picture 14" descr="blue-arrow-top-down_small.png"/>
          <p:cNvPicPr>
            <a:picLocks noChangeAspect="1"/>
          </p:cNvPicPr>
          <p:nvPr userDrawn="1"/>
        </p:nvPicPr>
        <p:blipFill>
          <a:blip r:embed="rId3" cstate="print"/>
          <a:stretch>
            <a:fillRect/>
          </a:stretch>
        </p:blipFill>
        <p:spPr>
          <a:xfrm>
            <a:off x="5515566" y="0"/>
            <a:ext cx="1799634" cy="270677"/>
          </a:xfrm>
          <a:prstGeom prst="rect">
            <a:avLst/>
          </a:prstGeom>
        </p:spPr>
      </p:pic>
      <p:pic>
        <p:nvPicPr>
          <p:cNvPr id="11" name="Picture 10" descr="MPI button teal.png"/>
          <p:cNvPicPr>
            <a:picLocks noChangeAspect="1"/>
          </p:cNvPicPr>
          <p:nvPr userDrawn="1"/>
        </p:nvPicPr>
        <p:blipFill>
          <a:blip r:embed="rId4" cstate="print"/>
          <a:stretch>
            <a:fillRect/>
          </a:stretch>
        </p:blipFill>
        <p:spPr>
          <a:xfrm>
            <a:off x="8302752" y="6025896"/>
            <a:ext cx="502920" cy="502920"/>
          </a:xfrm>
          <a:prstGeom prst="rect">
            <a:avLst/>
          </a:prstGeom>
        </p:spPr>
      </p:pic>
    </p:spTree>
    <p:custDataLst>
      <p:tags r:id="rId1"/>
    </p:custDataLst>
    <p:extLst>
      <p:ext uri="{BB962C8B-B14F-4D97-AF65-F5344CB8AC3E}">
        <p14:creationId xmlns:p14="http://schemas.microsoft.com/office/powerpoint/2010/main" val="425395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6.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28.xml"/><Relationship Id="rId5" Type="http://schemas.openxmlformats.org/officeDocument/2006/relationships/image" Target="../media/image19.jpe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heme" Target="../theme/theme5.xml"/><Relationship Id="rId1" Type="http://schemas.openxmlformats.org/officeDocument/2006/relationships/slideLayout" Target="../slideLayouts/slideLayout29.xml"/><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heme" Target="../theme/theme6.xml"/><Relationship Id="rId1" Type="http://schemas.openxmlformats.org/officeDocument/2006/relationships/slideLayout" Target="../slideLayouts/slideLayout30.xml"/><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heme" Target="../theme/theme7.xml"/><Relationship Id="rId1" Type="http://schemas.openxmlformats.org/officeDocument/2006/relationships/slideLayout" Target="../slideLayouts/slideLayout31.xml"/><Relationship Id="rId6" Type="http://schemas.openxmlformats.org/officeDocument/2006/relationships/image" Target="../media/image22.jpeg"/><Relationship Id="rId5" Type="http://schemas.openxmlformats.org/officeDocument/2006/relationships/image" Target="../media/image2.png"/><Relationship Id="rId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heme" Target="../theme/theme8.xml"/><Relationship Id="rId1" Type="http://schemas.openxmlformats.org/officeDocument/2006/relationships/slideLayout" Target="../slideLayouts/slideLayout32.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33.xml"/><Relationship Id="rId5" Type="http://schemas.openxmlformats.org/officeDocument/2006/relationships/image" Target="../media/image24.jpe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alphaModFix amt="48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7850" y="101600"/>
            <a:ext cx="7886700" cy="906828"/>
          </a:xfrm>
          <a:prstGeom prst="rect">
            <a:avLst/>
          </a:prstGeom>
        </p:spPr>
        <p:txBody>
          <a:bodyPr vert="horz" lIns="91440" tIns="45720" rIns="91440" bIns="45720" rtlCol="0" anchor="ctr">
            <a:normAutofit/>
          </a:bodyPr>
          <a:lstStyle/>
          <a:p>
            <a:r>
              <a:rPr lang="en-US" dirty="0"/>
              <a:t>Click to edit Master title style</a:t>
            </a:r>
          </a:p>
        </p:txBody>
      </p:sp>
      <p:sp>
        <p:nvSpPr>
          <p:cNvPr id="5" name="Footer Placeholder 4"/>
          <p:cNvSpPr>
            <a:spLocks noGrp="1"/>
          </p:cNvSpPr>
          <p:nvPr>
            <p:ph type="ftr" sz="quarter" idx="3"/>
          </p:nvPr>
        </p:nvSpPr>
        <p:spPr>
          <a:xfrm>
            <a:off x="628650" y="6356351"/>
            <a:ext cx="6182458" cy="501649"/>
          </a:xfrm>
          <a:prstGeom prst="rect">
            <a:avLst/>
          </a:prstGeom>
        </p:spPr>
        <p:txBody>
          <a:bodyPr vert="horz" lIns="91440" tIns="45720" rIns="91440" bIns="45720" rtlCol="0" anchor="ctr"/>
          <a:lstStyle>
            <a:lvl1pPr algn="l">
              <a:defRPr sz="1200">
                <a:solidFill>
                  <a:schemeClr val="bg2">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Footer text goes here</a:t>
            </a:r>
            <a:endParaRPr lang="en-US" dirty="0"/>
          </a:p>
        </p:txBody>
      </p:sp>
      <p:sp>
        <p:nvSpPr>
          <p:cNvPr id="7" name="Rectangle 6">
            <a:extLst>
              <a:ext uri="{FF2B5EF4-FFF2-40B4-BE49-F238E27FC236}">
                <a16:creationId xmlns="" xmlns:a16="http://schemas.microsoft.com/office/drawing/2014/main" id="{E10E16E7-561C-47C0-8ED5-7B489421643D}"/>
              </a:ext>
            </a:extLst>
          </p:cNvPr>
          <p:cNvSpPr/>
          <p:nvPr userDrawn="1"/>
        </p:nvSpPr>
        <p:spPr>
          <a:xfrm flipV="1">
            <a:off x="628650" y="870185"/>
            <a:ext cx="775979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spTree>
    <p:extLst>
      <p:ext uri="{BB962C8B-B14F-4D97-AF65-F5344CB8AC3E}">
        <p14:creationId xmlns:p14="http://schemas.microsoft.com/office/powerpoint/2010/main" val="2451764320"/>
      </p:ext>
    </p:extLst>
  </p:cSld>
  <p:clrMap bg1="lt1" tx1="dk1" bg2="lt2" tx2="dk2" accent1="accent1" accent2="accent2" accent3="accent3" accent4="accent4" accent5="accent5" accent6="accent6" hlink="hlink" folHlink="folHlink"/>
  <p:sldLayoutIdLst>
    <p:sldLayoutId id="2147483667" r:id="rId1"/>
    <p:sldLayoutId id="2147483702" r:id="rId2"/>
    <p:sldLayoutId id="2147483716"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48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7850" y="101600"/>
            <a:ext cx="7886700" cy="906828"/>
          </a:xfrm>
          <a:prstGeom prst="rect">
            <a:avLst/>
          </a:prstGeom>
        </p:spPr>
        <p:txBody>
          <a:bodyPr vert="horz" lIns="91440" tIns="45720" rIns="91440" bIns="45720" rtlCol="0" anchor="ctr">
            <a:normAutofit/>
          </a:bodyPr>
          <a:lstStyle/>
          <a:p>
            <a:r>
              <a:rPr lang="en-US" dirty="0"/>
              <a:t>Click to edit Master title style</a:t>
            </a:r>
          </a:p>
        </p:txBody>
      </p:sp>
      <p:sp>
        <p:nvSpPr>
          <p:cNvPr id="5" name="Footer Placeholder 4"/>
          <p:cNvSpPr>
            <a:spLocks noGrp="1"/>
          </p:cNvSpPr>
          <p:nvPr>
            <p:ph type="ftr" sz="quarter" idx="3"/>
          </p:nvPr>
        </p:nvSpPr>
        <p:spPr>
          <a:xfrm>
            <a:off x="628650" y="6356351"/>
            <a:ext cx="6182458" cy="501649"/>
          </a:xfrm>
          <a:prstGeom prst="rect">
            <a:avLst/>
          </a:prstGeom>
        </p:spPr>
        <p:txBody>
          <a:bodyPr vert="horz" lIns="91440" tIns="45720" rIns="91440" bIns="45720" rtlCol="0" anchor="ctr"/>
          <a:lstStyle>
            <a:lvl1pPr algn="l">
              <a:defRPr sz="1200">
                <a:solidFill>
                  <a:schemeClr val="bg2">
                    <a:lumMod val="50000"/>
                  </a:schemeClr>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Footer text goes here</a:t>
            </a:r>
            <a:endParaRPr lang="en-US" dirty="0"/>
          </a:p>
        </p:txBody>
      </p:sp>
      <p:sp>
        <p:nvSpPr>
          <p:cNvPr id="7" name="Rectangle 6">
            <a:extLst>
              <a:ext uri="{FF2B5EF4-FFF2-40B4-BE49-F238E27FC236}">
                <a16:creationId xmlns="" xmlns:a16="http://schemas.microsoft.com/office/drawing/2014/main" id="{E10E16E7-561C-47C0-8ED5-7B489421643D}"/>
              </a:ext>
            </a:extLst>
          </p:cNvPr>
          <p:cNvSpPr/>
          <p:nvPr userDrawn="1"/>
        </p:nvSpPr>
        <p:spPr>
          <a:xfrm flipV="1">
            <a:off x="628650" y="870185"/>
            <a:ext cx="775979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spTree>
    <p:custDataLst>
      <p:tags r:id="rId13"/>
    </p:custDataLst>
    <p:extLst>
      <p:ext uri="{BB962C8B-B14F-4D97-AF65-F5344CB8AC3E}">
        <p14:creationId xmlns:p14="http://schemas.microsoft.com/office/powerpoint/2010/main" val="1188746751"/>
      </p:ext>
    </p:extLst>
  </p:cSld>
  <p:clrMap bg1="lt1" tx1="dk1" bg2="lt2" tx2="dk2" accent1="accent1" accent2="accent2" accent3="accent3" accent4="accent4" accent5="accent5" accent6="accent6" hlink="hlink" folHlink="folHlink"/>
  <p:sldLayoutIdLst>
    <p:sldLayoutId id="2147483671" r:id="rId1"/>
    <p:sldLayoutId id="2147483692" r:id="rId2"/>
    <p:sldLayoutId id="2147483693" r:id="rId3"/>
    <p:sldLayoutId id="2147483714" r:id="rId4"/>
    <p:sldLayoutId id="2147483672" r:id="rId5"/>
    <p:sldLayoutId id="2147483673" r:id="rId6"/>
    <p:sldLayoutId id="2147483674" r:id="rId7"/>
    <p:sldLayoutId id="2147483675" r:id="rId8"/>
    <p:sldLayoutId id="2147483668" r:id="rId9"/>
    <p:sldLayoutId id="2147483676" r:id="rId10"/>
    <p:sldLayoutId id="214748367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48000"/>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spTree>
    <p:extLst>
      <p:ext uri="{BB962C8B-B14F-4D97-AF65-F5344CB8AC3E}">
        <p14:creationId xmlns:p14="http://schemas.microsoft.com/office/powerpoint/2010/main" val="33767790"/>
      </p:ext>
    </p:extLst>
  </p:cSld>
  <p:clrMap bg1="lt1" tx1="dk1" bg2="lt2" tx2="dk2" accent1="accent1" accent2="accent2" accent3="accent3" accent4="accent4" accent5="accent5" accent6="accent6" hlink="hlink" folHlink="folHlink"/>
  <p:sldLayoutIdLst>
    <p:sldLayoutId id="2147483684" r:id="rId1"/>
    <p:sldLayoutId id="2147483679"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48000"/>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pic>
        <p:nvPicPr>
          <p:cNvPr id="6" name="Picture 5">
            <a:extLst>
              <a:ext uri="{FF2B5EF4-FFF2-40B4-BE49-F238E27FC236}">
                <a16:creationId xmlns="" xmlns:a16="http://schemas.microsoft.com/office/drawing/2014/main" id="{DF00DA3C-CE2B-6F4D-AE12-14829C778DC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489615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48000"/>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pic>
        <p:nvPicPr>
          <p:cNvPr id="6" name="Picture 5">
            <a:extLst>
              <a:ext uri="{FF2B5EF4-FFF2-40B4-BE49-F238E27FC236}">
                <a16:creationId xmlns="" xmlns:a16="http://schemas.microsoft.com/office/drawing/2014/main" id="{DF00DA3C-CE2B-6F4D-AE12-14829C778D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3"/>
    </p:custDataLst>
    <p:extLst>
      <p:ext uri="{BB962C8B-B14F-4D97-AF65-F5344CB8AC3E}">
        <p14:creationId xmlns:p14="http://schemas.microsoft.com/office/powerpoint/2010/main" val="1758626919"/>
      </p:ext>
    </p:extLst>
  </p:cSld>
  <p:clrMap bg1="lt1" tx1="dk1" bg2="lt2" tx2="dk2" accent1="accent1" accent2="accent2" accent3="accent3" accent4="accent4" accent5="accent5" accent6="accent6" hlink="hlink" folHlink="folHlink"/>
  <p:sldLayoutIdLst>
    <p:sldLayoutId id="214748370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48000"/>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pic>
        <p:nvPicPr>
          <p:cNvPr id="6" name="Picture 5">
            <a:extLst>
              <a:ext uri="{FF2B5EF4-FFF2-40B4-BE49-F238E27FC236}">
                <a16:creationId xmlns="" xmlns:a16="http://schemas.microsoft.com/office/drawing/2014/main" id="{DF00DA3C-CE2B-6F4D-AE12-14829C778D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3"/>
    </p:custDataLst>
    <p:extLst>
      <p:ext uri="{BB962C8B-B14F-4D97-AF65-F5344CB8AC3E}">
        <p14:creationId xmlns:p14="http://schemas.microsoft.com/office/powerpoint/2010/main" val="1171743312"/>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48000"/>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pic>
        <p:nvPicPr>
          <p:cNvPr id="6" name="Picture 5">
            <a:extLst>
              <a:ext uri="{FF2B5EF4-FFF2-40B4-BE49-F238E27FC236}">
                <a16:creationId xmlns="" xmlns:a16="http://schemas.microsoft.com/office/drawing/2014/main" id="{DF00DA3C-CE2B-6F4D-AE12-14829C778D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3"/>
    </p:custDataLst>
    <p:extLst>
      <p:ext uri="{BB962C8B-B14F-4D97-AF65-F5344CB8AC3E}">
        <p14:creationId xmlns:p14="http://schemas.microsoft.com/office/powerpoint/2010/main" val="3039282362"/>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48000"/>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pic>
        <p:nvPicPr>
          <p:cNvPr id="6" name="Picture 5">
            <a:extLst>
              <a:ext uri="{FF2B5EF4-FFF2-40B4-BE49-F238E27FC236}">
                <a16:creationId xmlns="" xmlns:a16="http://schemas.microsoft.com/office/drawing/2014/main" id="{DF00DA3C-CE2B-6F4D-AE12-14829C778D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3"/>
    </p:custDataLst>
    <p:extLst>
      <p:ext uri="{BB962C8B-B14F-4D97-AF65-F5344CB8AC3E}">
        <p14:creationId xmlns:p14="http://schemas.microsoft.com/office/powerpoint/2010/main" val="3498205691"/>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48000"/>
            <a:lum/>
          </a:blip>
          <a:srcRect/>
          <a:stretch>
            <a:fillRect t="-3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4B70DB1-9A3B-8349-9AAF-871826DC55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57234" y="6130926"/>
            <a:ext cx="491490" cy="491490"/>
          </a:xfrm>
          <a:prstGeom prst="rect">
            <a:avLst/>
          </a:prstGeom>
        </p:spPr>
      </p:pic>
      <p:pic>
        <p:nvPicPr>
          <p:cNvPr id="6" name="Picture 5">
            <a:extLst>
              <a:ext uri="{FF2B5EF4-FFF2-40B4-BE49-F238E27FC236}">
                <a16:creationId xmlns="" xmlns:a16="http://schemas.microsoft.com/office/drawing/2014/main" id="{DF00DA3C-CE2B-6F4D-AE12-14829C778DC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0800" y="1"/>
            <a:ext cx="10378892" cy="6889002"/>
          </a:xfrm>
          <a:prstGeom prst="rect">
            <a:avLst/>
          </a:prstGeom>
        </p:spPr>
      </p:pic>
    </p:spTree>
    <p:extLst>
      <p:ext uri="{BB962C8B-B14F-4D97-AF65-F5344CB8AC3E}">
        <p14:creationId xmlns:p14="http://schemas.microsoft.com/office/powerpoint/2010/main" val="3927851021"/>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4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9.xml"/><Relationship Id="rId1" Type="http://schemas.openxmlformats.org/officeDocument/2006/relationships/tags" Target="../tags/tag13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9.xml"/><Relationship Id="rId1" Type="http://schemas.openxmlformats.org/officeDocument/2006/relationships/tags" Target="../tags/tag134.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9.xml"/><Relationship Id="rId1" Type="http://schemas.openxmlformats.org/officeDocument/2006/relationships/tags" Target="../tags/tag13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9.xml"/><Relationship Id="rId1" Type="http://schemas.openxmlformats.org/officeDocument/2006/relationships/tags" Target="../tags/tag136.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tags" Target="../tags/tag13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39.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40.xml"/><Relationship Id="rId4" Type="http://schemas.openxmlformats.org/officeDocument/2006/relationships/image" Target="../media/image61.emf"/></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42.xml"/><Relationship Id="rId5" Type="http://schemas.openxmlformats.org/officeDocument/2006/relationships/image" Target="../media/image63.jpe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29.emf"/></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0.xml"/><Relationship Id="rId1" Type="http://schemas.openxmlformats.org/officeDocument/2006/relationships/tags" Target="../tags/tag14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8.xml"/><Relationship Id="rId1" Type="http://schemas.openxmlformats.org/officeDocument/2006/relationships/tags" Target="../tags/tag144.xml"/><Relationship Id="rId4" Type="http://schemas.openxmlformats.org/officeDocument/2006/relationships/image" Target="../media/image64.tif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8.xml"/><Relationship Id="rId1" Type="http://schemas.openxmlformats.org/officeDocument/2006/relationships/tags" Target="../tags/tag14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8.xml"/><Relationship Id="rId1" Type="http://schemas.openxmlformats.org/officeDocument/2006/relationships/tags" Target="../tags/tag14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49.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8.xml"/><Relationship Id="rId1" Type="http://schemas.openxmlformats.org/officeDocument/2006/relationships/tags" Target="../tags/tag150.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151.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8.xml"/><Relationship Id="rId1" Type="http://schemas.openxmlformats.org/officeDocument/2006/relationships/tags" Target="../tags/tag15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45.xml"/><Relationship Id="rId5" Type="http://schemas.openxmlformats.org/officeDocument/2006/relationships/image" Target="../media/image31.png"/><Relationship Id="rId4" Type="http://schemas.openxmlformats.org/officeDocument/2006/relationships/image" Target="../media/image30.gif"/></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8.xml"/><Relationship Id="rId1" Type="http://schemas.openxmlformats.org/officeDocument/2006/relationships/tags" Target="../tags/tag154.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155.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15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15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8.xml"/><Relationship Id="rId1" Type="http://schemas.openxmlformats.org/officeDocument/2006/relationships/tags" Target="../tags/tag15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3.xml"/><Relationship Id="rId1" Type="http://schemas.openxmlformats.org/officeDocument/2006/relationships/tags" Target="../tags/tag15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9.xml"/><Relationship Id="rId1" Type="http://schemas.openxmlformats.org/officeDocument/2006/relationships/tags" Target="../tags/tag16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161.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16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4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163.xml"/><Relationship Id="rId4" Type="http://schemas.openxmlformats.org/officeDocument/2006/relationships/image" Target="../media/image6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164.xml"/><Relationship Id="rId4" Type="http://schemas.openxmlformats.org/officeDocument/2006/relationships/image" Target="../media/image66.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16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9.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tags" Target="../tags/tag166.xml"/><Relationship Id="rId4" Type="http://schemas.openxmlformats.org/officeDocument/2006/relationships/image" Target="../media/image69.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3.xml"/><Relationship Id="rId1" Type="http://schemas.openxmlformats.org/officeDocument/2006/relationships/tags" Target="../tags/tag167.xml"/><Relationship Id="rId5" Type="http://schemas.openxmlformats.org/officeDocument/2006/relationships/image" Target="../media/image71.png"/><Relationship Id="rId4" Type="http://schemas.openxmlformats.org/officeDocument/2006/relationships/image" Target="../media/image70.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3.xml"/><Relationship Id="rId1" Type="http://schemas.openxmlformats.org/officeDocument/2006/relationships/tags" Target="../tags/tag168.xml"/><Relationship Id="rId4" Type="http://schemas.openxmlformats.org/officeDocument/2006/relationships/image" Target="../media/image72.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73.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3.xml"/><Relationship Id="rId1" Type="http://schemas.openxmlformats.org/officeDocument/2006/relationships/tags" Target="../tags/tag170.xml"/><Relationship Id="rId5" Type="http://schemas.openxmlformats.org/officeDocument/2006/relationships/image" Target="../media/image75.png"/><Relationship Id="rId4" Type="http://schemas.openxmlformats.org/officeDocument/2006/relationships/image" Target="../media/image74.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171.xml"/><Relationship Id="rId5" Type="http://schemas.openxmlformats.org/officeDocument/2006/relationships/image" Target="../media/image77.png"/><Relationship Id="rId4" Type="http://schemas.openxmlformats.org/officeDocument/2006/relationships/image" Target="../media/image76.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172.xml"/><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4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173.xml"/><Relationship Id="rId4" Type="http://schemas.openxmlformats.org/officeDocument/2006/relationships/image" Target="../media/image80.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174.xml"/><Relationship Id="rId4" Type="http://schemas.openxmlformats.org/officeDocument/2006/relationships/image" Target="../media/image81.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3.xml"/><Relationship Id="rId1" Type="http://schemas.openxmlformats.org/officeDocument/2006/relationships/tags" Target="../tags/tag175.xml"/><Relationship Id="rId4" Type="http://schemas.openxmlformats.org/officeDocument/2006/relationships/image" Target="../media/image82.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3.xml"/><Relationship Id="rId1" Type="http://schemas.openxmlformats.org/officeDocument/2006/relationships/tags" Target="../tags/tag176.xml"/><Relationship Id="rId4" Type="http://schemas.openxmlformats.org/officeDocument/2006/relationships/image" Target="../media/image83.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0.xml"/><Relationship Id="rId1" Type="http://schemas.openxmlformats.org/officeDocument/2006/relationships/tags" Target="../tags/tag177.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3.xml"/><Relationship Id="rId1" Type="http://schemas.openxmlformats.org/officeDocument/2006/relationships/tags" Target="../tags/tag178.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2.xml"/><Relationship Id="rId1" Type="http://schemas.openxmlformats.org/officeDocument/2006/relationships/tags" Target="../tags/tag17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6.xml"/><Relationship Id="rId1" Type="http://schemas.openxmlformats.org/officeDocument/2006/relationships/tags" Target="../tags/tag180.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7.xml"/><Relationship Id="rId1" Type="http://schemas.openxmlformats.org/officeDocument/2006/relationships/tags" Target="../tags/tag18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4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4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tags" Target="../tags/tag5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5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5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3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53.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5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5.png"/><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58.xml"/><Relationship Id="rId5" Type="http://schemas.openxmlformats.org/officeDocument/2006/relationships/image" Target="../media/image18.png"/><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60.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6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6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3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64.xml"/><Relationship Id="rId5" Type="http://schemas.openxmlformats.org/officeDocument/2006/relationships/image" Target="../media/image40.emf"/><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7.x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8.xml"/><Relationship Id="rId4" Type="http://schemas.openxmlformats.org/officeDocument/2006/relationships/image" Target="../media/image42.tif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7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3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tags" Target="../tags/tag7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xml"/><Relationship Id="rId1" Type="http://schemas.openxmlformats.org/officeDocument/2006/relationships/tags" Target="../tags/tag7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9.xml"/><Relationship Id="rId1" Type="http://schemas.openxmlformats.org/officeDocument/2006/relationships/tags" Target="../tags/tag7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9.xml"/><Relationship Id="rId1" Type="http://schemas.openxmlformats.org/officeDocument/2006/relationships/tags" Target="../tags/tag7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8.xml"/><Relationship Id="rId4" Type="http://schemas.openxmlformats.org/officeDocument/2006/relationships/image" Target="../media/image45.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79.xml"/><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80.xml"/><Relationship Id="rId5" Type="http://schemas.openxmlformats.org/officeDocument/2006/relationships/image" Target="../media/image48.emf"/><Relationship Id="rId4" Type="http://schemas.openxmlformats.org/officeDocument/2006/relationships/image" Target="../media/image47.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4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9.xml"/><Relationship Id="rId7" Type="http://schemas.openxmlformats.org/officeDocument/2006/relationships/diagramColors" Target="../diagrams/colors2.xml"/><Relationship Id="rId2" Type="http://schemas.openxmlformats.org/officeDocument/2006/relationships/slideLayout" Target="../slideLayouts/slideLayout23.xml"/><Relationship Id="rId1" Type="http://schemas.openxmlformats.org/officeDocument/2006/relationships/tags" Target="../tags/tag8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8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8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49.tif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3.xml"/><Relationship Id="rId1" Type="http://schemas.openxmlformats.org/officeDocument/2006/relationships/tags" Target="../tags/tag92.xml"/><Relationship Id="rId5" Type="http://schemas.openxmlformats.org/officeDocument/2006/relationships/image" Target="../media/image51.emf"/><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3.xml"/><Relationship Id="rId1" Type="http://schemas.openxmlformats.org/officeDocument/2006/relationships/tags" Target="../tags/tag3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94.xml"/><Relationship Id="rId4" Type="http://schemas.openxmlformats.org/officeDocument/2006/relationships/image" Target="../media/image52.e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9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9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9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00.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0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40.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0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9.xml"/><Relationship Id="rId1" Type="http://schemas.openxmlformats.org/officeDocument/2006/relationships/tags" Target="../tags/tag10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0.xml"/><Relationship Id="rId1" Type="http://schemas.openxmlformats.org/officeDocument/2006/relationships/tags" Target="../tags/tag105.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0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0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09.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54.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13.xml"/><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1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1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0.xml"/><Relationship Id="rId1" Type="http://schemas.openxmlformats.org/officeDocument/2006/relationships/tags" Target="../tags/tag11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1.xml"/><Relationship Id="rId1" Type="http://schemas.openxmlformats.org/officeDocument/2006/relationships/tags" Target="../tags/tag11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2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2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23.xml"/><Relationship Id="rId4" Type="http://schemas.openxmlformats.org/officeDocument/2006/relationships/image" Target="../media/image56.e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24.xml"/><Relationship Id="rId6" Type="http://schemas.openxmlformats.org/officeDocument/2006/relationships/image" Target="../media/image58.tiff"/><Relationship Id="rId5" Type="http://schemas.openxmlformats.org/officeDocument/2006/relationships/image" Target="../media/image18.png"/><Relationship Id="rId4" Type="http://schemas.openxmlformats.org/officeDocument/2006/relationships/image" Target="../media/image57.JP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2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27.xml"/><Relationship Id="rId5" Type="http://schemas.openxmlformats.org/officeDocument/2006/relationships/image" Target="../media/image18.png"/><Relationship Id="rId4" Type="http://schemas.openxmlformats.org/officeDocument/2006/relationships/image" Target="../media/image59.e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29.xml"/><Relationship Id="rId4" Type="http://schemas.openxmlformats.org/officeDocument/2006/relationships/image" Target="../media/image60.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3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0.xml"/><Relationship Id="rId1" Type="http://schemas.openxmlformats.org/officeDocument/2006/relationships/tags" Target="../tags/tag13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9.xml"/><Relationship Id="rId1" Type="http://schemas.openxmlformats.org/officeDocument/2006/relationships/tags" Target="../tags/tag1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 xmlns:a16="http://schemas.microsoft.com/office/drawing/2014/main" id="{72ABB86C-A753-4E9E-BD70-4D18F9FA1183}"/>
              </a:ext>
            </a:extLst>
          </p:cNvPr>
          <p:cNvSpPr>
            <a:spLocks noGrp="1"/>
          </p:cNvSpPr>
          <p:nvPr>
            <p:ph type="ctrTitle"/>
          </p:nvPr>
        </p:nvSpPr>
        <p:spPr>
          <a:xfrm>
            <a:off x="696686" y="2324359"/>
            <a:ext cx="6055806" cy="823367"/>
          </a:xfrm>
        </p:spPr>
        <p:txBody>
          <a:bodyPr>
            <a:noAutofit/>
          </a:bodyPr>
          <a:lstStyle/>
          <a:p>
            <a:r>
              <a:rPr lang="en-US" sz="2800" b="0" dirty="0" smtClean="0"/>
              <a:t>Air Brakes</a:t>
            </a:r>
            <a:endParaRPr lang="en-US" sz="2800" b="0" dirty="0"/>
          </a:p>
        </p:txBody>
      </p:sp>
      <p:sp>
        <p:nvSpPr>
          <p:cNvPr id="2" name="Rectangle 1"/>
          <p:cNvSpPr/>
          <p:nvPr/>
        </p:nvSpPr>
        <p:spPr>
          <a:xfrm>
            <a:off x="696686" y="1385640"/>
            <a:ext cx="5469335" cy="938719"/>
          </a:xfrm>
          <a:prstGeom prst="rect">
            <a:avLst/>
          </a:prstGeom>
          <a:effectLst/>
        </p:spPr>
        <p:txBody>
          <a:bodyPr wrap="square">
            <a:spAutoFit/>
          </a:bodyPr>
          <a:lstStyle/>
          <a:p>
            <a:r>
              <a:rPr lang="en-US" sz="5500" b="1" dirty="0" smtClean="0">
                <a:solidFill>
                  <a:prstClr val="white"/>
                </a:solidFill>
                <a:latin typeface="Calibri Light" panose="020F0302020204030204" pitchFamily="34" charset="0"/>
                <a:ea typeface="Lato" panose="020F0502020204030203" pitchFamily="34" charset="0"/>
                <a:cs typeface="Lato" panose="020F0502020204030203" pitchFamily="34" charset="0"/>
              </a:rPr>
              <a:t>Lesson 3</a:t>
            </a:r>
            <a:endParaRPr lang="en-CA" sz="5500" b="1" dirty="0">
              <a:latin typeface="Calibri Light" panose="020F0302020204030204" pitchFamily="34" charset="0"/>
              <a:ea typeface="Lato" panose="020F0502020204030203" pitchFamily="34" charset="0"/>
              <a:cs typeface="Lato" panose="020F0502020204030203" pitchFamily="34" charset="0"/>
            </a:endParaRPr>
          </a:p>
        </p:txBody>
      </p:sp>
    </p:spTree>
    <p:custDataLst>
      <p:tags r:id="rId1"/>
    </p:custDataLst>
    <p:extLst>
      <p:ext uri="{BB962C8B-B14F-4D97-AF65-F5344CB8AC3E}">
        <p14:creationId xmlns:p14="http://schemas.microsoft.com/office/powerpoint/2010/main" val="3383104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1" cy="906828"/>
          </a:xfrm>
        </p:spPr>
        <p:txBody>
          <a:bodyPr>
            <a:noAutofit/>
          </a:bodyPr>
          <a:lstStyle/>
          <a:p>
            <a:r>
              <a:rPr lang="en-US" dirty="0" smtClean="0"/>
              <a:t>Obtaining Power</a:t>
            </a:r>
            <a:endParaRPr lang="en-CA" b="1" dirty="0"/>
          </a:p>
        </p:txBody>
      </p:sp>
      <p:sp>
        <p:nvSpPr>
          <p:cNvPr id="3" name="Content Placeholder 2"/>
          <p:cNvSpPr>
            <a:spLocks noGrp="1"/>
          </p:cNvSpPr>
          <p:nvPr>
            <p:ph sz="quarter" idx="11"/>
          </p:nvPr>
        </p:nvSpPr>
        <p:spPr>
          <a:xfrm>
            <a:off x="628650" y="906828"/>
            <a:ext cx="2402418" cy="3742664"/>
          </a:xfrm>
        </p:spPr>
        <p:txBody>
          <a:bodyPr/>
          <a:lstStyle/>
          <a:p>
            <a:pPr marL="0" indent="0" defTabSz="457200">
              <a:lnSpc>
                <a:spcPct val="100000"/>
              </a:lnSpc>
              <a:buClr>
                <a:schemeClr val="accent1"/>
              </a:buClr>
              <a:buNone/>
            </a:pPr>
            <a:r>
              <a:rPr lang="en-US" b="1" dirty="0" smtClean="0">
                <a:solidFill>
                  <a:schemeClr val="tx1">
                    <a:lumMod val="75000"/>
                    <a:lumOff val="25000"/>
                  </a:schemeClr>
                </a:solidFill>
                <a:ea typeface="Calibri" panose="020F0502020204030204" pitchFamily="34" charset="0"/>
                <a:cs typeface="Times New Roman" panose="02020603050405020304" pitchFamily="18" charset="0"/>
              </a:rPr>
              <a:t>Mechanically:</a:t>
            </a:r>
            <a:endParaRPr lang="en-US" b="1" dirty="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US" altLang="en-US" sz="2400" dirty="0" smtClean="0">
                <a:solidFill>
                  <a:schemeClr val="tx1">
                    <a:lumMod val="75000"/>
                    <a:lumOff val="25000"/>
                  </a:schemeClr>
                </a:solidFill>
                <a:cs typeface="Times New Roman" panose="02020603050405020304" pitchFamily="18" charset="0"/>
              </a:rPr>
              <a:t>Leverage</a:t>
            </a:r>
            <a:endParaRPr lang="en-US" altLang="en-US" sz="2400" dirty="0">
              <a:solidFill>
                <a:schemeClr val="tx1">
                  <a:lumMod val="75000"/>
                  <a:lumOff val="25000"/>
                </a:schemeClr>
              </a:solidFill>
              <a:cs typeface="Times New Roman" panose="02020603050405020304" pitchFamily="18" charset="0"/>
            </a:endParaRPr>
          </a:p>
          <a:p>
            <a:pPr defTabSz="457200">
              <a:lnSpc>
                <a:spcPct val="100000"/>
              </a:lnSpc>
              <a:buClr>
                <a:schemeClr val="accent1"/>
              </a:buClr>
            </a:pPr>
            <a:r>
              <a:rPr lang="en-US" altLang="en-US" sz="2400" dirty="0" smtClean="0">
                <a:solidFill>
                  <a:schemeClr val="tx1">
                    <a:lumMod val="75000"/>
                    <a:lumOff val="25000"/>
                  </a:schemeClr>
                </a:solidFill>
                <a:cs typeface="Times New Roman" panose="02020603050405020304" pitchFamily="18" charset="0"/>
              </a:rPr>
              <a:t>Fulcrum</a:t>
            </a:r>
          </a:p>
          <a:p>
            <a:pPr marL="0" indent="0" defTabSz="457200">
              <a:lnSpc>
                <a:spcPct val="100000"/>
              </a:lnSpc>
              <a:buClr>
                <a:schemeClr val="accent1"/>
              </a:buClr>
              <a:buNone/>
            </a:pPr>
            <a:endParaRPr lang="en-US" b="1" dirty="0" smtClean="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buClr>
                <a:schemeClr val="accent1"/>
              </a:buClr>
              <a:buNone/>
            </a:pPr>
            <a:r>
              <a:rPr lang="en-US" b="1" dirty="0" smtClean="0">
                <a:solidFill>
                  <a:schemeClr val="tx1">
                    <a:lumMod val="75000"/>
                    <a:lumOff val="25000"/>
                  </a:schemeClr>
                </a:solidFill>
                <a:ea typeface="Calibri" panose="020F0502020204030204" pitchFamily="34" charset="0"/>
                <a:cs typeface="Times New Roman" panose="02020603050405020304" pitchFamily="18" charset="0"/>
              </a:rPr>
              <a:t>Use of Air:</a:t>
            </a:r>
            <a:endParaRPr lang="en-CA" b="1" dirty="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Compressed</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PSI</a:t>
            </a:r>
            <a:endParaRPr lang="en-CA" sz="2400" dirty="0">
              <a:solidFill>
                <a:schemeClr val="tx1">
                  <a:lumMod val="75000"/>
                  <a:lumOff val="25000"/>
                </a:schemeClr>
              </a:solidFill>
              <a:ea typeface="Calibri" panose="020F0502020204030204" pitchFamily="34" charset="0"/>
              <a:cs typeface="Times New Roman" panose="02020603050405020304" pitchFamily="18" charset="0"/>
            </a:endParaRPr>
          </a:p>
        </p:txBody>
      </p:sp>
      <p:grpSp>
        <p:nvGrpSpPr>
          <p:cNvPr id="20" name="Group 19"/>
          <p:cNvGrpSpPr/>
          <p:nvPr/>
        </p:nvGrpSpPr>
        <p:grpSpPr>
          <a:xfrm>
            <a:off x="3787214" y="1084520"/>
            <a:ext cx="4532905" cy="1753124"/>
            <a:chOff x="3787214" y="1084520"/>
            <a:chExt cx="4532905" cy="1753124"/>
          </a:xfrm>
        </p:grpSpPr>
        <p:pic>
          <p:nvPicPr>
            <p:cNvPr id="6" name="Picture 5"/>
            <p:cNvPicPr>
              <a:picLocks noChangeAspect="1"/>
            </p:cNvPicPr>
            <p:nvPr/>
          </p:nvPicPr>
          <p:blipFill>
            <a:blip r:embed="rId4"/>
            <a:stretch>
              <a:fillRect/>
            </a:stretch>
          </p:blipFill>
          <p:spPr>
            <a:xfrm>
              <a:off x="4062050" y="1084520"/>
              <a:ext cx="3966300" cy="1700649"/>
            </a:xfrm>
            <a:prstGeom prst="rect">
              <a:avLst/>
            </a:prstGeom>
          </p:spPr>
        </p:pic>
        <p:sp>
          <p:nvSpPr>
            <p:cNvPr id="7" name="Content Placeholder 2"/>
            <p:cNvSpPr txBox="1">
              <a:spLocks/>
            </p:cNvSpPr>
            <p:nvPr/>
          </p:nvSpPr>
          <p:spPr>
            <a:xfrm>
              <a:off x="3787214" y="1612746"/>
              <a:ext cx="359501" cy="41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solidFill>
                    <a:schemeClr val="tx1">
                      <a:lumMod val="75000"/>
                      <a:lumOff val="25000"/>
                    </a:schemeClr>
                  </a:solidFill>
                  <a:cs typeface="Times New Roman" panose="02020603050405020304" pitchFamily="18" charset="0"/>
                </a:rPr>
                <a:t>A</a:t>
              </a:r>
              <a:endParaRPr lang="en-US" sz="2200" dirty="0">
                <a:solidFill>
                  <a:schemeClr val="tx1">
                    <a:lumMod val="75000"/>
                    <a:lumOff val="25000"/>
                  </a:schemeClr>
                </a:solidFill>
                <a:cs typeface="Times New Roman" panose="02020603050405020304" pitchFamily="18" charset="0"/>
              </a:endParaRPr>
            </a:p>
          </p:txBody>
        </p:sp>
        <p:sp>
          <p:nvSpPr>
            <p:cNvPr id="8" name="Content Placeholder 2"/>
            <p:cNvSpPr txBox="1">
              <a:spLocks/>
            </p:cNvSpPr>
            <p:nvPr/>
          </p:nvSpPr>
          <p:spPr>
            <a:xfrm>
              <a:off x="7960618" y="1612746"/>
              <a:ext cx="359501" cy="41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solidFill>
                    <a:schemeClr val="tx1">
                      <a:lumMod val="75000"/>
                      <a:lumOff val="25000"/>
                    </a:schemeClr>
                  </a:solidFill>
                  <a:cs typeface="Times New Roman" panose="02020603050405020304" pitchFamily="18" charset="0"/>
                </a:rPr>
                <a:t>B</a:t>
              </a:r>
              <a:endParaRPr lang="en-US" sz="2200" dirty="0">
                <a:solidFill>
                  <a:schemeClr val="tx1">
                    <a:lumMod val="75000"/>
                    <a:lumOff val="25000"/>
                  </a:schemeClr>
                </a:solidFill>
                <a:cs typeface="Times New Roman" panose="02020603050405020304" pitchFamily="18" charset="0"/>
              </a:endParaRPr>
            </a:p>
          </p:txBody>
        </p:sp>
        <p:sp>
          <p:nvSpPr>
            <p:cNvPr id="9" name="Content Placeholder 2"/>
            <p:cNvSpPr txBox="1">
              <a:spLocks/>
            </p:cNvSpPr>
            <p:nvPr/>
          </p:nvSpPr>
          <p:spPr>
            <a:xfrm>
              <a:off x="6924111" y="2417768"/>
              <a:ext cx="359501" cy="41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solidFill>
                    <a:schemeClr val="tx1">
                      <a:lumMod val="75000"/>
                      <a:lumOff val="25000"/>
                    </a:schemeClr>
                  </a:solidFill>
                  <a:cs typeface="Times New Roman" panose="02020603050405020304" pitchFamily="18" charset="0"/>
                </a:rPr>
                <a:t>C</a:t>
              </a:r>
              <a:endParaRPr lang="en-US" sz="2200" dirty="0">
                <a:solidFill>
                  <a:schemeClr val="tx1">
                    <a:lumMod val="75000"/>
                    <a:lumOff val="25000"/>
                  </a:schemeClr>
                </a:solidFill>
                <a:cs typeface="Times New Roman" panose="02020603050405020304" pitchFamily="18" charset="0"/>
              </a:endParaRPr>
            </a:p>
          </p:txBody>
        </p:sp>
        <p:sp>
          <p:nvSpPr>
            <p:cNvPr id="10" name="Content Placeholder 2"/>
            <p:cNvSpPr txBox="1">
              <a:spLocks/>
            </p:cNvSpPr>
            <p:nvPr/>
          </p:nvSpPr>
          <p:spPr>
            <a:xfrm>
              <a:off x="7197330" y="1402808"/>
              <a:ext cx="651270" cy="41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solidFill>
                    <a:schemeClr val="tx1">
                      <a:lumMod val="75000"/>
                      <a:lumOff val="25000"/>
                    </a:schemeClr>
                  </a:solidFill>
                  <a:cs typeface="Times New Roman" panose="02020603050405020304" pitchFamily="18" charset="0"/>
                </a:rPr>
                <a:t>1 m</a:t>
              </a:r>
              <a:endParaRPr lang="en-US" sz="2200" dirty="0">
                <a:solidFill>
                  <a:schemeClr val="tx1">
                    <a:lumMod val="75000"/>
                    <a:lumOff val="25000"/>
                  </a:schemeClr>
                </a:solidFill>
                <a:cs typeface="Times New Roman" panose="02020603050405020304" pitchFamily="18" charset="0"/>
              </a:endParaRPr>
            </a:p>
          </p:txBody>
        </p:sp>
        <p:sp>
          <p:nvSpPr>
            <p:cNvPr id="11" name="Content Placeholder 2"/>
            <p:cNvSpPr txBox="1">
              <a:spLocks/>
            </p:cNvSpPr>
            <p:nvPr/>
          </p:nvSpPr>
          <p:spPr>
            <a:xfrm>
              <a:off x="5177697" y="1402808"/>
              <a:ext cx="651270" cy="41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solidFill>
                    <a:schemeClr val="tx1">
                      <a:lumMod val="75000"/>
                      <a:lumOff val="25000"/>
                    </a:schemeClr>
                  </a:solidFill>
                  <a:cs typeface="Times New Roman" panose="02020603050405020304" pitchFamily="18" charset="0"/>
                </a:rPr>
                <a:t>4</a:t>
              </a:r>
              <a:r>
                <a:rPr lang="en-US" sz="2200" dirty="0" smtClean="0">
                  <a:solidFill>
                    <a:schemeClr val="tx1">
                      <a:lumMod val="75000"/>
                      <a:lumOff val="25000"/>
                    </a:schemeClr>
                  </a:solidFill>
                  <a:cs typeface="Times New Roman" panose="02020603050405020304" pitchFamily="18" charset="0"/>
                </a:rPr>
                <a:t> m</a:t>
              </a:r>
              <a:endParaRPr lang="en-US" sz="2200" dirty="0">
                <a:solidFill>
                  <a:schemeClr val="tx1">
                    <a:lumMod val="75000"/>
                    <a:lumOff val="25000"/>
                  </a:schemeClr>
                </a:solidFill>
                <a:cs typeface="Times New Roman" panose="02020603050405020304" pitchFamily="18" charset="0"/>
              </a:endParaRPr>
            </a:p>
          </p:txBody>
        </p:sp>
      </p:grpSp>
      <p:grpSp>
        <p:nvGrpSpPr>
          <p:cNvPr id="15" name="Group 14"/>
          <p:cNvGrpSpPr/>
          <p:nvPr/>
        </p:nvGrpSpPr>
        <p:grpSpPr>
          <a:xfrm>
            <a:off x="4082408" y="3431110"/>
            <a:ext cx="5046094" cy="2292379"/>
            <a:chOff x="3756950" y="2904170"/>
            <a:chExt cx="5046094" cy="2292379"/>
          </a:xfrm>
        </p:grpSpPr>
        <p:pic>
          <p:nvPicPr>
            <p:cNvPr id="12" name="Picture 11"/>
            <p:cNvPicPr>
              <a:picLocks noChangeAspect="1"/>
            </p:cNvPicPr>
            <p:nvPr/>
          </p:nvPicPr>
          <p:blipFill>
            <a:blip r:embed="rId5"/>
            <a:stretch>
              <a:fillRect/>
            </a:stretch>
          </p:blipFill>
          <p:spPr>
            <a:xfrm>
              <a:off x="3756950" y="2962861"/>
              <a:ext cx="4271400" cy="2233688"/>
            </a:xfrm>
            <a:prstGeom prst="rect">
              <a:avLst/>
            </a:prstGeom>
          </p:spPr>
        </p:pic>
        <p:sp>
          <p:nvSpPr>
            <p:cNvPr id="13" name="Content Placeholder 2"/>
            <p:cNvSpPr txBox="1">
              <a:spLocks/>
            </p:cNvSpPr>
            <p:nvPr/>
          </p:nvSpPr>
          <p:spPr>
            <a:xfrm>
              <a:off x="4932035" y="2962861"/>
              <a:ext cx="1571333" cy="740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Applied force</a:t>
              </a:r>
            </a:p>
            <a:p>
              <a:pPr marL="0" indent="0">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 10 kg</a:t>
              </a:r>
              <a:endParaRPr lang="en-US" sz="2000" dirty="0">
                <a:solidFill>
                  <a:schemeClr val="tx1">
                    <a:lumMod val="75000"/>
                    <a:lumOff val="25000"/>
                  </a:schemeClr>
                </a:solidFill>
                <a:cs typeface="Times New Roman" panose="02020603050405020304" pitchFamily="18" charset="0"/>
              </a:endParaRPr>
            </a:p>
          </p:txBody>
        </p:sp>
        <p:sp>
          <p:nvSpPr>
            <p:cNvPr id="14" name="Content Placeholder 2"/>
            <p:cNvSpPr txBox="1">
              <a:spLocks/>
            </p:cNvSpPr>
            <p:nvPr/>
          </p:nvSpPr>
          <p:spPr>
            <a:xfrm>
              <a:off x="7013540" y="2904170"/>
              <a:ext cx="1789504" cy="894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Delivered force</a:t>
              </a:r>
              <a:br>
                <a:rPr lang="en-US" sz="2000" dirty="0" smtClean="0">
                  <a:solidFill>
                    <a:schemeClr val="tx1">
                      <a:lumMod val="75000"/>
                      <a:lumOff val="25000"/>
                    </a:schemeClr>
                  </a:solidFill>
                  <a:cs typeface="Times New Roman" panose="02020603050405020304" pitchFamily="18" charset="0"/>
                </a:rPr>
              </a:br>
              <a:r>
                <a:rPr lang="en-US" sz="2000" dirty="0" smtClean="0">
                  <a:solidFill>
                    <a:schemeClr val="tx1">
                      <a:lumMod val="75000"/>
                      <a:lumOff val="25000"/>
                    </a:schemeClr>
                  </a:solidFill>
                  <a:cs typeface="Times New Roman" panose="02020603050405020304" pitchFamily="18" charset="0"/>
                </a:rPr>
                <a:t>= 40 kg</a:t>
              </a:r>
              <a:endParaRPr lang="en-US" sz="2000" dirty="0">
                <a:solidFill>
                  <a:schemeClr val="tx1">
                    <a:lumMod val="75000"/>
                    <a:lumOff val="25000"/>
                  </a:schemeClr>
                </a:solidFill>
                <a:cs typeface="Times New Roman" panose="02020603050405020304" pitchFamily="18" charset="0"/>
              </a:endParaRPr>
            </a:p>
          </p:txBody>
        </p:sp>
      </p:grpSp>
      <p:grpSp>
        <p:nvGrpSpPr>
          <p:cNvPr id="24" name="Group 23"/>
          <p:cNvGrpSpPr/>
          <p:nvPr/>
        </p:nvGrpSpPr>
        <p:grpSpPr>
          <a:xfrm>
            <a:off x="4939685" y="1860258"/>
            <a:ext cx="2144227" cy="3684494"/>
            <a:chOff x="1453610" y="3558098"/>
            <a:chExt cx="2144227" cy="3684494"/>
          </a:xfrm>
        </p:grpSpPr>
        <p:sp>
          <p:nvSpPr>
            <p:cNvPr id="17" name="Content Placeholder 2"/>
            <p:cNvSpPr txBox="1">
              <a:spLocks/>
            </p:cNvSpPr>
            <p:nvPr/>
          </p:nvSpPr>
          <p:spPr>
            <a:xfrm>
              <a:off x="2656115" y="3558098"/>
              <a:ext cx="834623" cy="650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A</a:t>
              </a:r>
              <a:br>
                <a:rPr lang="en-US" sz="2000" dirty="0" smtClean="0">
                  <a:solidFill>
                    <a:schemeClr val="tx1">
                      <a:lumMod val="75000"/>
                      <a:lumOff val="25000"/>
                    </a:schemeClr>
                  </a:solidFill>
                  <a:cs typeface="Times New Roman" panose="02020603050405020304" pitchFamily="18" charset="0"/>
                </a:rPr>
              </a:br>
              <a:r>
                <a:rPr lang="en-US" sz="2000" dirty="0" smtClean="0">
                  <a:solidFill>
                    <a:schemeClr val="tx1">
                      <a:lumMod val="75000"/>
                      <a:lumOff val="25000"/>
                    </a:schemeClr>
                  </a:solidFill>
                  <a:cs typeface="Times New Roman" panose="02020603050405020304" pitchFamily="18" charset="0"/>
                </a:rPr>
                <a:t>10 kg</a:t>
              </a:r>
              <a:endParaRPr lang="en-US" sz="2000" dirty="0">
                <a:solidFill>
                  <a:schemeClr val="tx1">
                    <a:lumMod val="75000"/>
                    <a:lumOff val="25000"/>
                  </a:schemeClr>
                </a:solidFill>
                <a:cs typeface="Times New Roman" panose="02020603050405020304" pitchFamily="18" charset="0"/>
              </a:endParaRPr>
            </a:p>
          </p:txBody>
        </p:sp>
        <p:grpSp>
          <p:nvGrpSpPr>
            <p:cNvPr id="23" name="Group 22"/>
            <p:cNvGrpSpPr/>
            <p:nvPr/>
          </p:nvGrpSpPr>
          <p:grpSpPr>
            <a:xfrm>
              <a:off x="1453610" y="4136905"/>
              <a:ext cx="2144227" cy="3105687"/>
              <a:chOff x="1412547" y="4077652"/>
              <a:chExt cx="2144227" cy="3105687"/>
            </a:xfrm>
          </p:grpSpPr>
          <p:grpSp>
            <p:nvGrpSpPr>
              <p:cNvPr id="21" name="Group 20"/>
              <p:cNvGrpSpPr/>
              <p:nvPr/>
            </p:nvGrpSpPr>
            <p:grpSpPr>
              <a:xfrm>
                <a:off x="1412547" y="4077652"/>
                <a:ext cx="2144227" cy="3105687"/>
                <a:chOff x="1412547" y="4077652"/>
                <a:chExt cx="2144227" cy="3105687"/>
              </a:xfrm>
            </p:grpSpPr>
            <p:pic>
              <p:nvPicPr>
                <p:cNvPr id="16" name="Picture 15"/>
                <p:cNvPicPr>
                  <a:picLocks noChangeAspect="1"/>
                </p:cNvPicPr>
                <p:nvPr/>
              </p:nvPicPr>
              <p:blipFill>
                <a:blip r:embed="rId6"/>
                <a:stretch>
                  <a:fillRect/>
                </a:stretch>
              </p:blipFill>
              <p:spPr>
                <a:xfrm>
                  <a:off x="1578541" y="4077652"/>
                  <a:ext cx="1830600" cy="2462133"/>
                </a:xfrm>
                <a:prstGeom prst="rect">
                  <a:avLst/>
                </a:prstGeom>
              </p:spPr>
            </p:pic>
            <p:sp>
              <p:nvSpPr>
                <p:cNvPr id="18" name="Content Placeholder 2"/>
                <p:cNvSpPr txBox="1">
                  <a:spLocks/>
                </p:cNvSpPr>
                <p:nvPr/>
              </p:nvSpPr>
              <p:spPr>
                <a:xfrm>
                  <a:off x="1412547" y="6532660"/>
                  <a:ext cx="834623" cy="650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B</a:t>
                  </a:r>
                  <a:br>
                    <a:rPr lang="en-US" sz="2000" dirty="0" smtClean="0">
                      <a:solidFill>
                        <a:schemeClr val="tx1">
                          <a:lumMod val="75000"/>
                          <a:lumOff val="25000"/>
                        </a:schemeClr>
                      </a:solidFill>
                      <a:cs typeface="Times New Roman" panose="02020603050405020304" pitchFamily="18" charset="0"/>
                    </a:rPr>
                  </a:br>
                  <a:r>
                    <a:rPr lang="en-US" sz="2000" dirty="0" smtClean="0">
                      <a:solidFill>
                        <a:schemeClr val="tx1">
                          <a:lumMod val="75000"/>
                          <a:lumOff val="25000"/>
                        </a:schemeClr>
                      </a:solidFill>
                      <a:cs typeface="Times New Roman" panose="02020603050405020304" pitchFamily="18" charset="0"/>
                    </a:rPr>
                    <a:t>40 kg</a:t>
                  </a:r>
                  <a:endParaRPr lang="en-US" sz="2000" dirty="0">
                    <a:solidFill>
                      <a:schemeClr val="tx1">
                        <a:lumMod val="75000"/>
                        <a:lumOff val="25000"/>
                      </a:schemeClr>
                    </a:solidFill>
                    <a:cs typeface="Times New Roman" panose="02020603050405020304" pitchFamily="18" charset="0"/>
                  </a:endParaRPr>
                </a:p>
              </p:txBody>
            </p:sp>
            <p:sp>
              <p:nvSpPr>
                <p:cNvPr id="19" name="Content Placeholder 2"/>
                <p:cNvSpPr txBox="1">
                  <a:spLocks/>
                </p:cNvSpPr>
                <p:nvPr/>
              </p:nvSpPr>
              <p:spPr>
                <a:xfrm>
                  <a:off x="2722151" y="6532659"/>
                  <a:ext cx="834623" cy="650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B</a:t>
                  </a:r>
                  <a:br>
                    <a:rPr lang="en-US" sz="2000" dirty="0" smtClean="0">
                      <a:solidFill>
                        <a:schemeClr val="tx1">
                          <a:lumMod val="75000"/>
                          <a:lumOff val="25000"/>
                        </a:schemeClr>
                      </a:solidFill>
                      <a:cs typeface="Times New Roman" panose="02020603050405020304" pitchFamily="18" charset="0"/>
                    </a:rPr>
                  </a:br>
                  <a:r>
                    <a:rPr lang="en-US" sz="2000" dirty="0" smtClean="0">
                      <a:solidFill>
                        <a:schemeClr val="tx1">
                          <a:lumMod val="75000"/>
                          <a:lumOff val="25000"/>
                        </a:schemeClr>
                      </a:solidFill>
                      <a:cs typeface="Times New Roman" panose="02020603050405020304" pitchFamily="18" charset="0"/>
                    </a:rPr>
                    <a:t>40 kg</a:t>
                  </a:r>
                  <a:endParaRPr lang="en-US" sz="2000" dirty="0">
                    <a:solidFill>
                      <a:schemeClr val="tx1">
                        <a:lumMod val="75000"/>
                        <a:lumOff val="25000"/>
                      </a:schemeClr>
                    </a:solidFill>
                    <a:cs typeface="Times New Roman" panose="02020603050405020304" pitchFamily="18" charset="0"/>
                  </a:endParaRPr>
                </a:p>
              </p:txBody>
            </p:sp>
          </p:grpSp>
          <p:sp>
            <p:nvSpPr>
              <p:cNvPr id="22" name="Content Placeholder 2"/>
              <p:cNvSpPr txBox="1">
                <a:spLocks/>
              </p:cNvSpPr>
              <p:nvPr/>
            </p:nvSpPr>
            <p:spPr>
              <a:xfrm>
                <a:off x="2372630" y="5502358"/>
                <a:ext cx="242422" cy="3324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tx1">
                        <a:lumMod val="75000"/>
                        <a:lumOff val="25000"/>
                      </a:schemeClr>
                    </a:solidFill>
                    <a:cs typeface="Times New Roman" panose="02020603050405020304" pitchFamily="18" charset="0"/>
                  </a:rPr>
                  <a:t>C</a:t>
                </a:r>
              </a:p>
            </p:txBody>
          </p:sp>
        </p:grpSp>
      </p:grpSp>
    </p:spTree>
    <p:custDataLst>
      <p:tags r:id="rId1"/>
    </p:custDataLst>
    <p:extLst>
      <p:ext uri="{BB962C8B-B14F-4D97-AF65-F5344CB8AC3E}">
        <p14:creationId xmlns:p14="http://schemas.microsoft.com/office/powerpoint/2010/main" val="371431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20"/>
                                        </p:tgtEl>
                                        <p:attrNameLst>
                                          <p:attrName>ppt_x</p:attrName>
                                        </p:attrNameLst>
                                      </p:cBhvr>
                                      <p:tavLst>
                                        <p:tav tm="0">
                                          <p:val>
                                            <p:strVal val="ppt_x"/>
                                          </p:val>
                                        </p:tav>
                                        <p:tav tm="100000">
                                          <p:val>
                                            <p:strVal val="ppt_x"/>
                                          </p:val>
                                        </p:tav>
                                      </p:tavLst>
                                    </p:anim>
                                    <p:anim calcmode="lin" valueType="num">
                                      <p:cBhvr additive="base">
                                        <p:cTn id="11" dur="500"/>
                                        <p:tgtEl>
                                          <p:spTgt spid="20"/>
                                        </p:tgtEl>
                                        <p:attrNameLst>
                                          <p:attrName>ppt_y</p:attrName>
                                        </p:attrNameLst>
                                      </p:cBhvr>
                                      <p:tavLst>
                                        <p:tav tm="0">
                                          <p:val>
                                            <p:strVal val="ppt_y"/>
                                          </p:val>
                                        </p:tav>
                                        <p:tav tm="100000">
                                          <p:val>
                                            <p:strVal val="1+ppt_h/2"/>
                                          </p:val>
                                        </p:tav>
                                      </p:tavLst>
                                    </p:anim>
                                    <p:set>
                                      <p:cBhvr>
                                        <p:cTn id="12" dur="1" fill="hold">
                                          <p:stCondLst>
                                            <p:cond delay="499"/>
                                          </p:stCondLst>
                                        </p:cTn>
                                        <p:tgtEl>
                                          <p:spTgt spid="20"/>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 </a:t>
            </a:r>
            <a:endParaRPr lang="en-CA"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What is the basic principle of the dual-circuit system?</a:t>
            </a:r>
          </a:p>
        </p:txBody>
      </p:sp>
      <p:sp>
        <p:nvSpPr>
          <p:cNvPr id="4" name="Content Placeholder 2"/>
          <p:cNvSpPr txBox="1">
            <a:spLocks/>
          </p:cNvSpPr>
          <p:nvPr/>
        </p:nvSpPr>
        <p:spPr>
          <a:xfrm>
            <a:off x="628650" y="2860704"/>
            <a:ext cx="7886700" cy="678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Prevents total brake failure.</a:t>
            </a:r>
          </a:p>
        </p:txBody>
      </p:sp>
    </p:spTree>
    <p:custDataLst>
      <p:tags r:id="rId1"/>
    </p:custDataLst>
    <p:extLst>
      <p:ext uri="{BB962C8B-B14F-4D97-AF65-F5344CB8AC3E}">
        <p14:creationId xmlns:p14="http://schemas.microsoft.com/office/powerpoint/2010/main" val="230857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 </a:t>
            </a:r>
            <a:endParaRPr lang="en-CA"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What does compounding the brakes mean? </a:t>
            </a:r>
          </a:p>
        </p:txBody>
      </p:sp>
      <p:sp>
        <p:nvSpPr>
          <p:cNvPr id="4" name="Content Placeholder 2"/>
          <p:cNvSpPr txBox="1">
            <a:spLocks/>
          </p:cNvSpPr>
          <p:nvPr/>
        </p:nvSpPr>
        <p:spPr>
          <a:xfrm>
            <a:off x="544673" y="2917446"/>
            <a:ext cx="5451682" cy="2348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Making a service brake application with the parking brake applied.</a:t>
            </a:r>
          </a:p>
        </p:txBody>
      </p:sp>
    </p:spTree>
    <p:custDataLst>
      <p:tags r:id="rId1"/>
    </p:custDataLst>
    <p:extLst>
      <p:ext uri="{BB962C8B-B14F-4D97-AF65-F5344CB8AC3E}">
        <p14:creationId xmlns:p14="http://schemas.microsoft.com/office/powerpoint/2010/main" val="35186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 </a:t>
            </a:r>
            <a:endParaRPr lang="en-CA"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What PSI is required when making a brake application to adjust the automatic slack adjusters?</a:t>
            </a:r>
          </a:p>
        </p:txBody>
      </p:sp>
      <p:sp>
        <p:nvSpPr>
          <p:cNvPr id="4" name="Content Placeholder 2"/>
          <p:cNvSpPr txBox="1">
            <a:spLocks/>
          </p:cNvSpPr>
          <p:nvPr/>
        </p:nvSpPr>
        <p:spPr>
          <a:xfrm>
            <a:off x="628651" y="3076396"/>
            <a:ext cx="2826326" cy="6494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100 psi</a:t>
            </a:r>
          </a:p>
        </p:txBody>
      </p:sp>
    </p:spTree>
    <p:custDataLst>
      <p:tags r:id="rId1"/>
    </p:custDataLst>
    <p:extLst>
      <p:ext uri="{BB962C8B-B14F-4D97-AF65-F5344CB8AC3E}">
        <p14:creationId xmlns:p14="http://schemas.microsoft.com/office/powerpoint/2010/main" val="365522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a:t>
            </a:r>
            <a:r>
              <a:rPr lang="en-US" b="1" dirty="0" smtClean="0">
                <a:solidFill>
                  <a:srgbClr val="5FB743"/>
                </a:solidFill>
              </a:rPr>
              <a:t> </a:t>
            </a:r>
            <a:endParaRPr lang="en-CA" b="1" dirty="0">
              <a:solidFill>
                <a:srgbClr val="5FB743"/>
              </a:solidFill>
            </a:endParaRPr>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When should you manually release (cage) a spring parking brake?</a:t>
            </a:r>
          </a:p>
        </p:txBody>
      </p:sp>
      <p:sp>
        <p:nvSpPr>
          <p:cNvPr id="4" name="Content Placeholder 2"/>
          <p:cNvSpPr txBox="1">
            <a:spLocks/>
          </p:cNvSpPr>
          <p:nvPr/>
        </p:nvSpPr>
        <p:spPr>
          <a:xfrm>
            <a:off x="628651" y="2598725"/>
            <a:ext cx="5297454" cy="585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If the vehicle needs to be towed or repaired.</a:t>
            </a:r>
          </a:p>
        </p:txBody>
      </p:sp>
    </p:spTree>
    <p:custDataLst>
      <p:tags r:id="rId1"/>
    </p:custDataLst>
    <p:extLst>
      <p:ext uri="{BB962C8B-B14F-4D97-AF65-F5344CB8AC3E}">
        <p14:creationId xmlns:p14="http://schemas.microsoft.com/office/powerpoint/2010/main" val="9942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577975"/>
            <a:ext cx="7246938" cy="574675"/>
          </a:xfrm>
          <a:prstGeom prst="rect">
            <a:avLst/>
          </a:prstGeom>
        </p:spPr>
        <p:txBody>
          <a:bodyPr>
            <a:no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defRPr>
            </a:lvl1pPr>
          </a:lstStyle>
          <a:p>
            <a:r>
              <a:rPr lang="en-US" dirty="0" smtClean="0">
                <a:latin typeface="Calibri Light" panose="020F0302020204030204" pitchFamily="34" charset="0"/>
              </a:rPr>
              <a:t>Air Brake Inspections</a:t>
            </a:r>
            <a:endParaRPr lang="en-US" dirty="0">
              <a:latin typeface="Calibri Light" panose="020F0302020204030204" pitchFamily="34" charset="0"/>
            </a:endParaRPr>
          </a:p>
        </p:txBody>
      </p:sp>
      <p:sp>
        <p:nvSpPr>
          <p:cNvPr id="6" name="Content Placeholder 2"/>
          <p:cNvSpPr txBox="1">
            <a:spLocks/>
          </p:cNvSpPr>
          <p:nvPr/>
        </p:nvSpPr>
        <p:spPr>
          <a:xfrm>
            <a:off x="548640" y="2212848"/>
            <a:ext cx="7833985" cy="19826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a:solidFill>
                  <a:schemeClr val="tx1">
                    <a:lumMod val="75000"/>
                    <a:lumOff val="25000"/>
                  </a:schemeClr>
                </a:solidFill>
                <a:latin typeface="Calibri Light" panose="020F0302020204030204" pitchFamily="34" charset="0"/>
              </a:rPr>
              <a:t>After completing this section, you should be able to:</a:t>
            </a:r>
          </a:p>
          <a:p>
            <a:r>
              <a:rPr lang="en-CA" dirty="0" smtClean="0">
                <a:solidFill>
                  <a:schemeClr val="tx1">
                    <a:lumMod val="75000"/>
                    <a:lumOff val="25000"/>
                  </a:schemeClr>
                </a:solidFill>
                <a:latin typeface="Calibri Light" panose="020F0302020204030204" pitchFamily="34" charset="0"/>
              </a:rPr>
              <a:t>Inspect </a:t>
            </a:r>
            <a:r>
              <a:rPr lang="en-CA" dirty="0">
                <a:solidFill>
                  <a:schemeClr val="tx1">
                    <a:lumMod val="75000"/>
                    <a:lumOff val="25000"/>
                  </a:schemeClr>
                </a:solidFill>
                <a:latin typeface="Calibri Light" panose="020F0302020204030204" pitchFamily="34" charset="0"/>
              </a:rPr>
              <a:t>a commercial vehicle with air </a:t>
            </a:r>
            <a:r>
              <a:rPr lang="en-CA" dirty="0" smtClean="0">
                <a:solidFill>
                  <a:schemeClr val="tx1">
                    <a:lumMod val="75000"/>
                    <a:lumOff val="25000"/>
                  </a:schemeClr>
                </a:solidFill>
                <a:latin typeface="Calibri Light" panose="020F0302020204030204" pitchFamily="34" charset="0"/>
              </a:rPr>
              <a:t>brakes</a:t>
            </a:r>
          </a:p>
          <a:p>
            <a:r>
              <a:rPr lang="en-US" dirty="0" smtClean="0">
                <a:solidFill>
                  <a:schemeClr val="tx1">
                    <a:lumMod val="75000"/>
                    <a:lumOff val="25000"/>
                  </a:schemeClr>
                </a:solidFill>
                <a:latin typeface="Calibri Light" panose="020F0302020204030204" pitchFamily="34" charset="0"/>
              </a:rPr>
              <a:t>Ensure air </a:t>
            </a:r>
            <a:r>
              <a:rPr lang="en-US" dirty="0">
                <a:solidFill>
                  <a:schemeClr val="tx1">
                    <a:lumMod val="75000"/>
                    <a:lumOff val="25000"/>
                  </a:schemeClr>
                </a:solidFill>
                <a:latin typeface="Calibri Light" panose="020F0302020204030204" pitchFamily="34" charset="0"/>
              </a:rPr>
              <a:t>brakes are adjusted </a:t>
            </a:r>
            <a:r>
              <a:rPr lang="en-US" dirty="0" smtClean="0">
                <a:solidFill>
                  <a:schemeClr val="tx1">
                    <a:lumMod val="75000"/>
                    <a:lumOff val="25000"/>
                  </a:schemeClr>
                </a:solidFill>
                <a:latin typeface="Calibri Light" panose="020F0302020204030204" pitchFamily="34" charset="0"/>
              </a:rPr>
              <a:t>correctly according to proper specifications</a:t>
            </a: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197075694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En </a:t>
            </a:r>
            <a:r>
              <a:rPr lang="en-US" dirty="0" smtClean="0"/>
              <a:t>R</a:t>
            </a:r>
            <a:r>
              <a:rPr lang="en-US" b="1" dirty="0" smtClean="0"/>
              <a:t>oute Inspections</a:t>
            </a:r>
            <a:endParaRPr lang="en-CA" b="1" dirty="0"/>
          </a:p>
        </p:txBody>
      </p:sp>
      <p:sp>
        <p:nvSpPr>
          <p:cNvPr id="3" name="Content Placeholder 2"/>
          <p:cNvSpPr>
            <a:spLocks noGrp="1"/>
          </p:cNvSpPr>
          <p:nvPr>
            <p:ph sz="quarter" idx="11"/>
          </p:nvPr>
        </p:nvSpPr>
        <p:spPr>
          <a:xfrm>
            <a:off x="544671" y="934821"/>
            <a:ext cx="7886700" cy="5482912"/>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Brake systems must be inspected:</a:t>
            </a:r>
          </a:p>
          <a:p>
            <a:pPr defTabSz="457200">
              <a:lnSpc>
                <a:spcPct val="100000"/>
              </a:lnSpc>
              <a:buClr>
                <a:schemeClr val="accent1"/>
              </a:buClr>
            </a:pPr>
            <a:r>
              <a:rPr lang="en-US" sz="2400" dirty="0" smtClean="0">
                <a:solidFill>
                  <a:schemeClr val="tx1">
                    <a:lumMod val="75000"/>
                    <a:lumOff val="25000"/>
                  </a:schemeClr>
                </a:solidFill>
              </a:rPr>
              <a:t>During shift – ideally done every few hours</a:t>
            </a:r>
          </a:p>
          <a:p>
            <a:pPr lvl="1" defTabSz="457200">
              <a:lnSpc>
                <a:spcPct val="100000"/>
              </a:lnSpc>
              <a:buClr>
                <a:schemeClr val="accent1"/>
              </a:buClr>
            </a:pPr>
            <a:r>
              <a:rPr lang="en-US" sz="2000" dirty="0" smtClean="0">
                <a:solidFill>
                  <a:schemeClr val="tx1">
                    <a:lumMod val="75000"/>
                    <a:lumOff val="25000"/>
                  </a:schemeClr>
                </a:solidFill>
              </a:rPr>
              <a:t>Confirm foundation brakes are not overheating</a:t>
            </a:r>
          </a:p>
          <a:p>
            <a:pPr lvl="1" defTabSz="457200">
              <a:lnSpc>
                <a:spcPct val="100000"/>
              </a:lnSpc>
              <a:buClr>
                <a:schemeClr val="accent1"/>
              </a:buClr>
            </a:pPr>
            <a:r>
              <a:rPr lang="en-US" sz="2000" dirty="0" smtClean="0">
                <a:solidFill>
                  <a:schemeClr val="tx1">
                    <a:lumMod val="75000"/>
                    <a:lumOff val="25000"/>
                  </a:schemeClr>
                </a:solidFill>
              </a:rPr>
              <a:t>Brake adjustment is maintained</a:t>
            </a:r>
          </a:p>
          <a:p>
            <a:pPr lvl="1" defTabSz="457200">
              <a:lnSpc>
                <a:spcPct val="100000"/>
              </a:lnSpc>
              <a:buClr>
                <a:schemeClr val="accent1"/>
              </a:buClr>
            </a:pPr>
            <a:r>
              <a:rPr lang="en-US" sz="2000" dirty="0" smtClean="0">
                <a:solidFill>
                  <a:schemeClr val="tx1">
                    <a:lumMod val="75000"/>
                    <a:lumOff val="25000"/>
                  </a:schemeClr>
                </a:solidFill>
              </a:rPr>
              <a:t>Check trailer air line couplers are firmly connected and suspended</a:t>
            </a:r>
          </a:p>
          <a:p>
            <a:pPr lvl="1" defTabSz="457200">
              <a:lnSpc>
                <a:spcPct val="100000"/>
              </a:lnSpc>
              <a:buClr>
                <a:schemeClr val="accent1"/>
              </a:buClr>
            </a:pPr>
            <a:r>
              <a:rPr lang="en-US" sz="2000" dirty="0" smtClean="0">
                <a:solidFill>
                  <a:schemeClr val="tx1">
                    <a:lumMod val="75000"/>
                    <a:lumOff val="25000"/>
                  </a:schemeClr>
                </a:solidFill>
              </a:rPr>
              <a:t>Pull supply tank drain lanyard to check for any moisture accumulating in the tank</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End of shift </a:t>
            </a:r>
          </a:p>
          <a:p>
            <a:pPr lvl="1" defTabSz="457200">
              <a:lnSpc>
                <a:spcPct val="100000"/>
              </a:lnSpc>
              <a:buClr>
                <a:schemeClr val="accent1"/>
              </a:buClr>
            </a:pPr>
            <a:r>
              <a:rPr lang="en-US" sz="2000" dirty="0">
                <a:solidFill>
                  <a:schemeClr val="tx1">
                    <a:lumMod val="75000"/>
                    <a:lumOff val="25000"/>
                  </a:schemeClr>
                </a:solidFill>
              </a:rPr>
              <a:t>L</a:t>
            </a:r>
            <a:r>
              <a:rPr lang="en-US" sz="2000" dirty="0" smtClean="0">
                <a:solidFill>
                  <a:schemeClr val="tx1">
                    <a:lumMod val="75000"/>
                    <a:lumOff val="25000"/>
                  </a:schemeClr>
                </a:solidFill>
              </a:rPr>
              <a:t>ook </a:t>
            </a:r>
            <a:r>
              <a:rPr lang="en-US" sz="2000" dirty="0">
                <a:solidFill>
                  <a:schemeClr val="tx1">
                    <a:lumMod val="75000"/>
                    <a:lumOff val="25000"/>
                  </a:schemeClr>
                </a:solidFill>
              </a:rPr>
              <a:t>for worn or damaged </a:t>
            </a:r>
            <a:r>
              <a:rPr lang="en-US" sz="2000" dirty="0" smtClean="0">
                <a:solidFill>
                  <a:schemeClr val="tx1">
                    <a:lumMod val="75000"/>
                    <a:lumOff val="25000"/>
                  </a:schemeClr>
                </a:solidFill>
              </a:rPr>
              <a:t>components </a:t>
            </a:r>
            <a:endParaRPr lang="en-US" sz="20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21530386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Post-Trip Inspection</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Post-trip inspection is important because:</a:t>
            </a:r>
          </a:p>
          <a:p>
            <a:pPr defTabSz="457200">
              <a:lnSpc>
                <a:spcPct val="100000"/>
              </a:lnSpc>
              <a:buClr>
                <a:schemeClr val="accent1"/>
              </a:buClr>
            </a:pPr>
            <a:r>
              <a:rPr lang="en-US" sz="2400" dirty="0" smtClean="0">
                <a:solidFill>
                  <a:schemeClr val="tx1">
                    <a:lumMod val="75000"/>
                    <a:lumOff val="25000"/>
                  </a:schemeClr>
                </a:solidFill>
              </a:rPr>
              <a:t>Automatic slack adjusters can malfunction and not keep the brake in adjustment</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Most common problems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Excessive premature wear</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Internal contamination</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Open drain valves on the  tanks to allow the tanks to drain</a:t>
            </a:r>
          </a:p>
        </p:txBody>
      </p:sp>
    </p:spTree>
    <p:custDataLst>
      <p:tags r:id="rId1"/>
    </p:custDataLst>
    <p:extLst>
      <p:ext uri="{BB962C8B-B14F-4D97-AF65-F5344CB8AC3E}">
        <p14:creationId xmlns:p14="http://schemas.microsoft.com/office/powerpoint/2010/main" val="31755452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Pre-Hill Inspection</a:t>
            </a:r>
            <a:endParaRPr lang="en-CA" b="1" dirty="0"/>
          </a:p>
        </p:txBody>
      </p:sp>
      <p:sp>
        <p:nvSpPr>
          <p:cNvPr id="3" name="Content Placeholder 2"/>
          <p:cNvSpPr>
            <a:spLocks noGrp="1"/>
          </p:cNvSpPr>
          <p:nvPr>
            <p:ph sz="quarter" idx="11"/>
          </p:nvPr>
        </p:nvSpPr>
        <p:spPr>
          <a:xfrm>
            <a:off x="544671" y="934821"/>
            <a:ext cx="7886699" cy="2613597"/>
          </a:xfrm>
        </p:spPr>
        <p:txBody>
          <a:bodyPr/>
          <a:lstStyle/>
          <a:p>
            <a:pPr marL="0" indent="0" defTabSz="457200">
              <a:lnSpc>
                <a:spcPct val="100000"/>
              </a:lnSpc>
              <a:spcAft>
                <a:spcPts val="800"/>
              </a:spcAft>
              <a:buClr>
                <a:schemeClr val="accent1"/>
              </a:buClr>
              <a:buNone/>
            </a:pPr>
            <a:r>
              <a:rPr lang="en-US" dirty="0">
                <a:solidFill>
                  <a:schemeClr val="tx1">
                    <a:lumMod val="75000"/>
                    <a:lumOff val="25000"/>
                  </a:schemeClr>
                </a:solidFill>
              </a:rPr>
              <a:t>Brakes must be checked </a:t>
            </a:r>
            <a:r>
              <a:rPr lang="en-US" dirty="0" smtClean="0">
                <a:solidFill>
                  <a:schemeClr val="tx1">
                    <a:lumMod val="75000"/>
                    <a:lumOff val="25000"/>
                  </a:schemeClr>
                </a:solidFill>
              </a:rPr>
              <a:t>before descending a steep grade</a:t>
            </a:r>
          </a:p>
          <a:p>
            <a:pPr defTabSz="457200">
              <a:lnSpc>
                <a:spcPct val="100000"/>
              </a:lnSpc>
              <a:spcAft>
                <a:spcPts val="800"/>
              </a:spcAft>
              <a:buClr>
                <a:schemeClr val="accent1"/>
              </a:buClr>
            </a:pPr>
            <a:r>
              <a:rPr lang="en-US" sz="2400" dirty="0" smtClean="0">
                <a:solidFill>
                  <a:schemeClr val="tx1">
                    <a:lumMod val="75000"/>
                    <a:lumOff val="25000"/>
                  </a:schemeClr>
                </a:solidFill>
              </a:rPr>
              <a:t>White regulatory sign must be followed</a:t>
            </a:r>
          </a:p>
          <a:p>
            <a:pPr defTabSz="457200">
              <a:lnSpc>
                <a:spcPct val="100000"/>
              </a:lnSpc>
              <a:spcAft>
                <a:spcPts val="800"/>
              </a:spcAft>
              <a:buClr>
                <a:schemeClr val="accent1"/>
              </a:buClr>
            </a:pPr>
            <a:r>
              <a:rPr lang="en-US" sz="2400" dirty="0" smtClean="0">
                <a:solidFill>
                  <a:schemeClr val="tx1">
                    <a:lumMod val="75000"/>
                    <a:lumOff val="25000"/>
                  </a:schemeClr>
                </a:solidFill>
              </a:rPr>
              <a:t>Yellow or green signs are recommended</a:t>
            </a:r>
          </a:p>
          <a:p>
            <a:pPr marL="0" indent="0" defTabSz="457200">
              <a:lnSpc>
                <a:spcPct val="100000"/>
              </a:lnSpc>
              <a:spcAft>
                <a:spcPts val="800"/>
              </a:spcAft>
              <a:buClr>
                <a:schemeClr val="accent1"/>
              </a:buClr>
              <a:buNone/>
            </a:pPr>
            <a:r>
              <a:rPr lang="en-US" dirty="0" smtClean="0">
                <a:solidFill>
                  <a:schemeClr val="tx1">
                    <a:lumMod val="75000"/>
                    <a:lumOff val="25000"/>
                  </a:schemeClr>
                </a:solidFill>
              </a:rPr>
              <a:t>Inspect the vehicle’s brake system and load security before proceeding</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684030" y="3966429"/>
            <a:ext cx="4220550" cy="2424059"/>
          </a:xfrm>
          <a:prstGeom prst="rect">
            <a:avLst/>
          </a:prstGeom>
        </p:spPr>
      </p:pic>
    </p:spTree>
    <p:custDataLst>
      <p:tags r:id="rId1"/>
    </p:custDataLst>
    <p:extLst>
      <p:ext uri="{BB962C8B-B14F-4D97-AF65-F5344CB8AC3E}">
        <p14:creationId xmlns:p14="http://schemas.microsoft.com/office/powerpoint/2010/main" val="98278839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Brake System Inspection</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a:solidFill>
                  <a:schemeClr val="tx1">
                    <a:lumMod val="75000"/>
                    <a:lumOff val="25000"/>
                  </a:schemeClr>
                </a:solidFill>
              </a:rPr>
              <a:t>Daily pre-trip inspections are </a:t>
            </a:r>
            <a:r>
              <a:rPr lang="en-US" dirty="0" smtClean="0">
                <a:solidFill>
                  <a:schemeClr val="tx1">
                    <a:lumMod val="75000"/>
                    <a:lumOff val="25000"/>
                  </a:schemeClr>
                </a:solidFill>
              </a:rPr>
              <a:t>mandatory.</a:t>
            </a:r>
          </a:p>
          <a:p>
            <a:pPr defTabSz="457200">
              <a:lnSpc>
                <a:spcPct val="100000"/>
              </a:lnSpc>
              <a:spcAft>
                <a:spcPts val="800"/>
              </a:spcAft>
              <a:buClr>
                <a:schemeClr val="accent1"/>
              </a:buClr>
            </a:pPr>
            <a:r>
              <a:rPr lang="en-US" sz="2400" dirty="0"/>
              <a:t>To ensure brakes are working properly</a:t>
            </a:r>
          </a:p>
          <a:p>
            <a:pPr defTabSz="457200">
              <a:lnSpc>
                <a:spcPct val="100000"/>
              </a:lnSpc>
              <a:spcAft>
                <a:spcPts val="800"/>
              </a:spcAft>
              <a:buClr>
                <a:schemeClr val="accent1"/>
              </a:buClr>
            </a:pPr>
            <a:r>
              <a:rPr lang="en-US" sz="2400" dirty="0"/>
              <a:t>T</a:t>
            </a:r>
            <a:r>
              <a:rPr lang="en-US" sz="2400" dirty="0" smtClean="0"/>
              <a:t>o </a:t>
            </a:r>
            <a:r>
              <a:rPr lang="en-US" sz="2400" dirty="0"/>
              <a:t>ensure they comply with The Highway Traffic Act and regulations</a:t>
            </a:r>
            <a:r>
              <a:rPr lang="en-US" sz="2400" dirty="0" smtClean="0"/>
              <a:t>.</a:t>
            </a:r>
          </a:p>
          <a:p>
            <a:pPr defTabSz="457200">
              <a:lnSpc>
                <a:spcPct val="100000"/>
              </a:lnSpc>
              <a:spcAft>
                <a:spcPts val="800"/>
              </a:spcAft>
              <a:buClr>
                <a:schemeClr val="accent1"/>
              </a:buClr>
            </a:pPr>
            <a:r>
              <a:rPr lang="en-US" sz="2400" dirty="0" smtClean="0"/>
              <a:t>To </a:t>
            </a:r>
            <a:r>
              <a:rPr lang="en-US" sz="2400" dirty="0"/>
              <a:t>follow proper </a:t>
            </a:r>
            <a:r>
              <a:rPr lang="en-US" sz="2400" dirty="0" smtClean="0"/>
              <a:t>procedures</a:t>
            </a:r>
          </a:p>
          <a:p>
            <a:pPr marL="0" indent="0" defTabSz="457200">
              <a:lnSpc>
                <a:spcPct val="100000"/>
              </a:lnSpc>
              <a:buClr>
                <a:schemeClr val="accent1"/>
              </a:buClr>
              <a:buNone/>
            </a:pPr>
            <a:r>
              <a:rPr lang="en-US" dirty="0" smtClean="0">
                <a:solidFill>
                  <a:schemeClr val="tx1">
                    <a:lumMod val="75000"/>
                    <a:lumOff val="25000"/>
                  </a:schemeClr>
                </a:solidFill>
              </a:rPr>
              <a:t>If new equipment is added, it should be inspected and written down on the Trip Inspection Report prior to use.</a:t>
            </a:r>
          </a:p>
          <a:p>
            <a:pPr marL="0" indent="0" defTabSz="457200">
              <a:lnSpc>
                <a:spcPct val="100000"/>
              </a:lnSpc>
              <a:buClr>
                <a:schemeClr val="accent1"/>
              </a:buClr>
              <a:buNone/>
            </a:pPr>
            <a:r>
              <a:rPr lang="en-US" dirty="0" smtClean="0">
                <a:solidFill>
                  <a:schemeClr val="tx1">
                    <a:lumMod val="75000"/>
                    <a:lumOff val="25000"/>
                  </a:schemeClr>
                </a:solidFill>
              </a:rPr>
              <a:t>You may </a:t>
            </a:r>
            <a:r>
              <a:rPr lang="en-US" dirty="0">
                <a:solidFill>
                  <a:schemeClr val="tx1">
                    <a:lumMod val="75000"/>
                    <a:lumOff val="25000"/>
                  </a:schemeClr>
                </a:solidFill>
              </a:rPr>
              <a:t>be held responsible if the brakes are incorrectly adjusted </a:t>
            </a:r>
            <a:r>
              <a:rPr lang="en-US" dirty="0" smtClean="0">
                <a:solidFill>
                  <a:schemeClr val="tx1">
                    <a:lumMod val="75000"/>
                    <a:lumOff val="25000"/>
                  </a:schemeClr>
                </a:solidFill>
              </a:rPr>
              <a:t>or </a:t>
            </a:r>
            <a:r>
              <a:rPr lang="en-US" dirty="0">
                <a:solidFill>
                  <a:schemeClr val="tx1">
                    <a:lumMod val="75000"/>
                    <a:lumOff val="25000"/>
                  </a:schemeClr>
                </a:solidFill>
              </a:rPr>
              <a:t>not working </a:t>
            </a:r>
            <a:r>
              <a:rPr lang="en-US" dirty="0" smtClean="0">
                <a:solidFill>
                  <a:schemeClr val="tx1">
                    <a:lumMod val="75000"/>
                    <a:lumOff val="25000"/>
                  </a:schemeClr>
                </a:solidFill>
              </a:rPr>
              <a:t>properly.</a:t>
            </a:r>
          </a:p>
        </p:txBody>
      </p:sp>
    </p:spTree>
    <p:custDataLst>
      <p:tags r:id="rId1"/>
    </p:custDataLst>
    <p:extLst>
      <p:ext uri="{BB962C8B-B14F-4D97-AF65-F5344CB8AC3E}">
        <p14:creationId xmlns:p14="http://schemas.microsoft.com/office/powerpoint/2010/main" val="2132565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8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Brake Daily Procedure</a:t>
            </a:r>
            <a:endParaRPr lang="en-CA" b="1" dirty="0"/>
          </a:p>
        </p:txBody>
      </p:sp>
      <p:sp>
        <p:nvSpPr>
          <p:cNvPr id="3" name="Content Placeholder 2"/>
          <p:cNvSpPr>
            <a:spLocks noGrp="1"/>
          </p:cNvSpPr>
          <p:nvPr>
            <p:ph sz="quarter" idx="11"/>
          </p:nvPr>
        </p:nvSpPr>
        <p:spPr>
          <a:xfrm>
            <a:off x="544671" y="934821"/>
            <a:ext cx="7886700" cy="2669046"/>
          </a:xfrm>
        </p:spPr>
        <p:txBody>
          <a:bodyPr/>
          <a:lstStyle/>
          <a:p>
            <a:pPr defTabSz="457200">
              <a:lnSpc>
                <a:spcPct val="100000"/>
              </a:lnSpc>
              <a:buClr>
                <a:schemeClr val="accent1"/>
              </a:buClr>
            </a:pPr>
            <a:r>
              <a:rPr lang="en-US" dirty="0" smtClean="0">
                <a:solidFill>
                  <a:schemeClr val="tx1">
                    <a:lumMod val="75000"/>
                    <a:lumOff val="25000"/>
                  </a:schemeClr>
                </a:solidFill>
              </a:rPr>
              <a:t>Inspection for air single unit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887" y="2269344"/>
            <a:ext cx="5774267" cy="3952623"/>
          </a:xfrm>
          <a:prstGeom prst="roundRect">
            <a:avLst>
              <a:gd name="adj" fmla="val 16667"/>
            </a:avLst>
          </a:prstGeom>
          <a:ln>
            <a:solidFill>
              <a:srgbClr val="3B92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56024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Force of Air Pressure</a:t>
            </a:r>
            <a:endParaRPr lang="en-CA" b="1" dirty="0"/>
          </a:p>
        </p:txBody>
      </p:sp>
      <p:pic>
        <p:nvPicPr>
          <p:cNvPr id="9" name="Picture 8"/>
          <p:cNvPicPr>
            <a:picLocks noChangeAspect="1"/>
          </p:cNvPicPr>
          <p:nvPr/>
        </p:nvPicPr>
        <p:blipFill>
          <a:blip r:embed="rId4"/>
          <a:stretch>
            <a:fillRect/>
          </a:stretch>
        </p:blipFill>
        <p:spPr>
          <a:xfrm>
            <a:off x="2410875" y="2045636"/>
            <a:ext cx="4322250" cy="2766727"/>
          </a:xfrm>
          <a:prstGeom prst="rect">
            <a:avLst/>
          </a:prstGeom>
        </p:spPr>
      </p:pic>
      <p:sp>
        <p:nvSpPr>
          <p:cNvPr id="10" name="Content Placeholder 2"/>
          <p:cNvSpPr txBox="1">
            <a:spLocks/>
          </p:cNvSpPr>
          <p:nvPr/>
        </p:nvSpPr>
        <p:spPr>
          <a:xfrm>
            <a:off x="4488021" y="4367409"/>
            <a:ext cx="1197644" cy="344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1 sq in</a:t>
            </a:r>
            <a:endParaRPr lang="en-US" sz="2000" dirty="0">
              <a:solidFill>
                <a:schemeClr val="tx1">
                  <a:lumMod val="75000"/>
                  <a:lumOff val="25000"/>
                </a:schemeClr>
              </a:solidFill>
              <a:cs typeface="Times New Roman" panose="02020603050405020304" pitchFamily="18" charset="0"/>
            </a:endParaRPr>
          </a:p>
        </p:txBody>
      </p:sp>
      <p:sp>
        <p:nvSpPr>
          <p:cNvPr id="11" name="Content Placeholder 2"/>
          <p:cNvSpPr txBox="1">
            <a:spLocks/>
          </p:cNvSpPr>
          <p:nvPr/>
        </p:nvSpPr>
        <p:spPr>
          <a:xfrm>
            <a:off x="5685665" y="4812363"/>
            <a:ext cx="1197644" cy="3443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solidFill>
                  <a:schemeClr val="tx1">
                    <a:lumMod val="75000"/>
                    <a:lumOff val="25000"/>
                  </a:schemeClr>
                </a:solidFill>
                <a:cs typeface="Times New Roman" panose="02020603050405020304" pitchFamily="18" charset="0"/>
              </a:rPr>
              <a:t>10 psi</a:t>
            </a:r>
            <a:endParaRPr lang="en-US" sz="2000" dirty="0">
              <a:solidFill>
                <a:schemeClr val="tx1">
                  <a:lumMod val="75000"/>
                  <a:lumOff val="25000"/>
                </a:schemeClr>
              </a:solidFill>
              <a:cs typeface="Times New Roman" panose="02020603050405020304" pitchFamily="18" charset="0"/>
            </a:endParaRPr>
          </a:p>
        </p:txBody>
      </p:sp>
      <p:cxnSp>
        <p:nvCxnSpPr>
          <p:cNvPr id="13" name="Straight Arrow Connector 12"/>
          <p:cNvCxnSpPr/>
          <p:nvPr/>
        </p:nvCxnSpPr>
        <p:spPr>
          <a:xfrm flipV="1">
            <a:off x="5086843" y="4107051"/>
            <a:ext cx="430554" cy="260358"/>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71608" y="4246536"/>
            <a:ext cx="0" cy="565827"/>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990122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1577975"/>
            <a:ext cx="5849938" cy="954088"/>
          </a:xfrm>
          <a:prstGeom prst="rect">
            <a:avLst/>
          </a:prstGeom>
        </p:spPr>
        <p:txBody>
          <a:bodyPr/>
          <a:lstStyle/>
          <a:p>
            <a:r>
              <a:rPr lang="en-US" dirty="0" smtClean="0">
                <a:latin typeface="Calibri Light" panose="020F0302020204030204" pitchFamily="34" charset="0"/>
              </a:rPr>
              <a:t>Inspection</a:t>
            </a:r>
            <a:endParaRPr lang="en-US" dirty="0">
              <a:latin typeface="Calibri Light" panose="020F0302020204030204" pitchFamily="34" charset="0"/>
            </a:endParaRPr>
          </a:p>
        </p:txBody>
      </p:sp>
      <p:sp>
        <p:nvSpPr>
          <p:cNvPr id="5" name="Subtitle 4"/>
          <p:cNvSpPr>
            <a:spLocks noGrp="1"/>
          </p:cNvSpPr>
          <p:nvPr>
            <p:ph type="subTitle" idx="4294967295"/>
          </p:nvPr>
        </p:nvSpPr>
        <p:spPr>
          <a:xfrm>
            <a:off x="548640" y="2212848"/>
            <a:ext cx="5849938" cy="501650"/>
          </a:xfrm>
          <a:prstGeom prst="rect">
            <a:avLst/>
          </a:prstGeom>
        </p:spPr>
        <p:txBody>
          <a:bodyPr/>
          <a:lstStyle/>
          <a:p>
            <a:r>
              <a:rPr lang="en-US" dirty="0" smtClean="0">
                <a:solidFill>
                  <a:schemeClr val="tx1">
                    <a:lumMod val="75000"/>
                    <a:lumOff val="25000"/>
                  </a:schemeClr>
                </a:solidFill>
                <a:latin typeface="Calibri Light" panose="020F0302020204030204" pitchFamily="34" charset="0"/>
              </a:rPr>
              <a:t>Air Brake System Operation</a:t>
            </a: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38036585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Testing </a:t>
            </a:r>
            <a:r>
              <a:rPr lang="en-US" dirty="0"/>
              <a:t>Warning System </a:t>
            </a:r>
            <a:r>
              <a:rPr lang="en-US" dirty="0" smtClean="0"/>
              <a:t>Operation</a:t>
            </a:r>
            <a:endParaRPr lang="en-US" dirty="0"/>
          </a:p>
        </p:txBody>
      </p:sp>
      <p:sp>
        <p:nvSpPr>
          <p:cNvPr id="4" name="Rectangle 3"/>
          <p:cNvSpPr/>
          <p:nvPr/>
        </p:nvSpPr>
        <p:spPr>
          <a:xfrm>
            <a:off x="544671" y="938913"/>
            <a:ext cx="7407343" cy="3785652"/>
          </a:xfrm>
          <a:prstGeom prst="rect">
            <a:avLst/>
          </a:prstGeom>
        </p:spPr>
        <p:txBody>
          <a:bodyPr wrap="square">
            <a:spAutoFit/>
          </a:bodyPr>
          <a:lstStyle/>
          <a:p>
            <a:pPr marL="457200" indent="-457200">
              <a:buClr>
                <a:srgbClr val="54C7DA"/>
              </a:buClr>
              <a:buFont typeface="+mj-lt"/>
              <a:buAutoNum type="arabicPeriod"/>
            </a:pPr>
            <a:r>
              <a:rPr lang="en-US" sz="2400" dirty="0" smtClean="0">
                <a:solidFill>
                  <a:schemeClr val="tx1">
                    <a:lumMod val="75000"/>
                    <a:lumOff val="25000"/>
                  </a:schemeClr>
                </a:solidFill>
                <a:latin typeface="Calibri Light" panose="020F0302020204030204" pitchFamily="34" charset="0"/>
              </a:rPr>
              <a:t>Ensure </a:t>
            </a:r>
            <a:r>
              <a:rPr lang="en-US" sz="2400" dirty="0">
                <a:solidFill>
                  <a:schemeClr val="tx1">
                    <a:lumMod val="75000"/>
                    <a:lumOff val="25000"/>
                  </a:schemeClr>
                </a:solidFill>
                <a:latin typeface="Calibri Light" panose="020F0302020204030204" pitchFamily="34" charset="0"/>
              </a:rPr>
              <a:t>air brake system pressure is above 90 </a:t>
            </a:r>
            <a:r>
              <a:rPr lang="en-US" sz="2400" dirty="0" smtClean="0">
                <a:solidFill>
                  <a:schemeClr val="tx1">
                    <a:lumMod val="75000"/>
                    <a:lumOff val="25000"/>
                  </a:schemeClr>
                </a:solidFill>
                <a:latin typeface="Calibri Light" panose="020F0302020204030204" pitchFamily="34" charset="0"/>
              </a:rPr>
              <a:t>psi</a:t>
            </a:r>
            <a:br>
              <a:rPr lang="en-US" sz="2400" dirty="0" smtClean="0">
                <a:solidFill>
                  <a:schemeClr val="tx1">
                    <a:lumMod val="75000"/>
                    <a:lumOff val="25000"/>
                  </a:schemeClr>
                </a:solidFill>
                <a:latin typeface="Calibri Light" panose="020F0302020204030204" pitchFamily="34" charset="0"/>
              </a:rPr>
            </a:br>
            <a:r>
              <a:rPr lang="en-US" sz="2400" dirty="0" smtClean="0">
                <a:solidFill>
                  <a:schemeClr val="tx1">
                    <a:lumMod val="75000"/>
                    <a:lumOff val="25000"/>
                  </a:schemeClr>
                </a:solidFill>
                <a:latin typeface="Calibri Light" panose="020F0302020204030204" pitchFamily="34" charset="0"/>
              </a:rPr>
              <a:t>(621 </a:t>
            </a:r>
            <a:r>
              <a:rPr lang="en-US" sz="2400" dirty="0">
                <a:solidFill>
                  <a:schemeClr val="tx1">
                    <a:lumMod val="75000"/>
                    <a:lumOff val="25000"/>
                  </a:schemeClr>
                </a:solidFill>
                <a:latin typeface="Calibri Light" panose="020F0302020204030204" pitchFamily="34" charset="0"/>
              </a:rPr>
              <a:t>kPa</a:t>
            </a:r>
            <a:r>
              <a:rPr lang="en-US" sz="2400" dirty="0" smtClean="0">
                <a:solidFill>
                  <a:schemeClr val="tx1">
                    <a:lumMod val="75000"/>
                    <a:lumOff val="25000"/>
                  </a:schemeClr>
                </a:solidFill>
                <a:latin typeface="Calibri Light" panose="020F0302020204030204" pitchFamily="34" charset="0"/>
              </a:rPr>
              <a:t>)</a:t>
            </a:r>
            <a:endParaRPr lang="en-US" sz="2400" dirty="0">
              <a:solidFill>
                <a:schemeClr val="tx1">
                  <a:lumMod val="75000"/>
                  <a:lumOff val="25000"/>
                </a:schemeClr>
              </a:solidFill>
              <a:latin typeface="Calibri Light" panose="020F0302020204030204" pitchFamily="34" charset="0"/>
            </a:endParaRPr>
          </a:p>
          <a:p>
            <a:pPr marL="457200" indent="-457200">
              <a:buClr>
                <a:srgbClr val="54C7DA"/>
              </a:buClr>
              <a:buFont typeface="+mj-lt"/>
              <a:buAutoNum type="arabicPeriod"/>
            </a:pPr>
            <a:r>
              <a:rPr lang="en-US" sz="2400" dirty="0" smtClean="0">
                <a:solidFill>
                  <a:schemeClr val="tx1">
                    <a:lumMod val="75000"/>
                    <a:lumOff val="25000"/>
                  </a:schemeClr>
                </a:solidFill>
                <a:latin typeface="Calibri Light" panose="020F0302020204030204" pitchFamily="34" charset="0"/>
              </a:rPr>
              <a:t>Ignition </a:t>
            </a:r>
            <a:r>
              <a:rPr lang="en-US" sz="2400" dirty="0">
                <a:solidFill>
                  <a:schemeClr val="tx1">
                    <a:lumMod val="75000"/>
                    <a:lumOff val="25000"/>
                  </a:schemeClr>
                </a:solidFill>
                <a:latin typeface="Calibri Light" panose="020F0302020204030204" pitchFamily="34" charset="0"/>
              </a:rPr>
              <a:t>must be </a:t>
            </a:r>
            <a:r>
              <a:rPr lang="en-US" sz="2400" dirty="0" smtClean="0">
                <a:solidFill>
                  <a:schemeClr val="tx1">
                    <a:lumMod val="75000"/>
                    <a:lumOff val="25000"/>
                  </a:schemeClr>
                </a:solidFill>
                <a:latin typeface="Calibri Light" panose="020F0302020204030204" pitchFamily="34" charset="0"/>
              </a:rPr>
              <a:t>on</a:t>
            </a:r>
            <a:endParaRPr lang="en-US" sz="2400" dirty="0">
              <a:solidFill>
                <a:schemeClr val="tx1">
                  <a:lumMod val="75000"/>
                  <a:lumOff val="25000"/>
                </a:schemeClr>
              </a:solidFill>
              <a:latin typeface="Calibri Light" panose="020F0302020204030204" pitchFamily="34" charset="0"/>
            </a:endParaRPr>
          </a:p>
          <a:p>
            <a:pPr marL="457200" indent="-457200">
              <a:buClr>
                <a:srgbClr val="54C7DA"/>
              </a:buClr>
              <a:buFont typeface="+mj-lt"/>
              <a:buAutoNum type="arabicPeriod"/>
            </a:pPr>
            <a:r>
              <a:rPr lang="en-US" sz="2400" dirty="0" smtClean="0">
                <a:solidFill>
                  <a:schemeClr val="tx1">
                    <a:lumMod val="75000"/>
                    <a:lumOff val="25000"/>
                  </a:schemeClr>
                </a:solidFill>
                <a:latin typeface="Calibri Light" panose="020F0302020204030204" pitchFamily="34" charset="0"/>
              </a:rPr>
              <a:t>Fan brakes </a:t>
            </a:r>
            <a:r>
              <a:rPr lang="en-US" sz="2400" dirty="0">
                <a:solidFill>
                  <a:schemeClr val="tx1">
                    <a:lumMod val="75000"/>
                    <a:lumOff val="25000"/>
                  </a:schemeClr>
                </a:solidFill>
                <a:latin typeface="Calibri Light" panose="020F0302020204030204" pitchFamily="34" charset="0"/>
              </a:rPr>
              <a:t>to lower air </a:t>
            </a:r>
            <a:r>
              <a:rPr lang="en-US" sz="2400" dirty="0" smtClean="0">
                <a:solidFill>
                  <a:schemeClr val="tx1">
                    <a:lumMod val="75000"/>
                    <a:lumOff val="25000"/>
                  </a:schemeClr>
                </a:solidFill>
                <a:latin typeface="Calibri Light" panose="020F0302020204030204" pitchFamily="34" charset="0"/>
              </a:rPr>
              <a:t>pressure</a:t>
            </a:r>
          </a:p>
          <a:p>
            <a:pPr marL="457200" indent="-457200">
              <a:buClr>
                <a:srgbClr val="54C7DA"/>
              </a:buClr>
              <a:buFont typeface="+mj-lt"/>
              <a:buAutoNum type="arabicPeriod"/>
            </a:pPr>
            <a:r>
              <a:rPr lang="en-US" sz="2400" dirty="0" smtClean="0">
                <a:solidFill>
                  <a:schemeClr val="tx1">
                    <a:lumMod val="75000"/>
                    <a:lumOff val="25000"/>
                  </a:schemeClr>
                </a:solidFill>
                <a:latin typeface="Calibri Light" panose="020F0302020204030204" pitchFamily="34" charset="0"/>
              </a:rPr>
              <a:t>Observe primary </a:t>
            </a:r>
            <a:r>
              <a:rPr lang="en-US" sz="2400" dirty="0">
                <a:solidFill>
                  <a:schemeClr val="tx1">
                    <a:lumMod val="75000"/>
                    <a:lumOff val="25000"/>
                  </a:schemeClr>
                </a:solidFill>
                <a:latin typeface="Calibri Light" panose="020F0302020204030204" pitchFamily="34" charset="0"/>
              </a:rPr>
              <a:t>and secondary air </a:t>
            </a:r>
            <a:r>
              <a:rPr lang="en-US" sz="2400" dirty="0" smtClean="0">
                <a:solidFill>
                  <a:schemeClr val="tx1">
                    <a:lumMod val="75000"/>
                    <a:lumOff val="25000"/>
                  </a:schemeClr>
                </a:solidFill>
                <a:latin typeface="Calibri Light" panose="020F0302020204030204" pitchFamily="34" charset="0"/>
              </a:rPr>
              <a:t>tank</a:t>
            </a:r>
            <a:br>
              <a:rPr lang="en-US" sz="2400" dirty="0" smtClean="0">
                <a:solidFill>
                  <a:schemeClr val="tx1">
                    <a:lumMod val="75000"/>
                    <a:lumOff val="25000"/>
                  </a:schemeClr>
                </a:solidFill>
                <a:latin typeface="Calibri Light" panose="020F0302020204030204" pitchFamily="34" charset="0"/>
              </a:rPr>
            </a:br>
            <a:r>
              <a:rPr lang="en-US" sz="2400" dirty="0" smtClean="0">
                <a:solidFill>
                  <a:schemeClr val="tx1">
                    <a:lumMod val="75000"/>
                    <a:lumOff val="25000"/>
                  </a:schemeClr>
                </a:solidFill>
                <a:latin typeface="Calibri Light" panose="020F0302020204030204" pitchFamily="34" charset="0"/>
              </a:rPr>
              <a:t>pressure gauges</a:t>
            </a:r>
            <a:endParaRPr lang="en-US" sz="2400" dirty="0">
              <a:solidFill>
                <a:schemeClr val="tx1">
                  <a:lumMod val="75000"/>
                  <a:lumOff val="25000"/>
                </a:schemeClr>
              </a:solidFill>
              <a:latin typeface="Calibri Light" panose="020F0302020204030204" pitchFamily="34" charset="0"/>
            </a:endParaRPr>
          </a:p>
          <a:p>
            <a:pPr marL="457200" indent="-457200">
              <a:buClr>
                <a:srgbClr val="54C7DA"/>
              </a:buClr>
              <a:buFont typeface="+mj-lt"/>
              <a:buAutoNum type="arabicPeriod"/>
            </a:pPr>
            <a:r>
              <a:rPr lang="en-US" sz="2400" dirty="0" smtClean="0">
                <a:solidFill>
                  <a:schemeClr val="tx1">
                    <a:lumMod val="75000"/>
                    <a:lumOff val="25000"/>
                  </a:schemeClr>
                </a:solidFill>
                <a:latin typeface="Calibri Light" panose="020F0302020204030204" pitchFamily="34" charset="0"/>
              </a:rPr>
              <a:t>Watch </a:t>
            </a:r>
            <a:r>
              <a:rPr lang="en-US" sz="2400" dirty="0">
                <a:solidFill>
                  <a:schemeClr val="tx1">
                    <a:lumMod val="75000"/>
                    <a:lumOff val="25000"/>
                  </a:schemeClr>
                </a:solidFill>
                <a:latin typeface="Calibri Light" panose="020F0302020204030204" pitchFamily="34" charset="0"/>
              </a:rPr>
              <a:t>and listen for </a:t>
            </a:r>
            <a:r>
              <a:rPr lang="en-US" sz="2400" dirty="0" smtClean="0">
                <a:solidFill>
                  <a:schemeClr val="tx1">
                    <a:lumMod val="75000"/>
                    <a:lumOff val="25000"/>
                  </a:schemeClr>
                </a:solidFill>
                <a:latin typeface="Calibri Light" panose="020F0302020204030204" pitchFamily="34" charset="0"/>
              </a:rPr>
              <a:t>low </a:t>
            </a:r>
            <a:r>
              <a:rPr lang="en-US" sz="2400" dirty="0">
                <a:solidFill>
                  <a:schemeClr val="tx1">
                    <a:lumMod val="75000"/>
                    <a:lumOff val="25000"/>
                  </a:schemeClr>
                </a:solidFill>
                <a:latin typeface="Calibri Light" panose="020F0302020204030204" pitchFamily="34" charset="0"/>
              </a:rPr>
              <a:t>air-pressure warning device to </a:t>
            </a:r>
            <a:r>
              <a:rPr lang="en-US" sz="2400" dirty="0" smtClean="0">
                <a:solidFill>
                  <a:schemeClr val="tx1">
                    <a:lumMod val="75000"/>
                    <a:lumOff val="25000"/>
                  </a:schemeClr>
                </a:solidFill>
                <a:latin typeface="Calibri Light" panose="020F0302020204030204" pitchFamily="34" charset="0"/>
              </a:rPr>
              <a:t>activate</a:t>
            </a:r>
            <a:endParaRPr lang="en-US" sz="2400" dirty="0">
              <a:solidFill>
                <a:schemeClr val="tx1">
                  <a:lumMod val="75000"/>
                  <a:lumOff val="25000"/>
                </a:schemeClr>
              </a:solidFill>
              <a:latin typeface="Calibri Light" panose="020F0302020204030204" pitchFamily="34" charset="0"/>
            </a:endParaRPr>
          </a:p>
          <a:p>
            <a:pPr marL="457200" indent="-457200">
              <a:buClr>
                <a:srgbClr val="54C7DA"/>
              </a:buClr>
              <a:buFont typeface="+mj-lt"/>
              <a:buAutoNum type="arabicPeriod"/>
            </a:pPr>
            <a:r>
              <a:rPr lang="en-US" sz="2400" dirty="0" smtClean="0">
                <a:solidFill>
                  <a:schemeClr val="tx1">
                    <a:lumMod val="75000"/>
                    <a:lumOff val="25000"/>
                  </a:schemeClr>
                </a:solidFill>
                <a:latin typeface="Calibri Light" panose="020F0302020204030204" pitchFamily="34" charset="0"/>
              </a:rPr>
              <a:t>When device </a:t>
            </a:r>
            <a:r>
              <a:rPr lang="en-US" sz="2400" dirty="0">
                <a:solidFill>
                  <a:schemeClr val="tx1">
                    <a:lumMod val="75000"/>
                    <a:lumOff val="25000"/>
                  </a:schemeClr>
                </a:solidFill>
                <a:latin typeface="Calibri Light" panose="020F0302020204030204" pitchFamily="34" charset="0"/>
              </a:rPr>
              <a:t>activates, note </a:t>
            </a:r>
            <a:r>
              <a:rPr lang="en-US" sz="2400" dirty="0" smtClean="0">
                <a:solidFill>
                  <a:schemeClr val="tx1">
                    <a:lumMod val="75000"/>
                    <a:lumOff val="25000"/>
                  </a:schemeClr>
                </a:solidFill>
                <a:latin typeface="Calibri Light" panose="020F0302020204030204" pitchFamily="34" charset="0"/>
              </a:rPr>
              <a:t>air </a:t>
            </a:r>
            <a:r>
              <a:rPr lang="en-US" sz="2400" dirty="0">
                <a:solidFill>
                  <a:schemeClr val="tx1">
                    <a:lumMod val="75000"/>
                    <a:lumOff val="25000"/>
                  </a:schemeClr>
                </a:solidFill>
                <a:latin typeface="Calibri Light" panose="020F0302020204030204" pitchFamily="34" charset="0"/>
              </a:rPr>
              <a:t>pressure displayed by </a:t>
            </a:r>
            <a:r>
              <a:rPr lang="en-US" sz="2400" dirty="0" smtClean="0">
                <a:solidFill>
                  <a:schemeClr val="tx1">
                    <a:lumMod val="75000"/>
                    <a:lumOff val="25000"/>
                  </a:schemeClr>
                </a:solidFill>
                <a:latin typeface="Calibri Light" panose="020F0302020204030204" pitchFamily="34" charset="0"/>
              </a:rPr>
              <a:t>the gauges </a:t>
            </a:r>
            <a:endParaRPr lang="en-US" sz="2400" dirty="0">
              <a:solidFill>
                <a:schemeClr val="tx1">
                  <a:lumMod val="75000"/>
                  <a:lumOff val="25000"/>
                </a:schemeClr>
              </a:solidFill>
              <a:latin typeface="Calibri Light" panose="020F030202020403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797" y="4674239"/>
            <a:ext cx="2060448" cy="2066544"/>
          </a:xfrm>
          <a:prstGeom prst="rect">
            <a:avLst/>
          </a:prstGeom>
        </p:spPr>
      </p:pic>
    </p:spTree>
    <p:custDataLst>
      <p:tags r:id="rId1"/>
    </p:custDataLst>
    <p:extLst>
      <p:ext uri="{BB962C8B-B14F-4D97-AF65-F5344CB8AC3E}">
        <p14:creationId xmlns:p14="http://schemas.microsoft.com/office/powerpoint/2010/main" val="62281330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of Warning Device Inspection</a:t>
            </a:r>
            <a:endParaRPr lang="en-US" dirty="0"/>
          </a:p>
        </p:txBody>
      </p:sp>
      <p:sp>
        <p:nvSpPr>
          <p:cNvPr id="4" name="Rectangle 3"/>
          <p:cNvSpPr/>
          <p:nvPr/>
        </p:nvSpPr>
        <p:spPr>
          <a:xfrm>
            <a:off x="544671" y="2211171"/>
            <a:ext cx="8104029" cy="2677656"/>
          </a:xfrm>
          <a:prstGeom prst="rect">
            <a:avLst/>
          </a:prstGeom>
        </p:spPr>
        <p:txBody>
          <a:bodyPr wrap="square">
            <a:spAutoFit/>
          </a:bodyPr>
          <a:lstStyle/>
          <a:p>
            <a:pPr marL="342900" indent="-342900">
              <a:buFont typeface="Arial" panose="020B0604020202020204" pitchFamily="34" charset="0"/>
              <a:buChar char="•"/>
            </a:pPr>
            <a:r>
              <a:rPr lang="en-CA" sz="2400" dirty="0" smtClean="0">
                <a:latin typeface="Calibri Light" panose="020F0302020204030204" pitchFamily="34" charset="0"/>
              </a:rPr>
              <a:t>Device </a:t>
            </a:r>
            <a:r>
              <a:rPr lang="en-CA" sz="2400" dirty="0">
                <a:latin typeface="Calibri Light" panose="020F0302020204030204" pitchFamily="34" charset="0"/>
              </a:rPr>
              <a:t>activates when pressure is at or above 55 psi (380 </a:t>
            </a:r>
            <a:r>
              <a:rPr lang="en-CA" sz="2400" dirty="0" smtClean="0">
                <a:latin typeface="Calibri Light" panose="020F0302020204030204" pitchFamily="34" charset="0"/>
              </a:rPr>
              <a:t>kPa)</a:t>
            </a:r>
          </a:p>
          <a:p>
            <a:endParaRPr lang="en-CA" sz="2400" dirty="0" smtClean="0">
              <a:latin typeface="Calibri Light" panose="020F0302020204030204" pitchFamily="34" charset="0"/>
            </a:endParaRPr>
          </a:p>
          <a:p>
            <a:r>
              <a:rPr lang="en-CA" sz="2400" dirty="0" smtClean="0">
                <a:latin typeface="Calibri Light" panose="020F0302020204030204" pitchFamily="34" charset="0"/>
              </a:rPr>
              <a:t>AND</a:t>
            </a:r>
          </a:p>
          <a:p>
            <a:endParaRPr lang="en-CA" sz="2400" dirty="0" smtClean="0">
              <a:latin typeface="Calibri Light" panose="020F0302020204030204" pitchFamily="34" charset="0"/>
            </a:endParaRPr>
          </a:p>
          <a:p>
            <a:pPr marL="342900" indent="-342900">
              <a:buFont typeface="Arial" panose="020B0604020202020204" pitchFamily="34" charset="0"/>
              <a:buChar char="•"/>
            </a:pPr>
            <a:r>
              <a:rPr lang="en-CA" sz="2400" dirty="0" smtClean="0">
                <a:latin typeface="Calibri Light" panose="020F0302020204030204" pitchFamily="34" charset="0"/>
              </a:rPr>
              <a:t>Deactivates </a:t>
            </a:r>
            <a:r>
              <a:rPr lang="en-CA" sz="2400" dirty="0">
                <a:latin typeface="Calibri Light" panose="020F0302020204030204" pitchFamily="34" charset="0"/>
              </a:rPr>
              <a:t>when pressure is at or below 80 psi (552 </a:t>
            </a:r>
            <a:r>
              <a:rPr lang="en-CA" sz="2400" dirty="0" smtClean="0">
                <a:latin typeface="Calibri Light" panose="020F0302020204030204" pitchFamily="34" charset="0"/>
              </a:rPr>
              <a:t>kPa)</a:t>
            </a:r>
          </a:p>
          <a:p>
            <a:endParaRPr lang="en-CA" sz="2400" dirty="0">
              <a:latin typeface="Calibri Light" panose="020F0302020204030204" pitchFamily="34" charset="0"/>
            </a:endParaRPr>
          </a:p>
          <a:p>
            <a:r>
              <a:rPr lang="en-CA" sz="2400" dirty="0" smtClean="0">
                <a:latin typeface="Calibri Light" panose="020F0302020204030204" pitchFamily="34" charset="0"/>
              </a:rPr>
              <a:t>on </a:t>
            </a:r>
            <a:r>
              <a:rPr lang="en-CA" sz="2400" dirty="0">
                <a:latin typeface="Calibri Light" panose="020F0302020204030204" pitchFamily="34" charset="0"/>
              </a:rPr>
              <a:t>both primary and secondary air tank gauges</a:t>
            </a:r>
            <a:r>
              <a:rPr lang="en-CA" sz="2400" dirty="0" smtClean="0">
                <a:latin typeface="Calibri Light" panose="020F0302020204030204" pitchFamily="34" charset="0"/>
              </a:rPr>
              <a:t>.</a:t>
            </a:r>
            <a:endParaRPr lang="en-US" sz="2400" dirty="0">
              <a:latin typeface="Calibri Light" panose="020F0302020204030204" pitchFamily="34" charset="0"/>
            </a:endParaRPr>
          </a:p>
        </p:txBody>
      </p:sp>
      <p:sp>
        <p:nvSpPr>
          <p:cNvPr id="3" name="Rectangle 2"/>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5573139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Testing Air Pressure Build-Up Rate</a:t>
            </a:r>
            <a:endParaRPr lang="en-US" b="0" dirty="0"/>
          </a:p>
        </p:txBody>
      </p:sp>
      <p:sp>
        <p:nvSpPr>
          <p:cNvPr id="3" name="Content Placeholder 2"/>
          <p:cNvSpPr>
            <a:spLocks noGrp="1"/>
          </p:cNvSpPr>
          <p:nvPr>
            <p:ph sz="quarter" idx="11"/>
          </p:nvPr>
        </p:nvSpPr>
        <p:spPr>
          <a:xfrm>
            <a:off x="544671" y="934821"/>
            <a:ext cx="6133715" cy="4759569"/>
          </a:xfrm>
        </p:spPr>
        <p:txBody>
          <a:bodyPr/>
          <a:lstStyle/>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If vehicle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has a trailer attached, ensure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trailer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is closed (pulled out).</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Lower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air brake system pressure to below 80 psi (552 kPa).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Run engine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at 600 to 900 rpm.</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Observe primary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secondary air-tank pressure gauges.</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Note time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when pressure reaches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start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value of 85 psi (587 kPa)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on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the primary gauge.</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Note time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when pressure reaches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end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value of 100 psi (690 kPa) on the secondary gauge.</a:t>
            </a:r>
          </a:p>
          <a:p>
            <a:pPr marL="0" indent="0">
              <a:buNone/>
            </a:pPr>
            <a:endParaRPr lang="en-US" sz="2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89984327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70" y="27993"/>
            <a:ext cx="8599329" cy="906828"/>
          </a:xfrm>
        </p:spPr>
        <p:txBody>
          <a:bodyPr>
            <a:normAutofit/>
          </a:bodyPr>
          <a:lstStyle/>
          <a:p>
            <a:r>
              <a:rPr lang="en-US" dirty="0" smtClean="0"/>
              <a:t>Results of Compressor Inspection</a:t>
            </a:r>
            <a:endParaRPr lang="en-US" b="0" dirty="0"/>
          </a:p>
        </p:txBody>
      </p:sp>
      <p:sp>
        <p:nvSpPr>
          <p:cNvPr id="4" name="Rectangle 3"/>
          <p:cNvSpPr/>
          <p:nvPr/>
        </p:nvSpPr>
        <p:spPr>
          <a:xfrm>
            <a:off x="544671" y="2211171"/>
            <a:ext cx="8104029" cy="461665"/>
          </a:xfrm>
          <a:prstGeom prst="rect">
            <a:avLst/>
          </a:prstGeom>
        </p:spPr>
        <p:txBody>
          <a:bodyPr wrap="square">
            <a:spAutoFit/>
          </a:bodyPr>
          <a:lstStyle/>
          <a:p>
            <a:pPr marL="342900" indent="-342900">
              <a:buFont typeface="Arial" panose="020B0604020202020204" pitchFamily="34" charset="0"/>
              <a:buChar char="•"/>
            </a:pPr>
            <a:r>
              <a:rPr lang="en-CA" sz="2400" dirty="0" smtClean="0">
                <a:latin typeface="Calibri Light" panose="020F0302020204030204" pitchFamily="34" charset="0"/>
              </a:rPr>
              <a:t>Pressure build-up time is equal to or less than 2 minutes</a:t>
            </a:r>
          </a:p>
        </p:txBody>
      </p:sp>
      <p:sp>
        <p:nvSpPr>
          <p:cNvPr id="5" name="Rectangle 4"/>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42842817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a:r>
            <a:r>
              <a:rPr lang="en-US" dirty="0"/>
              <a:t>Governor Operation</a:t>
            </a:r>
          </a:p>
        </p:txBody>
      </p:sp>
      <p:sp>
        <p:nvSpPr>
          <p:cNvPr id="3" name="Content Placeholder 2"/>
          <p:cNvSpPr>
            <a:spLocks noGrp="1"/>
          </p:cNvSpPr>
          <p:nvPr>
            <p:ph sz="quarter" idx="11"/>
          </p:nvPr>
        </p:nvSpPr>
        <p:spPr>
          <a:xfrm>
            <a:off x="544671" y="934821"/>
            <a:ext cx="6623572" cy="4759569"/>
          </a:xfrm>
        </p:spPr>
        <p:txBody>
          <a:bodyPr/>
          <a:lstStyle/>
          <a:p>
            <a:pPr marL="342900" marR="0" lvl="0" indent="-342900" fontAlgn="base">
              <a:spcBef>
                <a:spcPts val="600"/>
              </a:spcBef>
              <a:spcAft>
                <a:spcPts val="600"/>
              </a:spcAft>
              <a:buFont typeface="+mj-lt"/>
              <a:buAutoNum type="arabicPeriod"/>
            </a:pP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Secure vehicle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release </a:t>
            </a: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tractor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spring brakes.</a:t>
            </a:r>
            <a:endPar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342900" marR="0" lvl="0" indent="-342900" fontAlgn="base">
              <a:spcBef>
                <a:spcPts val="600"/>
              </a:spcBef>
              <a:spcAft>
                <a:spcPts val="600"/>
              </a:spcAft>
              <a:buFont typeface="+mj-lt"/>
              <a:buAutoNum type="arabicPeriod"/>
            </a:pP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Observe the primary and secondary air-tank pressure gauges.</a:t>
            </a:r>
            <a:endPar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342900" marR="0" lvl="0" indent="-342900" fontAlgn="base">
              <a:spcBef>
                <a:spcPts val="600"/>
              </a:spcBef>
              <a:spcAft>
                <a:spcPts val="600"/>
              </a:spcAft>
              <a:buFont typeface="+mj-lt"/>
              <a:buAutoNum type="arabicPeriod"/>
            </a:pP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Run </a:t>
            </a: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engine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until air brake system pressure reaches </a:t>
            </a: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maximum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level and note </a:t>
            </a: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cut-out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pressure setting.</a:t>
            </a:r>
            <a:endPar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342900" marR="0" lvl="0" indent="-342900" fontAlgn="base">
              <a:spcBef>
                <a:spcPts val="600"/>
              </a:spcBef>
              <a:spcAft>
                <a:spcPts val="600"/>
              </a:spcAft>
              <a:buFont typeface="+mj-lt"/>
              <a:buAutoNum type="arabicPeriod"/>
            </a:pP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Fan </a:t>
            </a: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brakes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to lower </a:t>
            </a: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system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pressure and note </a:t>
            </a:r>
            <a:r>
              <a:rPr lang="en-CA"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cut-in </a:t>
            </a:r>
            <a:r>
              <a:rPr lang="en-CA"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pressure setting. </a:t>
            </a:r>
            <a:endPar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0" indent="0">
              <a:buNone/>
            </a:pPr>
            <a:endParaRPr lang="en-US" sz="2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4782665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Governor Inspection </a:t>
            </a:r>
            <a:endParaRPr lang="en-US" dirty="0"/>
          </a:p>
        </p:txBody>
      </p:sp>
      <p:sp>
        <p:nvSpPr>
          <p:cNvPr id="5" name="Rectangle 4"/>
          <p:cNvSpPr/>
          <p:nvPr/>
        </p:nvSpPr>
        <p:spPr>
          <a:xfrm>
            <a:off x="544671" y="2211171"/>
            <a:ext cx="8104029" cy="4154984"/>
          </a:xfrm>
          <a:prstGeom prst="rect">
            <a:avLst/>
          </a:prstGeom>
        </p:spPr>
        <p:txBody>
          <a:bodyPr wrap="square">
            <a:spAutoFit/>
          </a:bodyPr>
          <a:lstStyle/>
          <a:p>
            <a:pPr marL="342900" lvl="0" indent="-342900">
              <a:buFont typeface="Arial" panose="020B0604020202020204" pitchFamily="34" charset="0"/>
              <a:buChar char="•"/>
            </a:pPr>
            <a:r>
              <a:rPr lang="en-CA" sz="2400" dirty="0" smtClean="0">
                <a:latin typeface="Calibri Light" panose="020F0302020204030204" pitchFamily="34" charset="0"/>
              </a:rPr>
              <a:t>Cut-in </a:t>
            </a:r>
            <a:r>
              <a:rPr lang="en-CA" sz="2400" dirty="0">
                <a:latin typeface="Calibri Light" panose="020F0302020204030204" pitchFamily="34" charset="0"/>
              </a:rPr>
              <a:t>and cut-out pressure settings are within the range specified by the vehicle </a:t>
            </a:r>
            <a:r>
              <a:rPr lang="en-CA" sz="2400" dirty="0" smtClean="0">
                <a:latin typeface="Calibri Light" panose="020F0302020204030204" pitchFamily="34" charset="0"/>
              </a:rPr>
              <a:t>manufacturer</a:t>
            </a:r>
          </a:p>
          <a:p>
            <a:pPr marL="342900" lvl="0" indent="-342900">
              <a:buFont typeface="Arial" panose="020B0604020202020204" pitchFamily="34" charset="0"/>
              <a:buChar char="•"/>
            </a:pPr>
            <a:endParaRPr lang="en-CA" sz="2400" dirty="0">
              <a:latin typeface="Calibri Light" panose="020F0302020204030204" pitchFamily="34" charset="0"/>
            </a:endParaRPr>
          </a:p>
          <a:p>
            <a:pPr lvl="0"/>
            <a:r>
              <a:rPr lang="en-CA" sz="2400" dirty="0" smtClean="0">
                <a:latin typeface="Calibri Light" panose="020F0302020204030204" pitchFamily="34" charset="0"/>
              </a:rPr>
              <a:t>AND</a:t>
            </a:r>
          </a:p>
          <a:p>
            <a:pPr marL="342900" lvl="0" indent="-342900">
              <a:buFont typeface="Arial" panose="020B0604020202020204" pitchFamily="34" charset="0"/>
              <a:buChar char="•"/>
            </a:pPr>
            <a:endParaRPr lang="en-CA" sz="2400" dirty="0" smtClean="0">
              <a:latin typeface="Calibri Light" panose="020F0302020204030204" pitchFamily="34" charset="0"/>
            </a:endParaRPr>
          </a:p>
          <a:p>
            <a:pPr marL="342900" lvl="0" indent="-342900">
              <a:buFont typeface="Arial" panose="020B0604020202020204" pitchFamily="34" charset="0"/>
              <a:buChar char="•"/>
            </a:pPr>
            <a:r>
              <a:rPr lang="en-CA" sz="2400" dirty="0" smtClean="0">
                <a:latin typeface="Calibri Light" panose="020F0302020204030204" pitchFamily="34" charset="0"/>
              </a:rPr>
              <a:t>Cut-out </a:t>
            </a:r>
            <a:r>
              <a:rPr lang="en-CA" sz="2400" dirty="0">
                <a:latin typeface="Calibri Light" panose="020F0302020204030204" pitchFamily="34" charset="0"/>
              </a:rPr>
              <a:t>pressure is below 145 psi (1000 </a:t>
            </a:r>
            <a:r>
              <a:rPr lang="en-CA" sz="2400" dirty="0" smtClean="0">
                <a:latin typeface="Calibri Light" panose="020F0302020204030204" pitchFamily="34" charset="0"/>
              </a:rPr>
              <a:t>kPa)</a:t>
            </a:r>
          </a:p>
          <a:p>
            <a:pPr marL="342900" lvl="0" indent="-342900">
              <a:buFont typeface="Arial" panose="020B0604020202020204" pitchFamily="34" charset="0"/>
              <a:buChar char="•"/>
            </a:pPr>
            <a:endParaRPr lang="en-CA" sz="2400" dirty="0" smtClean="0">
              <a:latin typeface="Calibri Light" panose="020F0302020204030204" pitchFamily="34" charset="0"/>
            </a:endParaRPr>
          </a:p>
          <a:p>
            <a:pPr lvl="0"/>
            <a:r>
              <a:rPr lang="en-CA" sz="2400" dirty="0" smtClean="0">
                <a:latin typeface="Calibri Light" panose="020F0302020204030204" pitchFamily="34" charset="0"/>
              </a:rPr>
              <a:t>AND</a:t>
            </a:r>
          </a:p>
          <a:p>
            <a:pPr marL="342900" lvl="0" indent="-342900">
              <a:buFont typeface="Arial" panose="020B0604020202020204" pitchFamily="34" charset="0"/>
              <a:buChar char="•"/>
            </a:pPr>
            <a:endParaRPr lang="en-CA" sz="2400" dirty="0">
              <a:latin typeface="Calibri Light" panose="020F0302020204030204" pitchFamily="34" charset="0"/>
            </a:endParaRPr>
          </a:p>
          <a:p>
            <a:pPr marL="342900" lvl="0" indent="-342900">
              <a:buFont typeface="Arial" panose="020B0604020202020204" pitchFamily="34" charset="0"/>
              <a:buChar char="•"/>
            </a:pPr>
            <a:r>
              <a:rPr lang="en-CA" sz="2400" dirty="0" smtClean="0">
                <a:latin typeface="Calibri Light" panose="020F0302020204030204" pitchFamily="34" charset="0"/>
              </a:rPr>
              <a:t>Cut-in </a:t>
            </a:r>
            <a:r>
              <a:rPr lang="en-CA" sz="2400" dirty="0">
                <a:latin typeface="Calibri Light" panose="020F0302020204030204" pitchFamily="34" charset="0"/>
              </a:rPr>
              <a:t>pressure is above 80 psi (552 kPa) and is within 25 psi (173 kPa) of the cut-out pressure.</a:t>
            </a:r>
            <a:endParaRPr lang="en-US" sz="2400" dirty="0">
              <a:latin typeface="Calibri Light" panose="020F0302020204030204" pitchFamily="34" charset="0"/>
            </a:endParaRPr>
          </a:p>
        </p:txBody>
      </p:sp>
      <p:sp>
        <p:nvSpPr>
          <p:cNvPr id="6" name="Rectangle 5"/>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0489934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System Air-Loss Rate</a:t>
            </a:r>
            <a:endParaRPr lang="en-US" dirty="0"/>
          </a:p>
        </p:txBody>
      </p:sp>
      <p:sp>
        <p:nvSpPr>
          <p:cNvPr id="3" name="Content Placeholder 2"/>
          <p:cNvSpPr>
            <a:spLocks noGrp="1"/>
          </p:cNvSpPr>
          <p:nvPr>
            <p:ph sz="quarter" idx="11"/>
          </p:nvPr>
        </p:nvSpPr>
        <p:spPr>
          <a:xfrm>
            <a:off x="544671" y="934821"/>
            <a:ext cx="6672558" cy="4759569"/>
          </a:xfrm>
        </p:spPr>
        <p:txBody>
          <a:bodyPr/>
          <a:lstStyle/>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Secure vehicle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release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tractor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spring brakes.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Open trailer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(for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combination</a:t>
            </a:r>
            <a:b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b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units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only).</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air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system is within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normal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operating pressure range.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Shut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off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engine</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hold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pedal in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fully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applied position.</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Note pressure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indicated on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primary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secondary air tank gauges.</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Note change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in pressure over one minute</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t>
            </a:r>
            <a:endPar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62426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a:t>
            </a:r>
            <a:r>
              <a:rPr lang="en-US" dirty="0"/>
              <a:t>Leak </a:t>
            </a:r>
            <a:r>
              <a:rPr lang="en-US" dirty="0" smtClean="0"/>
              <a:t>Test Inspection</a:t>
            </a:r>
            <a:endParaRPr lang="en-US" dirty="0"/>
          </a:p>
        </p:txBody>
      </p:sp>
      <p:sp>
        <p:nvSpPr>
          <p:cNvPr id="5" name="Rectangle 4"/>
          <p:cNvSpPr/>
          <p:nvPr/>
        </p:nvSpPr>
        <p:spPr>
          <a:xfrm>
            <a:off x="544671" y="2211171"/>
            <a:ext cx="8104029" cy="830997"/>
          </a:xfrm>
          <a:prstGeom prst="rect">
            <a:avLst/>
          </a:prstGeom>
        </p:spPr>
        <p:txBody>
          <a:bodyPr wrap="square">
            <a:spAutoFit/>
          </a:bodyPr>
          <a:lstStyle/>
          <a:p>
            <a:pPr marL="342900" indent="-342900">
              <a:buFont typeface="Arial" panose="020B0604020202020204" pitchFamily="34" charset="0"/>
              <a:buChar char="•"/>
            </a:pPr>
            <a:r>
              <a:rPr lang="en-CA" sz="2400" dirty="0" smtClean="0">
                <a:latin typeface="Calibri Light" panose="020F0302020204030204" pitchFamily="34" charset="0"/>
              </a:rPr>
              <a:t>Drop </a:t>
            </a:r>
            <a:r>
              <a:rPr lang="en-CA" sz="2400" dirty="0">
                <a:latin typeface="Calibri Light" panose="020F0302020204030204" pitchFamily="34" charset="0"/>
              </a:rPr>
              <a:t>in pressure is equal to or less than the value specified for the </a:t>
            </a:r>
            <a:r>
              <a:rPr lang="en-CA" sz="2400" dirty="0" smtClean="0">
                <a:latin typeface="Calibri Light" panose="020F0302020204030204" pitchFamily="34" charset="0"/>
              </a:rPr>
              <a:t>vehicle.</a:t>
            </a:r>
            <a:endParaRPr lang="en-US" sz="2400" dirty="0">
              <a:latin typeface="Calibri Light" panose="020F0302020204030204" pitchFamily="34" charset="0"/>
            </a:endParaRPr>
          </a:p>
        </p:txBody>
      </p:sp>
      <p:sp>
        <p:nvSpPr>
          <p:cNvPr id="6" name="Rectangle 5"/>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4679556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a:t>
            </a:r>
            <a:r>
              <a:rPr lang="en-US" dirty="0" smtClean="0"/>
              <a:t>Tractor </a:t>
            </a:r>
            <a:r>
              <a:rPr lang="en-US" dirty="0"/>
              <a:t>Protection </a:t>
            </a:r>
            <a:r>
              <a:rPr lang="en-US" dirty="0" smtClean="0"/>
              <a:t>System</a:t>
            </a:r>
            <a:endParaRPr lang="en-US" dirty="0"/>
          </a:p>
        </p:txBody>
      </p:sp>
      <p:sp>
        <p:nvSpPr>
          <p:cNvPr id="3" name="Content Placeholder 2"/>
          <p:cNvSpPr>
            <a:spLocks noGrp="1"/>
          </p:cNvSpPr>
          <p:nvPr>
            <p:ph sz="quarter" idx="11"/>
          </p:nvPr>
        </p:nvSpPr>
        <p:spPr>
          <a:xfrm>
            <a:off x="426954" y="934821"/>
            <a:ext cx="7886700" cy="5331258"/>
          </a:xfrm>
        </p:spPr>
        <p:txBody>
          <a:bodyPr/>
          <a:lstStyle/>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trailer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is closed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tractor spring brakes are released.</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air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system is within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normal operating</a:t>
            </a:r>
            <a:b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b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pressure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range. </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With engine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shut off, disconnect both air lines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a:t>
            </a:r>
            <a:b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b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place trailer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service line where it can be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observed.</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aware of any audible air leaks.</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Open trailer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Observe air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pressure gauge and note when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trailer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closes.</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Start engine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to rebuild pressure to normal operating range.</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hold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pedal.</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Observe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whether air is exhausting from the trailer service line</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t>
            </a:r>
            <a:endParaRPr lang="en-US" sz="22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527853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6B91D2D-5C44-403B-8482-B8034FF93887}"/>
              </a:ext>
            </a:extLst>
          </p:cNvPr>
          <p:cNvPicPr>
            <a:picLocks noChangeAspect="1"/>
          </p:cNvPicPr>
          <p:nvPr/>
        </p:nvPicPr>
        <p:blipFill>
          <a:blip r:embed="rId4"/>
          <a:stretch>
            <a:fillRect/>
          </a:stretch>
        </p:blipFill>
        <p:spPr>
          <a:xfrm>
            <a:off x="794370" y="1145521"/>
            <a:ext cx="7333188" cy="3175296"/>
          </a:xfrm>
          <a:prstGeom prst="rect">
            <a:avLst/>
          </a:prstGeom>
        </p:spPr>
      </p:pic>
      <p:sp>
        <p:nvSpPr>
          <p:cNvPr id="2" name="Title 1"/>
          <p:cNvSpPr>
            <a:spLocks noGrp="1"/>
          </p:cNvSpPr>
          <p:nvPr>
            <p:ph type="title"/>
          </p:nvPr>
        </p:nvSpPr>
        <p:spPr/>
        <p:txBody>
          <a:bodyPr>
            <a:normAutofit/>
          </a:bodyPr>
          <a:lstStyle/>
          <a:p>
            <a:r>
              <a:rPr lang="en-US" dirty="0" smtClean="0"/>
              <a:t>Leverage and Air Pressure</a:t>
            </a:r>
            <a:endParaRPr lang="en-CA" b="1" dirty="0"/>
          </a:p>
        </p:txBody>
      </p:sp>
      <p:pic>
        <p:nvPicPr>
          <p:cNvPr id="5" name="Picture 4">
            <a:extLst>
              <a:ext uri="{FF2B5EF4-FFF2-40B4-BE49-F238E27FC236}">
                <a16:creationId xmlns="" xmlns:a16="http://schemas.microsoft.com/office/drawing/2014/main" id="{9AB193D6-6B7A-4DA2-A3CE-6F41285C9657}"/>
              </a:ext>
            </a:extLst>
          </p:cNvPr>
          <p:cNvPicPr>
            <a:picLocks noChangeAspect="1"/>
          </p:cNvPicPr>
          <p:nvPr/>
        </p:nvPicPr>
        <p:blipFill rotWithShape="1">
          <a:blip r:embed="rId5"/>
          <a:srcRect t="6800" b="8023"/>
          <a:stretch/>
        </p:blipFill>
        <p:spPr>
          <a:xfrm>
            <a:off x="1417426" y="3408657"/>
            <a:ext cx="1877178" cy="1598931"/>
          </a:xfrm>
          <a:prstGeom prst="rect">
            <a:avLst/>
          </a:prstGeom>
        </p:spPr>
      </p:pic>
      <p:sp>
        <p:nvSpPr>
          <p:cNvPr id="3" name="Content Placeholder 2"/>
          <p:cNvSpPr>
            <a:spLocks noGrp="1"/>
          </p:cNvSpPr>
          <p:nvPr>
            <p:ph sz="quarter" idx="11"/>
          </p:nvPr>
        </p:nvSpPr>
        <p:spPr>
          <a:xfrm>
            <a:off x="1556370" y="3198331"/>
            <a:ext cx="1675491" cy="419876"/>
          </a:xfrm>
        </p:spPr>
        <p:txBody>
          <a:bodyPr/>
          <a:lstStyle/>
          <a:p>
            <a:pPr marL="0" indent="0">
              <a:buNone/>
            </a:pPr>
            <a:r>
              <a:rPr lang="en-US" sz="2400" b="1" dirty="0" smtClean="0">
                <a:solidFill>
                  <a:schemeClr val="tx1">
                    <a:lumMod val="75000"/>
                    <a:lumOff val="25000"/>
                  </a:schemeClr>
                </a:solidFill>
                <a:cs typeface="Times New Roman" panose="02020603050405020304" pitchFamily="18" charset="0"/>
              </a:rPr>
              <a:t>Diaphragm</a:t>
            </a:r>
            <a:endParaRPr lang="en-US" sz="2400" b="1" dirty="0">
              <a:solidFill>
                <a:schemeClr val="tx1">
                  <a:lumMod val="75000"/>
                  <a:lumOff val="25000"/>
                </a:schemeClr>
              </a:solidFill>
              <a:cs typeface="Times New Roman" panose="02020603050405020304" pitchFamily="18" charset="0"/>
            </a:endParaRPr>
          </a:p>
        </p:txBody>
      </p:sp>
      <p:sp>
        <p:nvSpPr>
          <p:cNvPr id="6" name="Content Placeholder 2"/>
          <p:cNvSpPr txBox="1">
            <a:spLocks/>
          </p:cNvSpPr>
          <p:nvPr/>
        </p:nvSpPr>
        <p:spPr>
          <a:xfrm>
            <a:off x="3231861" y="5007976"/>
            <a:ext cx="4808153" cy="41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tx1">
                    <a:lumMod val="75000"/>
                    <a:lumOff val="25000"/>
                  </a:schemeClr>
                </a:solidFill>
                <a:cs typeface="Times New Roman" panose="02020603050405020304" pitchFamily="18" charset="0"/>
              </a:rPr>
              <a:t>120 psi x 30 sq in = 3,600 lbs of force</a:t>
            </a:r>
            <a:endParaRPr lang="en-US" sz="2400" dirty="0">
              <a:solidFill>
                <a:schemeClr val="tx1">
                  <a:lumMod val="75000"/>
                  <a:lumOff val="25000"/>
                </a:schemeClr>
              </a:solidFill>
              <a:cs typeface="Times New Roman" panose="02020603050405020304" pitchFamily="18" charset="0"/>
            </a:endParaRPr>
          </a:p>
        </p:txBody>
      </p:sp>
      <p:sp>
        <p:nvSpPr>
          <p:cNvPr id="7" name="Content Placeholder 2"/>
          <p:cNvSpPr txBox="1">
            <a:spLocks/>
          </p:cNvSpPr>
          <p:nvPr/>
        </p:nvSpPr>
        <p:spPr>
          <a:xfrm>
            <a:off x="2519166" y="5484809"/>
            <a:ext cx="5723881" cy="419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tx1">
                    <a:lumMod val="75000"/>
                    <a:lumOff val="25000"/>
                  </a:schemeClr>
                </a:solidFill>
                <a:cs typeface="Times New Roman" panose="02020603050405020304" pitchFamily="18" charset="0"/>
              </a:rPr>
              <a:t>3,600 lbs of force x 6 in = 21, 600 lbs of force</a:t>
            </a:r>
            <a:endParaRPr lang="en-US" sz="2400" dirty="0">
              <a:solidFill>
                <a:schemeClr val="tx1">
                  <a:lumMod val="75000"/>
                  <a:lumOff val="25000"/>
                </a:schemeClr>
              </a:solidFill>
              <a:cs typeface="Times New Roman" panose="02020603050405020304" pitchFamily="18" charset="0"/>
            </a:endParaRPr>
          </a:p>
        </p:txBody>
      </p:sp>
    </p:spTree>
    <p:custDataLst>
      <p:tags r:id="rId1"/>
    </p:custDataLst>
    <p:extLst>
      <p:ext uri="{BB962C8B-B14F-4D97-AF65-F5344CB8AC3E}">
        <p14:creationId xmlns:p14="http://schemas.microsoft.com/office/powerpoint/2010/main" val="119567574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293" y="0"/>
            <a:ext cx="8390783" cy="906828"/>
          </a:xfrm>
        </p:spPr>
        <p:txBody>
          <a:bodyPr>
            <a:normAutofit/>
          </a:bodyPr>
          <a:lstStyle/>
          <a:p>
            <a:r>
              <a:rPr lang="en-US" dirty="0" smtClean="0"/>
              <a:t>Results of Tractor </a:t>
            </a:r>
            <a:r>
              <a:rPr lang="en-US" dirty="0"/>
              <a:t>Protection </a:t>
            </a:r>
            <a:r>
              <a:rPr lang="en-US" dirty="0" smtClean="0"/>
              <a:t>Valve Inspection</a:t>
            </a:r>
            <a:endParaRPr lang="en-US" dirty="0"/>
          </a:p>
        </p:txBody>
      </p:sp>
      <p:sp>
        <p:nvSpPr>
          <p:cNvPr id="5" name="Rectangle 4"/>
          <p:cNvSpPr/>
          <p:nvPr/>
        </p:nvSpPr>
        <p:spPr>
          <a:xfrm>
            <a:off x="544671" y="2211171"/>
            <a:ext cx="8104029" cy="461665"/>
          </a:xfrm>
          <a:prstGeom prst="rect">
            <a:avLst/>
          </a:prstGeom>
        </p:spPr>
        <p:txBody>
          <a:bodyPr wrap="square">
            <a:spAutoFit/>
          </a:bodyPr>
          <a:lstStyle/>
          <a:p>
            <a:pPr marL="342900" lvl="0" indent="-342900">
              <a:buFont typeface="Arial" panose="020B0604020202020204" pitchFamily="34" charset="0"/>
              <a:buChar char="•"/>
            </a:pPr>
            <a:r>
              <a:rPr lang="en-CA" sz="2400" dirty="0" smtClean="0">
                <a:latin typeface="Calibri Light" panose="020F0302020204030204" pitchFamily="34" charset="0"/>
              </a:rPr>
              <a:t>Air </a:t>
            </a:r>
            <a:r>
              <a:rPr lang="en-CA" sz="2400" dirty="0">
                <a:latin typeface="Calibri Light" panose="020F0302020204030204" pitchFamily="34" charset="0"/>
              </a:rPr>
              <a:t>does not exhaust from the trailer service </a:t>
            </a:r>
            <a:r>
              <a:rPr lang="en-CA" sz="2400" dirty="0" smtClean="0">
                <a:latin typeface="Calibri Light" panose="020F0302020204030204" pitchFamily="34" charset="0"/>
              </a:rPr>
              <a:t>line</a:t>
            </a:r>
            <a:endParaRPr lang="en-US" sz="2400" dirty="0">
              <a:latin typeface="Calibri Light" panose="020F0302020204030204" pitchFamily="34" charset="0"/>
            </a:endParaRPr>
          </a:p>
        </p:txBody>
      </p:sp>
      <p:sp>
        <p:nvSpPr>
          <p:cNvPr id="6" name="Rectangle 5"/>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5864458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Trailer Spring Brake Application</a:t>
            </a:r>
            <a:endParaRPr lang="en-US" dirty="0"/>
          </a:p>
        </p:txBody>
      </p:sp>
      <p:sp>
        <p:nvSpPr>
          <p:cNvPr id="3" name="Content Placeholder 2"/>
          <p:cNvSpPr>
            <a:spLocks noGrp="1"/>
          </p:cNvSpPr>
          <p:nvPr>
            <p:ph sz="quarter" idx="11"/>
          </p:nvPr>
        </p:nvSpPr>
        <p:spPr>
          <a:xfrm>
            <a:off x="544671" y="934821"/>
            <a:ext cx="6705215" cy="4759569"/>
          </a:xfrm>
        </p:spPr>
        <p:txBody>
          <a:bodyPr/>
          <a:lstStyle/>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trailer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is open (pushed in) and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trailer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is fully charged.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air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system is within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normal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operating pressure range.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Pull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out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trailer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to close it.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Listen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for air exhausting, indicating application of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trailer’s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spring brakes. </a:t>
            </a:r>
          </a:p>
          <a:p>
            <a:pPr marL="342900" marR="0" lvl="0" indent="-342900" fontAlgn="base">
              <a:spcBef>
                <a:spcPts val="600"/>
              </a:spcBef>
              <a:spcAft>
                <a:spcPts val="600"/>
              </a:spcAft>
              <a:buFont typeface="+mj-lt"/>
              <a:buAutoNum type="arabicPeriod"/>
            </a:pP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If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necessary, confirm brake application by attempting to gently move </a:t>
            </a:r>
            <a:r>
              <a:rPr lang="en-US" sz="24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vehicle </a:t>
            </a:r>
            <a:r>
              <a:rPr lang="en-US" sz="24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forward or backward. </a:t>
            </a:r>
          </a:p>
          <a:p>
            <a:pPr marL="0" indent="0">
              <a:buNone/>
            </a:pPr>
            <a:endParaRPr lang="en-US" sz="22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0578417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Spring Brake Application</a:t>
            </a:r>
            <a:endParaRPr lang="en-US" dirty="0"/>
          </a:p>
        </p:txBody>
      </p:sp>
      <p:sp>
        <p:nvSpPr>
          <p:cNvPr id="5" name="Rectangle 4"/>
          <p:cNvSpPr/>
          <p:nvPr/>
        </p:nvSpPr>
        <p:spPr>
          <a:xfrm>
            <a:off x="544671" y="2211171"/>
            <a:ext cx="8104029" cy="461665"/>
          </a:xfrm>
          <a:prstGeom prst="rect">
            <a:avLst/>
          </a:prstGeom>
        </p:spPr>
        <p:txBody>
          <a:bodyPr wrap="square">
            <a:spAutoFit/>
          </a:bodyPr>
          <a:lstStyle/>
          <a:p>
            <a:pPr marL="342900" indent="-342900">
              <a:buFont typeface="Arial" panose="020B0604020202020204" pitchFamily="34" charset="0"/>
              <a:buChar char="•"/>
            </a:pPr>
            <a:r>
              <a:rPr lang="en-US" sz="2400" dirty="0" smtClean="0">
                <a:latin typeface="Calibri Light" panose="020F0302020204030204" pitchFamily="34" charset="0"/>
              </a:rPr>
              <a:t>Trailer </a:t>
            </a:r>
            <a:r>
              <a:rPr lang="en-US" sz="2400" dirty="0">
                <a:latin typeface="Calibri Light" panose="020F0302020204030204" pitchFamily="34" charset="0"/>
              </a:rPr>
              <a:t>spring brakes apply automatically</a:t>
            </a:r>
          </a:p>
        </p:txBody>
      </p:sp>
      <p:sp>
        <p:nvSpPr>
          <p:cNvPr id="6" name="Rectangle 5"/>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00318613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Performing a Brake Performance Test </a:t>
            </a:r>
            <a:r>
              <a:rPr lang="en-US" sz="2700" b="0" dirty="0">
                <a:solidFill>
                  <a:schemeClr val="tx1"/>
                </a:solidFill>
              </a:rPr>
              <a:t>(Tug Test)</a:t>
            </a:r>
            <a:endParaRPr lang="en-US" b="0" dirty="0">
              <a:solidFill>
                <a:schemeClr val="tx1"/>
              </a:solidFill>
            </a:endParaRPr>
          </a:p>
        </p:txBody>
      </p:sp>
      <p:sp>
        <p:nvSpPr>
          <p:cNvPr id="3" name="Content Placeholder 2"/>
          <p:cNvSpPr>
            <a:spLocks noGrp="1"/>
          </p:cNvSpPr>
          <p:nvPr>
            <p:ph sz="quarter" idx="11"/>
          </p:nvPr>
        </p:nvSpPr>
        <p:spPr>
          <a:xfrm>
            <a:off x="544671" y="934821"/>
            <a:ext cx="7886700" cy="4759569"/>
          </a:xfrm>
        </p:spPr>
        <p:txBody>
          <a:bodyPr/>
          <a:lstStyle/>
          <a:p>
            <a:pPr marL="457200" marR="0" lvl="0" indent="-457200" fontAlgn="base">
              <a:spcBef>
                <a:spcPts val="600"/>
              </a:spcBef>
              <a:spcAft>
                <a:spcPts val="600"/>
              </a:spcAft>
              <a:buFont typeface="+mj-lt"/>
              <a:buAutoNum type="arabicPeriod"/>
            </a:pP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Remove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wheel chocks or blocks.</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2"/>
            </a:pP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Close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the trailer supply valve and release the tractor spring brakes.</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2"/>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Gently apply engine power in a low gear.</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2"/>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Observe the vehicle’s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response - no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significant movement of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vehicle.</a:t>
            </a:r>
          </a:p>
          <a:p>
            <a:pPr marL="457200" marR="0" lvl="0" indent="-457200" fontAlgn="base">
              <a:spcBef>
                <a:spcPts val="600"/>
              </a:spcBef>
              <a:spcAft>
                <a:spcPts val="600"/>
              </a:spcAft>
              <a:buFont typeface="+mj-lt"/>
              <a:buAutoNum type="arabicPeriod" startAt="5"/>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trailer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is open and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tractor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spring brakes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applied</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6"/>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Gently apply engine power in a low gear</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6"/>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Observe the vehicle’s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response -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no significant movement of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vehicle.</a:t>
            </a:r>
          </a:p>
          <a:p>
            <a:pPr marL="457200" marR="0" lvl="0" indent="-457200" fontAlgn="base">
              <a:spcBef>
                <a:spcPts val="600"/>
              </a:spcBef>
              <a:spcAft>
                <a:spcPts val="600"/>
              </a:spcAft>
              <a:buFont typeface="+mj-lt"/>
              <a:buAutoNum type="arabicPeriod" startAt="8"/>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trailer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valve is open and release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tractor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spring parking brakes.</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8"/>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Move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vehicle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forward in a low gear and at a slow speed.</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8"/>
            </a:pP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Apply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service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brakes and ensure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a:t>
            </a:r>
            <a:r>
              <a:rPr lang="en-CA"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application stops </a:t>
            </a:r>
            <a:r>
              <a:rPr lang="en-CA"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vehicle.</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457200" marR="0" lvl="0" indent="-457200" fontAlgn="base">
              <a:spcBef>
                <a:spcPts val="600"/>
              </a:spcBef>
              <a:spcAft>
                <a:spcPts val="600"/>
              </a:spcAft>
              <a:buFont typeface="+mj-lt"/>
              <a:buAutoNum type="arabicPeriod" startAt="2"/>
            </a:pP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p:txBody>
      </p:sp>
      <p:grpSp>
        <p:nvGrpSpPr>
          <p:cNvPr id="6" name="Group 5"/>
          <p:cNvGrpSpPr/>
          <p:nvPr/>
        </p:nvGrpSpPr>
        <p:grpSpPr>
          <a:xfrm>
            <a:off x="914400" y="978205"/>
            <a:ext cx="7541290" cy="1540406"/>
            <a:chOff x="914400" y="978205"/>
            <a:chExt cx="7541290" cy="1540406"/>
          </a:xfrm>
        </p:grpSpPr>
        <p:sp>
          <p:nvSpPr>
            <p:cNvPr id="4" name="Rounded Rectangle 3"/>
            <p:cNvSpPr/>
            <p:nvPr/>
          </p:nvSpPr>
          <p:spPr>
            <a:xfrm>
              <a:off x="914400" y="1347537"/>
              <a:ext cx="7283116" cy="1171074"/>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5" name="Rounded Rectangle 4"/>
            <p:cNvSpPr/>
            <p:nvPr/>
          </p:nvSpPr>
          <p:spPr>
            <a:xfrm>
              <a:off x="6003524" y="978205"/>
              <a:ext cx="2452166" cy="40862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spcBef>
                  <a:spcPts val="600"/>
                </a:spcBef>
                <a:spcAft>
                  <a:spcPts val="600"/>
                </a:spcAft>
              </a:pPr>
              <a:r>
                <a:rPr lang="en-CA" b="1"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Test Trailer Spring Brakes</a:t>
              </a:r>
              <a:endParaRPr lang="en-US"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endParaRPr>
            </a:p>
          </p:txBody>
        </p:sp>
      </p:grpSp>
      <p:grpSp>
        <p:nvGrpSpPr>
          <p:cNvPr id="7" name="Group 6"/>
          <p:cNvGrpSpPr/>
          <p:nvPr/>
        </p:nvGrpSpPr>
        <p:grpSpPr>
          <a:xfrm>
            <a:off x="922422" y="2253556"/>
            <a:ext cx="7529797" cy="1540406"/>
            <a:chOff x="914400" y="978205"/>
            <a:chExt cx="7529797" cy="1540406"/>
          </a:xfrm>
        </p:grpSpPr>
        <p:sp>
          <p:nvSpPr>
            <p:cNvPr id="8" name="Rounded Rectangle 7"/>
            <p:cNvSpPr/>
            <p:nvPr/>
          </p:nvSpPr>
          <p:spPr>
            <a:xfrm>
              <a:off x="914400" y="1347537"/>
              <a:ext cx="7283116" cy="1171074"/>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9" name="Rounded Rectangle 8"/>
            <p:cNvSpPr/>
            <p:nvPr/>
          </p:nvSpPr>
          <p:spPr>
            <a:xfrm>
              <a:off x="5697787" y="978205"/>
              <a:ext cx="2746410" cy="40862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spcBef>
                  <a:spcPts val="600"/>
                </a:spcBef>
                <a:spcAft>
                  <a:spcPts val="600"/>
                </a:spcAft>
              </a:pPr>
              <a:r>
                <a:rPr lang="en-CA" b="1" dirty="0">
                  <a:solidFill>
                    <a:schemeClr val="tx1">
                      <a:lumMod val="75000"/>
                      <a:lumOff val="25000"/>
                    </a:schemeClr>
                  </a:solidFill>
                  <a:ea typeface="Calibri" panose="020F0502020204030204" pitchFamily="34" charset="0"/>
                  <a:cs typeface="Times New Roman" panose="02020603050405020304" pitchFamily="18" charset="0"/>
                </a:rPr>
                <a:t>Test Tractor Spring Brakes</a:t>
              </a:r>
              <a:endParaRPr lang="en-US" dirty="0">
                <a:solidFill>
                  <a:schemeClr val="tx1">
                    <a:lumMod val="75000"/>
                    <a:lumOff val="25000"/>
                  </a:schemeClr>
                </a:solidFill>
                <a:ea typeface="Calibri" panose="020F0502020204030204" pitchFamily="34" charset="0"/>
                <a:cs typeface="Times New Roman" panose="02020603050405020304" pitchFamily="18" charset="0"/>
              </a:endParaRPr>
            </a:p>
          </p:txBody>
        </p:sp>
      </p:grpSp>
      <p:grpSp>
        <p:nvGrpSpPr>
          <p:cNvPr id="10" name="Group 9"/>
          <p:cNvGrpSpPr/>
          <p:nvPr/>
        </p:nvGrpSpPr>
        <p:grpSpPr>
          <a:xfrm>
            <a:off x="913461" y="3553441"/>
            <a:ext cx="7532674" cy="1928587"/>
            <a:chOff x="914400" y="978204"/>
            <a:chExt cx="7532674" cy="1928587"/>
          </a:xfrm>
        </p:grpSpPr>
        <p:sp>
          <p:nvSpPr>
            <p:cNvPr id="11" name="Rounded Rectangle 10"/>
            <p:cNvSpPr/>
            <p:nvPr/>
          </p:nvSpPr>
          <p:spPr>
            <a:xfrm>
              <a:off x="914400" y="1347536"/>
              <a:ext cx="7283116" cy="1559255"/>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endParaRPr>
            </a:p>
          </p:txBody>
        </p:sp>
        <p:sp>
          <p:nvSpPr>
            <p:cNvPr id="12" name="Rounded Rectangle 11"/>
            <p:cNvSpPr/>
            <p:nvPr/>
          </p:nvSpPr>
          <p:spPr>
            <a:xfrm>
              <a:off x="6335895" y="978204"/>
              <a:ext cx="2111179" cy="408623"/>
            </a:xfrm>
            <a:prstGeom prst="round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spcBef>
                  <a:spcPts val="600"/>
                </a:spcBef>
                <a:spcAft>
                  <a:spcPts val="600"/>
                </a:spcAft>
              </a:pPr>
              <a:r>
                <a:rPr lang="en-CA" b="1" dirty="0">
                  <a:solidFill>
                    <a:schemeClr val="tx1">
                      <a:lumMod val="75000"/>
                      <a:lumOff val="25000"/>
                    </a:schemeClr>
                  </a:solidFill>
                  <a:ea typeface="Calibri" panose="020F0502020204030204" pitchFamily="34" charset="0"/>
                  <a:cs typeface="Times New Roman" panose="02020603050405020304" pitchFamily="18" charset="0"/>
                </a:rPr>
                <a:t>Test Service Brakes</a:t>
              </a:r>
              <a:endParaRPr lang="en-US" dirty="0">
                <a:solidFill>
                  <a:schemeClr val="tx1">
                    <a:lumMod val="75000"/>
                    <a:lumOff val="25000"/>
                  </a:schemeClr>
                </a:solidFill>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0072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Brake </a:t>
            </a:r>
            <a:r>
              <a:rPr lang="en-US" dirty="0"/>
              <a:t>Performance Test</a:t>
            </a:r>
          </a:p>
        </p:txBody>
      </p:sp>
      <p:sp>
        <p:nvSpPr>
          <p:cNvPr id="5" name="Rectangle 4"/>
          <p:cNvSpPr/>
          <p:nvPr/>
        </p:nvSpPr>
        <p:spPr>
          <a:xfrm>
            <a:off x="544671" y="2211171"/>
            <a:ext cx="8104029" cy="830997"/>
          </a:xfrm>
          <a:prstGeom prst="rect">
            <a:avLst/>
          </a:prstGeom>
        </p:spPr>
        <p:txBody>
          <a:bodyPr wrap="square">
            <a:spAutoFit/>
          </a:bodyPr>
          <a:lstStyle/>
          <a:p>
            <a:pPr marL="342900" indent="-342900">
              <a:buFont typeface="Arial" panose="020B0604020202020204" pitchFamily="34" charset="0"/>
              <a:buChar char="•"/>
            </a:pPr>
            <a:r>
              <a:rPr lang="en-US" sz="2400" dirty="0" smtClean="0">
                <a:latin typeface="Calibri Light" panose="020F0302020204030204" pitchFamily="34" charset="0"/>
              </a:rPr>
              <a:t>Trailer </a:t>
            </a:r>
            <a:r>
              <a:rPr lang="en-US" sz="2400" dirty="0">
                <a:latin typeface="Calibri Light" panose="020F0302020204030204" pitchFamily="34" charset="0"/>
              </a:rPr>
              <a:t>spring brakes and </a:t>
            </a:r>
            <a:r>
              <a:rPr lang="en-US" sz="2400" dirty="0" smtClean="0">
                <a:latin typeface="Calibri Light" panose="020F0302020204030204" pitchFamily="34" charset="0"/>
              </a:rPr>
              <a:t>tractor </a:t>
            </a:r>
            <a:r>
              <a:rPr lang="en-US" sz="2400" dirty="0">
                <a:latin typeface="Calibri Light" panose="020F0302020204030204" pitchFamily="34" charset="0"/>
              </a:rPr>
              <a:t>spring brakes hold </a:t>
            </a:r>
            <a:r>
              <a:rPr lang="en-US" sz="2400" dirty="0" smtClean="0">
                <a:latin typeface="Calibri Light" panose="020F0302020204030204" pitchFamily="34" charset="0"/>
              </a:rPr>
              <a:t>vehicle </a:t>
            </a:r>
            <a:r>
              <a:rPr lang="en-US" sz="2400" dirty="0">
                <a:latin typeface="Calibri Light" panose="020F0302020204030204" pitchFamily="34" charset="0"/>
              </a:rPr>
              <a:t>in place, and </a:t>
            </a:r>
            <a:r>
              <a:rPr lang="en-US" sz="2400" dirty="0" smtClean="0">
                <a:latin typeface="Calibri Light" panose="020F0302020204030204" pitchFamily="34" charset="0"/>
              </a:rPr>
              <a:t>service </a:t>
            </a:r>
            <a:r>
              <a:rPr lang="en-US" sz="2400" dirty="0">
                <a:latin typeface="Calibri Light" panose="020F0302020204030204" pitchFamily="34" charset="0"/>
              </a:rPr>
              <a:t>brakes stop </a:t>
            </a:r>
            <a:r>
              <a:rPr lang="en-US" sz="2400" dirty="0" smtClean="0">
                <a:latin typeface="Calibri Light" panose="020F0302020204030204" pitchFamily="34" charset="0"/>
              </a:rPr>
              <a:t>vehicle </a:t>
            </a:r>
            <a:r>
              <a:rPr lang="en-US" sz="2400" dirty="0">
                <a:latin typeface="Calibri Light" panose="020F0302020204030204" pitchFamily="34" charset="0"/>
              </a:rPr>
              <a:t>when they are applied</a:t>
            </a:r>
          </a:p>
        </p:txBody>
      </p:sp>
      <p:sp>
        <p:nvSpPr>
          <p:cNvPr id="6" name="Rectangle 5"/>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82595652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Air-Tank Drain Valves</a:t>
            </a:r>
            <a:endParaRPr lang="en-US" dirty="0"/>
          </a:p>
        </p:txBody>
      </p:sp>
      <p:sp>
        <p:nvSpPr>
          <p:cNvPr id="3" name="Content Placeholder 2"/>
          <p:cNvSpPr>
            <a:spLocks noGrp="1"/>
          </p:cNvSpPr>
          <p:nvPr>
            <p:ph sz="quarter" idx="11"/>
          </p:nvPr>
        </p:nvSpPr>
        <p:spPr>
          <a:xfrm>
            <a:off x="544671" y="934821"/>
            <a:ext cx="6068400" cy="4759569"/>
          </a:xfrm>
        </p:spPr>
        <p:txBody>
          <a:bodyPr/>
          <a:lstStyle/>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air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system is within its normal operating pressure range. </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Locate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drain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supply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tank until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valve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discharges only clean air. </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Locate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drain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remaining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air tanks. </a:t>
            </a:r>
          </a:p>
          <a:p>
            <a:pPr marL="342900" marR="0" lvl="0" indent="-342900" fontAlgn="base">
              <a:spcBef>
                <a:spcPts val="600"/>
              </a:spcBef>
              <a:spcAft>
                <a:spcPts val="600"/>
              </a:spcAft>
              <a:buFont typeface="+mj-lt"/>
              <a:buAutoNum type="arabicPeriod"/>
            </a:pP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Watch discharge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from each air tank and ensure </a:t>
            </a:r>
            <a:r>
              <a:rPr lang="en-US" sz="22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all </a:t>
            </a:r>
            <a:r>
              <a:rPr lang="en-US" sz="22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air tank drain valves function properly. </a:t>
            </a:r>
          </a:p>
        </p:txBody>
      </p:sp>
    </p:spTree>
    <p:custDataLst>
      <p:tags r:id="rId1"/>
    </p:custDataLst>
    <p:extLst>
      <p:ext uri="{BB962C8B-B14F-4D97-AF65-F5344CB8AC3E}">
        <p14:creationId xmlns:p14="http://schemas.microsoft.com/office/powerpoint/2010/main" val="33965898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Air-Tank Drain Valve</a:t>
            </a:r>
            <a:endParaRPr lang="en-US" dirty="0"/>
          </a:p>
        </p:txBody>
      </p:sp>
      <p:sp>
        <p:nvSpPr>
          <p:cNvPr id="6" name="Rectangle 5"/>
          <p:cNvSpPr/>
          <p:nvPr/>
        </p:nvSpPr>
        <p:spPr>
          <a:xfrm>
            <a:off x="544671" y="2211171"/>
            <a:ext cx="8104029" cy="461665"/>
          </a:xfrm>
          <a:prstGeom prst="rect">
            <a:avLst/>
          </a:prstGeom>
        </p:spPr>
        <p:txBody>
          <a:bodyPr wrap="square">
            <a:spAutoFit/>
          </a:bodyPr>
          <a:lstStyle/>
          <a:p>
            <a:pPr marL="342900" indent="-342900">
              <a:buFont typeface="Arial" panose="020B0604020202020204" pitchFamily="34" charset="0"/>
              <a:buChar char="•"/>
            </a:pPr>
            <a:r>
              <a:rPr lang="en-CA" sz="2400" dirty="0" smtClean="0">
                <a:latin typeface="Calibri Light" panose="020F0302020204030204" pitchFamily="34" charset="0"/>
              </a:rPr>
              <a:t>Each drain valve functions properly</a:t>
            </a:r>
          </a:p>
        </p:txBody>
      </p:sp>
      <p:sp>
        <p:nvSpPr>
          <p:cNvPr id="7" name="Rectangle 6"/>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24168409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0" y="1577975"/>
            <a:ext cx="5849938" cy="954088"/>
          </a:xfrm>
          <a:prstGeom prst="rect">
            <a:avLst/>
          </a:prstGeom>
        </p:spPr>
        <p:txBody>
          <a:bodyPr/>
          <a:lstStyle/>
          <a:p>
            <a:r>
              <a:rPr lang="en-US" dirty="0" smtClean="0">
                <a:latin typeface="Calibri Light" panose="020F0302020204030204" pitchFamily="34" charset="0"/>
              </a:rPr>
              <a:t>Inspection</a:t>
            </a:r>
            <a:endParaRPr lang="en-US" dirty="0">
              <a:latin typeface="Calibri Light" panose="020F0302020204030204" pitchFamily="34" charset="0"/>
            </a:endParaRPr>
          </a:p>
        </p:txBody>
      </p:sp>
      <p:sp>
        <p:nvSpPr>
          <p:cNvPr id="5" name="Subtitle 4"/>
          <p:cNvSpPr>
            <a:spLocks noGrp="1"/>
          </p:cNvSpPr>
          <p:nvPr>
            <p:ph type="subTitle" idx="4294967295"/>
          </p:nvPr>
        </p:nvSpPr>
        <p:spPr>
          <a:xfrm>
            <a:off x="548640" y="2212848"/>
            <a:ext cx="5849938" cy="501650"/>
          </a:xfrm>
          <a:prstGeom prst="rect">
            <a:avLst/>
          </a:prstGeom>
        </p:spPr>
        <p:txBody>
          <a:bodyPr/>
          <a:lstStyle/>
          <a:p>
            <a:r>
              <a:rPr lang="en-US" dirty="0" smtClean="0">
                <a:solidFill>
                  <a:schemeClr val="tx1">
                    <a:lumMod val="75000"/>
                    <a:lumOff val="25000"/>
                  </a:schemeClr>
                </a:solidFill>
                <a:latin typeface="Calibri Light" panose="020F0302020204030204" pitchFamily="34" charset="0"/>
              </a:rPr>
              <a:t>Air Brake Adjustment</a:t>
            </a: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2130986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a:t>
            </a:r>
            <a:r>
              <a:rPr lang="en-US" dirty="0" smtClean="0"/>
              <a:t>Applied Pushrod Stroke</a:t>
            </a:r>
            <a:endParaRPr lang="en-US" dirty="0"/>
          </a:p>
        </p:txBody>
      </p:sp>
      <p:sp>
        <p:nvSpPr>
          <p:cNvPr id="3" name="Content Placeholder 2"/>
          <p:cNvSpPr>
            <a:spLocks noGrp="1"/>
          </p:cNvSpPr>
          <p:nvPr>
            <p:ph sz="quarter" idx="11"/>
          </p:nvPr>
        </p:nvSpPr>
        <p:spPr>
          <a:xfrm>
            <a:off x="544671" y="934821"/>
            <a:ext cx="7886700" cy="5257432"/>
          </a:xfrm>
        </p:spPr>
        <p:txBody>
          <a:bodyPr/>
          <a:lstStyle/>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Ensure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air pressure is above 90 psi (621 kPa) and release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spring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brakes. </a:t>
            </a: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Take first measurement</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Raise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or lower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air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pressure by running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engine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or pumping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pedal until both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primary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secondary air-tank gauges display 90 to 100 psi (621 to 690 kPa). </a:t>
            </a: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Shut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off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engine</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 </a:t>
            </a: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Press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hold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pedal in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fully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applied position.</a:t>
            </a: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Take second measurement (continue with previous method.)</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Calculate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applied pushrod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stroke measurement:</a:t>
            </a:r>
            <a:b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b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Subtract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measurement 1 from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measurement 2</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Determine number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size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and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type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of brake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chamber. </a:t>
            </a: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Determine adjustment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limit for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brake chamber</a:t>
            </a:r>
          </a:p>
          <a:p>
            <a:pPr marL="342900" marR="0" lvl="0" indent="-342900" fontAlgn="base">
              <a:spcBef>
                <a:spcPts val="600"/>
              </a:spcBef>
              <a:spcAft>
                <a:spcPts val="600"/>
              </a:spcAft>
              <a:buFont typeface="+mj-lt"/>
              <a:buAutoNum type="arabicPeriod"/>
            </a:pP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Compare applied </a:t>
            </a:r>
            <a:r>
              <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pushrod stroke to </a:t>
            </a:r>
            <a:r>
              <a:rPr lang="en-US" sz="2000"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applicable adjustment.</a:t>
            </a:r>
            <a:endParaRPr lang="en-US" sz="2000"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p:txBody>
      </p:sp>
      <p:grpSp>
        <p:nvGrpSpPr>
          <p:cNvPr id="8" name="Group 7"/>
          <p:cNvGrpSpPr/>
          <p:nvPr/>
        </p:nvGrpSpPr>
        <p:grpSpPr>
          <a:xfrm>
            <a:off x="9532219" y="934821"/>
            <a:ext cx="6288506" cy="2639360"/>
            <a:chOff x="9532219" y="934821"/>
            <a:chExt cx="6288506" cy="2639360"/>
          </a:xfrm>
        </p:grpSpPr>
        <p:sp>
          <p:nvSpPr>
            <p:cNvPr id="4" name="Rounded Rectangle 3"/>
            <p:cNvSpPr/>
            <p:nvPr/>
          </p:nvSpPr>
          <p:spPr>
            <a:xfrm>
              <a:off x="9532219" y="2451234"/>
              <a:ext cx="6288506" cy="1122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Method </a:t>
              </a:r>
              <a:r>
                <a:rPr lang="en-US"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2: Measure the released position of the pushrod. (Measure and note the distance from a point on the pushrod to a suitable fixed point at the brake </a:t>
              </a:r>
              <a:r>
                <a:rPr lang="en-US"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chamber.</a:t>
              </a:r>
              <a:endParaRPr lang="en-US"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p:txBody>
        </p:sp>
        <p:sp>
          <p:nvSpPr>
            <p:cNvPr id="5" name="Rounded Rectangle 4"/>
            <p:cNvSpPr/>
            <p:nvPr/>
          </p:nvSpPr>
          <p:spPr>
            <a:xfrm>
              <a:off x="9532219" y="934821"/>
              <a:ext cx="6288506" cy="138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Method 1: Mark the pushrod at the brake chamber or at a suitable fixed reference point. (Use chalk, soapstone, marker or other similar instrument — marks must be narrow and precise</a:t>
              </a:r>
              <a:r>
                <a:rPr lang="en-US"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t>
              </a:r>
              <a:endParaRPr lang="en-US" dirty="0"/>
            </a:p>
          </p:txBody>
        </p:sp>
      </p:grpSp>
      <p:grpSp>
        <p:nvGrpSpPr>
          <p:cNvPr id="9" name="Group 8"/>
          <p:cNvGrpSpPr/>
          <p:nvPr/>
        </p:nvGrpSpPr>
        <p:grpSpPr>
          <a:xfrm>
            <a:off x="9532219" y="3878360"/>
            <a:ext cx="6288506" cy="2313893"/>
            <a:chOff x="9532219" y="4615543"/>
            <a:chExt cx="6288506" cy="2313893"/>
          </a:xfrm>
        </p:grpSpPr>
        <p:sp>
          <p:nvSpPr>
            <p:cNvPr id="6" name="Rounded Rectangle 5"/>
            <p:cNvSpPr/>
            <p:nvPr/>
          </p:nvSpPr>
          <p:spPr>
            <a:xfrm>
              <a:off x="9532219" y="4615543"/>
              <a:ext cx="6288506" cy="882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Method 1: </a:t>
              </a:r>
              <a:r>
                <a:rPr lang="en-US"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Measure </a:t>
              </a:r>
              <a:r>
                <a:rPr lang="en-US"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the distance from the brake chamber or fixed reference point to the mark on the pushrod. </a:t>
              </a:r>
              <a:endParaRPr lang="en-US" dirty="0"/>
            </a:p>
          </p:txBody>
        </p:sp>
        <p:sp>
          <p:nvSpPr>
            <p:cNvPr id="7" name="Rounded Rectangle 6"/>
            <p:cNvSpPr/>
            <p:nvPr/>
          </p:nvSpPr>
          <p:spPr>
            <a:xfrm>
              <a:off x="9532219" y="5630026"/>
              <a:ext cx="6288506" cy="1299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Method 2: Measure </a:t>
              </a:r>
              <a:r>
                <a:rPr lang="en-US"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the applied position of the pushrod. (Re-measure and note the distance from the previously selected point on the pushrod to the previously selected fixed point at the brake chamber</a:t>
              </a:r>
              <a:r>
                <a:rPr lang="en-US" kern="0" dirty="0" smtClean="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rPr>
                <a:t>.</a:t>
              </a:r>
              <a:endParaRPr lang="en-US" kern="0" dirty="0">
                <a:solidFill>
                  <a:schemeClr val="tx1">
                    <a:lumMod val="75000"/>
                    <a:lumOff val="25000"/>
                  </a:schemeClr>
                </a:solidFill>
                <a:effectLst>
                  <a:glow>
                    <a:srgbClr val="000000"/>
                  </a:glow>
                  <a:outerShdw sx="0" sy="0">
                    <a:srgbClr val="000000"/>
                  </a:outerShdw>
                  <a:reflection stA="0" endPos="0" fadeDir="0" sx="0" sy="0"/>
                </a:effectLst>
                <a:ea typeface="Calibri" panose="020F0502020204030204" pitchFamily="34"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83999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3.7037E-6 L -0.88888 0.03704 " pathEditMode="relative" rAng="0" ptsTypes="AA">
                                      <p:cBhvr>
                                        <p:cTn id="6" dur="2000" fill="hold"/>
                                        <p:tgtEl>
                                          <p:spTgt spid="8"/>
                                        </p:tgtEl>
                                        <p:attrNameLst>
                                          <p:attrName>ppt_x</p:attrName>
                                          <p:attrName>ppt_y</p:attrName>
                                        </p:attrNameLst>
                                      </p:cBhvr>
                                      <p:rCtr x="-44444" y="1852"/>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2222E-6 7.40741E-7 L -0.88628 -0.04375 " pathEditMode="relative" rAng="0" ptsTypes="AA">
                                      <p:cBhvr>
                                        <p:cTn id="14" dur="2000" fill="hold"/>
                                        <p:tgtEl>
                                          <p:spTgt spid="9"/>
                                        </p:tgtEl>
                                        <p:attrNameLst>
                                          <p:attrName>ppt_x</p:attrName>
                                          <p:attrName>ppt_y</p:attrName>
                                        </p:attrNameLst>
                                      </p:cBhvr>
                                      <p:rCtr x="-44323" y="-2199"/>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Pushrod Travel Test</a:t>
            </a:r>
            <a:endParaRPr lang="en-US" dirty="0"/>
          </a:p>
        </p:txBody>
      </p:sp>
      <p:sp>
        <p:nvSpPr>
          <p:cNvPr id="6" name="Rectangle 5"/>
          <p:cNvSpPr/>
          <p:nvPr/>
        </p:nvSpPr>
        <p:spPr>
          <a:xfrm>
            <a:off x="544671" y="2211171"/>
            <a:ext cx="8104029" cy="2677656"/>
          </a:xfrm>
          <a:prstGeom prst="rect">
            <a:avLst/>
          </a:prstGeom>
        </p:spPr>
        <p:txBody>
          <a:bodyPr wrap="square">
            <a:spAutoFit/>
          </a:bodyPr>
          <a:lstStyle/>
          <a:p>
            <a:pPr marL="342900" indent="-342900">
              <a:buFont typeface="Arial" panose="020B0604020202020204" pitchFamily="34" charset="0"/>
              <a:buChar char="•"/>
            </a:pPr>
            <a:r>
              <a:rPr lang="en-CA" sz="2400" dirty="0" smtClean="0">
                <a:latin typeface="Calibri Light" panose="020F0302020204030204" pitchFamily="34" charset="0"/>
              </a:rPr>
              <a:t>Push </a:t>
            </a:r>
            <a:r>
              <a:rPr lang="en-CA" sz="2400" dirty="0">
                <a:latin typeface="Calibri Light" panose="020F0302020204030204" pitchFamily="34" charset="0"/>
              </a:rPr>
              <a:t>rod travel is within the adjustment limit for the size and type of brake </a:t>
            </a:r>
            <a:r>
              <a:rPr lang="en-CA" sz="2400" dirty="0" smtClean="0">
                <a:latin typeface="Calibri Light" panose="020F0302020204030204" pitchFamily="34" charset="0"/>
              </a:rPr>
              <a:t>chamber</a:t>
            </a:r>
          </a:p>
          <a:p>
            <a:pPr marL="342900" indent="-342900">
              <a:buFont typeface="Arial" panose="020B0604020202020204" pitchFamily="34" charset="0"/>
              <a:buChar char="•"/>
            </a:pPr>
            <a:endParaRPr lang="en-CA" sz="2400" dirty="0" smtClean="0">
              <a:latin typeface="Calibri Light" panose="020F0302020204030204" pitchFamily="34" charset="0"/>
            </a:endParaRPr>
          </a:p>
          <a:p>
            <a:r>
              <a:rPr lang="en-CA" sz="2400" dirty="0" smtClean="0">
                <a:latin typeface="Calibri Light" panose="020F0302020204030204" pitchFamily="34" charset="0"/>
              </a:rPr>
              <a:t>AND</a:t>
            </a:r>
          </a:p>
          <a:p>
            <a:pPr marL="342900" indent="-342900">
              <a:buFont typeface="Arial" panose="020B0604020202020204" pitchFamily="34" charset="0"/>
              <a:buChar char="•"/>
            </a:pPr>
            <a:endParaRPr lang="en-CA" sz="2400" dirty="0">
              <a:latin typeface="Calibri Light" panose="020F0302020204030204" pitchFamily="34" charset="0"/>
            </a:endParaRPr>
          </a:p>
          <a:p>
            <a:pPr marL="342900" indent="-342900">
              <a:buFont typeface="Arial" panose="020B0604020202020204" pitchFamily="34" charset="0"/>
              <a:buChar char="•"/>
            </a:pPr>
            <a:r>
              <a:rPr lang="en-CA" sz="2400" dirty="0" smtClean="0">
                <a:latin typeface="Calibri Light" panose="020F0302020204030204" pitchFamily="34" charset="0"/>
              </a:rPr>
              <a:t>the </a:t>
            </a:r>
            <a:r>
              <a:rPr lang="en-CA" sz="2400" dirty="0">
                <a:latin typeface="Calibri Light" panose="020F0302020204030204" pitchFamily="34" charset="0"/>
              </a:rPr>
              <a:t>difference in pushrod travel is within ¼ inch for brake chambers on the same </a:t>
            </a:r>
            <a:r>
              <a:rPr lang="en-CA" sz="2400" dirty="0" smtClean="0">
                <a:latin typeface="Calibri Light" panose="020F0302020204030204" pitchFamily="34" charset="0"/>
              </a:rPr>
              <a:t>axle</a:t>
            </a:r>
            <a:endParaRPr lang="en-US" sz="2400" dirty="0">
              <a:latin typeface="Calibri Light" panose="020F0302020204030204" pitchFamily="34" charset="0"/>
            </a:endParaRPr>
          </a:p>
        </p:txBody>
      </p:sp>
      <p:sp>
        <p:nvSpPr>
          <p:cNvPr id="7" name="Rectangle 6"/>
          <p:cNvSpPr/>
          <p:nvPr/>
        </p:nvSpPr>
        <p:spPr>
          <a:xfrm>
            <a:off x="3738264" y="1287841"/>
            <a:ext cx="1499514" cy="923330"/>
          </a:xfrm>
          <a:prstGeom prst="rect">
            <a:avLst/>
          </a:prstGeom>
          <a:noFill/>
        </p:spPr>
        <p:txBody>
          <a:bodyPr wrap="none" lIns="91440" tIns="45720" rIns="91440" bIns="45720">
            <a:spAutoFit/>
          </a:bodyPr>
          <a:lstStyle/>
          <a:p>
            <a:pPr algn="ctr"/>
            <a:r>
              <a:rPr lang="en-CA" sz="5400" b="0" kern="1200" cap="none" spc="0" dirty="0" smtClean="0">
                <a:ln w="0"/>
                <a:solidFill>
                  <a:schemeClr val="accent1"/>
                </a:solidFill>
                <a:effectLst>
                  <a:outerShdw blurRad="38100" dist="25400" dir="5400000" algn="ctr" rotWithShape="0">
                    <a:srgbClr val="6E747A">
                      <a:alpha val="43000"/>
                    </a:srgbClr>
                  </a:outerShdw>
                </a:effectLst>
                <a:latin typeface="Calibri Light" panose="020F0302020204030204" pitchFamily="34" charset="0"/>
                <a:ea typeface="+mn-ea"/>
                <a:cs typeface="+mn-cs"/>
              </a:rPr>
              <a:t>PASS</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4155547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a:t>
            </a:r>
            <a:endParaRPr lang="en-CA"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How is power obtained in air brakes?</a:t>
            </a:r>
          </a:p>
          <a:p>
            <a:pPr defTabSz="457200">
              <a:lnSpc>
                <a:spcPct val="100000"/>
              </a:lnSpc>
              <a:spcAft>
                <a:spcPts val="800"/>
              </a:spcAft>
            </a:pPr>
            <a:r>
              <a:rPr lang="en-US" sz="2400" dirty="0" smtClean="0">
                <a:solidFill>
                  <a:schemeClr val="tx1">
                    <a:lumMod val="75000"/>
                    <a:lumOff val="25000"/>
                  </a:schemeClr>
                </a:solidFill>
                <a:cs typeface="Times New Roman" panose="02020603050405020304" pitchFamily="18" charset="0"/>
              </a:rPr>
              <a:t>Discuss in groups of 4 and then present your answer to the class</a:t>
            </a:r>
          </a:p>
          <a:p>
            <a:pPr defTabSz="457200">
              <a:lnSpc>
                <a:spcPct val="100000"/>
              </a:lnSpc>
              <a:spcAft>
                <a:spcPts val="800"/>
              </a:spcAft>
            </a:pPr>
            <a:r>
              <a:rPr lang="en-US" sz="2400" dirty="0" smtClean="0">
                <a:solidFill>
                  <a:schemeClr val="tx1">
                    <a:lumMod val="75000"/>
                    <a:lumOff val="25000"/>
                  </a:schemeClr>
                </a:solidFill>
                <a:latin typeface="Calibri Light" panose="020F0302020204030204" pitchFamily="34" charset="0"/>
                <a:cs typeface="Times New Roman" panose="02020603050405020304" pitchFamily="18" charset="0"/>
              </a:rPr>
              <a:t>Refer to th</a:t>
            </a:r>
            <a:r>
              <a:rPr lang="en-US" sz="2400" dirty="0" smtClean="0">
                <a:solidFill>
                  <a:schemeClr val="tx1">
                    <a:lumMod val="75000"/>
                    <a:lumOff val="25000"/>
                  </a:schemeClr>
                </a:solidFill>
                <a:cs typeface="Times New Roman" panose="02020603050405020304" pitchFamily="18" charset="0"/>
              </a:rPr>
              <a:t>e MPI Air Brake Manual</a:t>
            </a:r>
          </a:p>
          <a:p>
            <a:pPr defTabSz="457200">
              <a:lnSpc>
                <a:spcPct val="100000"/>
              </a:lnSpc>
              <a:spcAft>
                <a:spcPts val="800"/>
              </a:spcAft>
            </a:pPr>
            <a:r>
              <a:rPr lang="en-US" sz="2400" dirty="0" smtClean="0">
                <a:solidFill>
                  <a:schemeClr val="tx1">
                    <a:lumMod val="75000"/>
                    <a:lumOff val="25000"/>
                  </a:schemeClr>
                </a:solidFill>
                <a:latin typeface="Calibri Light" panose="020F0302020204030204" pitchFamily="34" charset="0"/>
                <a:cs typeface="Times New Roman" panose="02020603050405020304" pitchFamily="18" charset="0"/>
              </a:rPr>
              <a:t>Write your answers in Exercise 1 of the Exercise Book</a:t>
            </a:r>
            <a:endParaRPr lang="en-US" sz="2400" dirty="0">
              <a:solidFill>
                <a:schemeClr val="tx1">
                  <a:lumMod val="75000"/>
                  <a:lumOff val="25000"/>
                </a:schemeClr>
              </a:solidFill>
              <a:latin typeface="Calibri Light" panose="020F0302020204030204" pitchFamily="34" charset="0"/>
              <a:cs typeface="Times New Roman" panose="02020603050405020304" pitchFamily="18" charset="0"/>
            </a:endParaRPr>
          </a:p>
          <a:p>
            <a:pPr marL="0" indent="0" defTabSz="457200">
              <a:lnSpc>
                <a:spcPct val="100000"/>
              </a:lnSpc>
              <a:spcAft>
                <a:spcPts val="800"/>
              </a:spcAft>
              <a:buClr>
                <a:schemeClr val="accent1"/>
              </a:buClr>
              <a:buNone/>
            </a:pPr>
            <a:endParaRPr lang="en-US" sz="2400" dirty="0">
              <a:solidFill>
                <a:schemeClr val="tx1">
                  <a:lumMod val="75000"/>
                  <a:lumOff val="25000"/>
                </a:schemeClr>
              </a:solidFill>
              <a:latin typeface="Calibri Light" panose="020F03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7651048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Push Rod Failures</a:t>
            </a:r>
            <a:endParaRPr lang="en-CA" b="1" dirty="0"/>
          </a:p>
        </p:txBody>
      </p:sp>
      <p:pic>
        <p:nvPicPr>
          <p:cNvPr id="4" name="Content Placeholder 3"/>
          <p:cNvPicPr>
            <a:picLocks noGrp="1"/>
          </p:cNvPicPr>
          <p:nvPr>
            <p:ph sz="quarter" idx="11"/>
          </p:nvPr>
        </p:nvPicPr>
        <p:blipFill>
          <a:blip r:embed="rId4"/>
          <a:stretch>
            <a:fillRect/>
          </a:stretch>
        </p:blipFill>
        <p:spPr>
          <a:xfrm>
            <a:off x="892105" y="1425337"/>
            <a:ext cx="7359790" cy="4371033"/>
          </a:xfrm>
          <a:prstGeom prst="rect">
            <a:avLst/>
          </a:prstGeom>
        </p:spPr>
      </p:pic>
      <p:sp>
        <p:nvSpPr>
          <p:cNvPr id="3" name="Rectangle 2"/>
          <p:cNvSpPr/>
          <p:nvPr/>
        </p:nvSpPr>
        <p:spPr>
          <a:xfrm>
            <a:off x="1219200" y="1676400"/>
            <a:ext cx="2353733" cy="389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6247802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Clevis Failures</a:t>
            </a:r>
            <a:endParaRPr lang="en-CA" b="1" dirty="0"/>
          </a:p>
        </p:txBody>
      </p:sp>
      <p:pic>
        <p:nvPicPr>
          <p:cNvPr id="4" name="Content Placeholder 3"/>
          <p:cNvPicPr>
            <a:picLocks noGrp="1"/>
          </p:cNvPicPr>
          <p:nvPr>
            <p:ph sz="quarter" idx="11"/>
          </p:nvPr>
        </p:nvPicPr>
        <p:blipFill>
          <a:blip r:embed="rId4"/>
          <a:stretch>
            <a:fillRect/>
          </a:stretch>
        </p:blipFill>
        <p:spPr>
          <a:xfrm>
            <a:off x="892105" y="1386454"/>
            <a:ext cx="7359790" cy="4300693"/>
          </a:xfrm>
          <a:prstGeom prst="rect">
            <a:avLst/>
          </a:prstGeom>
        </p:spPr>
      </p:pic>
    </p:spTree>
    <p:custDataLst>
      <p:tags r:id="rId1"/>
    </p:custDataLst>
    <p:extLst>
      <p:ext uri="{BB962C8B-B14F-4D97-AF65-F5344CB8AC3E}">
        <p14:creationId xmlns:p14="http://schemas.microsoft.com/office/powerpoint/2010/main" val="180292318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Lining Failures</a:t>
            </a:r>
            <a:endParaRPr lang="en-CA" b="1" dirty="0"/>
          </a:p>
        </p:txBody>
      </p:sp>
      <p:sp>
        <p:nvSpPr>
          <p:cNvPr id="3" name="Content Placeholder 2"/>
          <p:cNvSpPr>
            <a:spLocks noGrp="1"/>
          </p:cNvSpPr>
          <p:nvPr>
            <p:ph sz="quarter" idx="11"/>
          </p:nvPr>
        </p:nvSpPr>
        <p:spPr>
          <a:xfrm>
            <a:off x="628649" y="1069688"/>
            <a:ext cx="7886700" cy="4955046"/>
          </a:xfrm>
        </p:spPr>
        <p:txBody>
          <a:bodyPr/>
          <a:lstStyle/>
          <a:p>
            <a:pPr marL="0" indent="0" defTabSz="457200">
              <a:lnSpc>
                <a:spcPct val="100000"/>
              </a:lnSpc>
              <a:spcAft>
                <a:spcPts val="800"/>
              </a:spcAft>
              <a:buNone/>
            </a:pPr>
            <a:r>
              <a:rPr lang="en-US" sz="3500" dirty="0" smtClean="0">
                <a:latin typeface="Franklin Gothic Book"/>
                <a:ea typeface="Calibri" panose="020F0502020204030204" pitchFamily="34" charset="0"/>
                <a:cs typeface="Times New Roman" panose="02020603050405020304" pitchFamily="18" charset="0"/>
              </a:rPr>
              <a:t> </a:t>
            </a:r>
            <a:endParaRPr lang="en-US" sz="3500" dirty="0">
              <a:latin typeface="Franklin Gothic Book"/>
              <a:ea typeface="Calibri" panose="020F0502020204030204" pitchFamily="34" charset="0"/>
              <a:cs typeface="Times New Roman" panose="02020603050405020304" pitchFamily="18" charset="0"/>
            </a:endParaRPr>
          </a:p>
          <a:p>
            <a:pPr marL="342900" indent="-342900" defTabSz="457200">
              <a:lnSpc>
                <a:spcPct val="100000"/>
              </a:lnSpc>
              <a:spcAft>
                <a:spcPts val="800"/>
              </a:spcAft>
              <a:buBlip>
                <a:blip r:embed="rId4"/>
              </a:buBlip>
            </a:pPr>
            <a:endParaRPr lang="en-US" sz="3500" dirty="0" smtClean="0">
              <a:latin typeface="Franklin Gothic Book"/>
              <a:ea typeface="Calibri" panose="020F0502020204030204" pitchFamily="34" charset="0"/>
              <a:cs typeface="Times New Roman" panose="02020603050405020304" pitchFamily="18" charset="0"/>
            </a:endParaRPr>
          </a:p>
        </p:txBody>
      </p:sp>
      <p:pic>
        <p:nvPicPr>
          <p:cNvPr id="4" name="Picture 3"/>
          <p:cNvPicPr/>
          <p:nvPr/>
        </p:nvPicPr>
        <p:blipFill>
          <a:blip r:embed="rId5"/>
          <a:stretch>
            <a:fillRect/>
          </a:stretch>
        </p:blipFill>
        <p:spPr>
          <a:xfrm>
            <a:off x="628649" y="1302376"/>
            <a:ext cx="5087620" cy="2612390"/>
          </a:xfrm>
          <a:prstGeom prst="rect">
            <a:avLst/>
          </a:prstGeom>
        </p:spPr>
      </p:pic>
      <p:pic>
        <p:nvPicPr>
          <p:cNvPr id="5" name="Picture 4"/>
          <p:cNvPicPr/>
          <p:nvPr/>
        </p:nvPicPr>
        <p:blipFill>
          <a:blip r:embed="rId6"/>
          <a:stretch>
            <a:fillRect/>
          </a:stretch>
        </p:blipFill>
        <p:spPr>
          <a:xfrm>
            <a:off x="628650" y="4049633"/>
            <a:ext cx="5087620" cy="2534042"/>
          </a:xfrm>
          <a:prstGeom prst="rect">
            <a:avLst/>
          </a:prstGeom>
        </p:spPr>
      </p:pic>
      <p:sp>
        <p:nvSpPr>
          <p:cNvPr id="6" name="TextBox 5"/>
          <p:cNvSpPr txBox="1"/>
          <p:nvPr/>
        </p:nvSpPr>
        <p:spPr>
          <a:xfrm>
            <a:off x="5776174" y="2131517"/>
            <a:ext cx="2904129" cy="954107"/>
          </a:xfrm>
          <a:prstGeom prst="rect">
            <a:avLst/>
          </a:prstGeom>
          <a:noFill/>
        </p:spPr>
        <p:txBody>
          <a:bodyPr wrap="square" rtlCol="0">
            <a:spAutoFit/>
          </a:bodyPr>
          <a:lstStyle/>
          <a:p>
            <a:r>
              <a:rPr lang="en-US" sz="2800" dirty="0" smtClean="0">
                <a:latin typeface="Calibri Light" panose="020F0302020204030204" pitchFamily="34" charset="0"/>
              </a:rPr>
              <a:t>Decreased braking power</a:t>
            </a:r>
          </a:p>
        </p:txBody>
      </p:sp>
      <p:sp>
        <p:nvSpPr>
          <p:cNvPr id="7" name="TextBox 6"/>
          <p:cNvSpPr txBox="1"/>
          <p:nvPr/>
        </p:nvSpPr>
        <p:spPr>
          <a:xfrm>
            <a:off x="5776173" y="4873044"/>
            <a:ext cx="2904129" cy="523220"/>
          </a:xfrm>
          <a:prstGeom prst="rect">
            <a:avLst/>
          </a:prstGeom>
          <a:noFill/>
        </p:spPr>
        <p:txBody>
          <a:bodyPr wrap="square" rtlCol="0">
            <a:spAutoFit/>
          </a:bodyPr>
          <a:lstStyle/>
          <a:p>
            <a:r>
              <a:rPr lang="en-US" sz="2800" dirty="0" smtClean="0">
                <a:latin typeface="Calibri Light" panose="020F0302020204030204" pitchFamily="34" charset="0"/>
              </a:rPr>
              <a:t>No braking power</a:t>
            </a:r>
            <a:endParaRPr lang="en-CA" sz="2800" dirty="0">
              <a:latin typeface="Calibri Light" panose="020F0302020204030204" pitchFamily="34" charset="0"/>
            </a:endParaRPr>
          </a:p>
        </p:txBody>
      </p:sp>
    </p:spTree>
    <p:custDataLst>
      <p:tags r:id="rId1"/>
    </p:custDataLst>
    <p:extLst>
      <p:ext uri="{BB962C8B-B14F-4D97-AF65-F5344CB8AC3E}">
        <p14:creationId xmlns:p14="http://schemas.microsoft.com/office/powerpoint/2010/main" val="7060297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Oil Leaks</a:t>
            </a:r>
            <a:endParaRPr lang="en-CA" b="1" dirty="0"/>
          </a:p>
        </p:txBody>
      </p:sp>
      <p:pic>
        <p:nvPicPr>
          <p:cNvPr id="4" name="Content Placeholder 3"/>
          <p:cNvPicPr>
            <a:picLocks noGrp="1"/>
          </p:cNvPicPr>
          <p:nvPr>
            <p:ph sz="quarter" idx="11"/>
          </p:nvPr>
        </p:nvPicPr>
        <p:blipFill>
          <a:blip r:embed="rId4"/>
          <a:stretch>
            <a:fillRect/>
          </a:stretch>
        </p:blipFill>
        <p:spPr>
          <a:xfrm>
            <a:off x="902153" y="1448489"/>
            <a:ext cx="7339693" cy="4290647"/>
          </a:xfrm>
          <a:prstGeom prst="rect">
            <a:avLst/>
          </a:prstGeom>
        </p:spPr>
      </p:pic>
    </p:spTree>
    <p:custDataLst>
      <p:tags r:id="rId1"/>
    </p:custDataLst>
    <p:extLst>
      <p:ext uri="{BB962C8B-B14F-4D97-AF65-F5344CB8AC3E}">
        <p14:creationId xmlns:p14="http://schemas.microsoft.com/office/powerpoint/2010/main" val="232592019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Cracked and Missing Drums</a:t>
            </a:r>
            <a:endParaRPr lang="en-CA" b="1" dirty="0"/>
          </a:p>
        </p:txBody>
      </p:sp>
      <p:pic>
        <p:nvPicPr>
          <p:cNvPr id="4" name="Picture 3"/>
          <p:cNvPicPr/>
          <p:nvPr/>
        </p:nvPicPr>
        <p:blipFill>
          <a:blip r:embed="rId4"/>
          <a:stretch>
            <a:fillRect/>
          </a:stretch>
        </p:blipFill>
        <p:spPr>
          <a:xfrm>
            <a:off x="1615586" y="3755091"/>
            <a:ext cx="5912828" cy="2565937"/>
          </a:xfrm>
          <a:prstGeom prst="rect">
            <a:avLst/>
          </a:prstGeom>
        </p:spPr>
      </p:pic>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615586" y="1057516"/>
            <a:ext cx="5912828" cy="2697575"/>
          </a:xfrm>
          <a:prstGeom prst="rect">
            <a:avLst/>
          </a:prstGeom>
        </p:spPr>
      </p:pic>
    </p:spTree>
    <p:custDataLst>
      <p:tags r:id="rId1"/>
    </p:custDataLst>
    <p:extLst>
      <p:ext uri="{BB962C8B-B14F-4D97-AF65-F5344CB8AC3E}">
        <p14:creationId xmlns:p14="http://schemas.microsoft.com/office/powerpoint/2010/main" val="11403880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Rotor Cracks</a:t>
            </a:r>
            <a:endParaRPr lang="en-CA" b="1" dirty="0"/>
          </a:p>
        </p:txBody>
      </p:sp>
      <p:pic>
        <p:nvPicPr>
          <p:cNvPr id="4" name="Picture 3"/>
          <p:cNvPicPr/>
          <p:nvPr/>
        </p:nvPicPr>
        <p:blipFill>
          <a:blip r:embed="rId4"/>
          <a:stretch>
            <a:fillRect/>
          </a:stretch>
        </p:blipFill>
        <p:spPr>
          <a:xfrm>
            <a:off x="1070149" y="1592299"/>
            <a:ext cx="7003701" cy="3908808"/>
          </a:xfrm>
          <a:prstGeom prst="rect">
            <a:avLst/>
          </a:prstGeom>
        </p:spPr>
      </p:pic>
    </p:spTree>
    <p:custDataLst>
      <p:tags r:id="rId1"/>
    </p:custDataLst>
    <p:extLst>
      <p:ext uri="{BB962C8B-B14F-4D97-AF65-F5344CB8AC3E}">
        <p14:creationId xmlns:p14="http://schemas.microsoft.com/office/powerpoint/2010/main" val="14197399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Slack Adjusters</a:t>
            </a:r>
            <a:endParaRPr lang="en-CA" b="1" dirty="0"/>
          </a:p>
        </p:txBody>
      </p:sp>
      <p:pic>
        <p:nvPicPr>
          <p:cNvPr id="4" name="Picture 3"/>
          <p:cNvPicPr/>
          <p:nvPr/>
        </p:nvPicPr>
        <p:blipFill>
          <a:blip r:embed="rId4"/>
          <a:stretch>
            <a:fillRect/>
          </a:stretch>
        </p:blipFill>
        <p:spPr>
          <a:xfrm>
            <a:off x="892105" y="1254368"/>
            <a:ext cx="7359790" cy="4541855"/>
          </a:xfrm>
          <a:prstGeom prst="rect">
            <a:avLst/>
          </a:prstGeom>
        </p:spPr>
      </p:pic>
    </p:spTree>
    <p:custDataLst>
      <p:tags r:id="rId1"/>
    </p:custDataLst>
    <p:extLst>
      <p:ext uri="{BB962C8B-B14F-4D97-AF65-F5344CB8AC3E}">
        <p14:creationId xmlns:p14="http://schemas.microsoft.com/office/powerpoint/2010/main" val="240501085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Lines</a:t>
            </a:r>
            <a:endParaRPr lang="en-CA" b="1" dirty="0"/>
          </a:p>
        </p:txBody>
      </p:sp>
      <p:pic>
        <p:nvPicPr>
          <p:cNvPr id="4" name="Picture 3"/>
          <p:cNvPicPr/>
          <p:nvPr/>
        </p:nvPicPr>
        <p:blipFill>
          <a:blip r:embed="rId4"/>
          <a:stretch>
            <a:fillRect/>
          </a:stretch>
        </p:blipFill>
        <p:spPr>
          <a:xfrm>
            <a:off x="1901190" y="1003244"/>
            <a:ext cx="5341620" cy="2772410"/>
          </a:xfrm>
          <a:prstGeom prst="rect">
            <a:avLst/>
          </a:prstGeom>
        </p:spPr>
      </p:pic>
      <p:pic>
        <p:nvPicPr>
          <p:cNvPr id="5" name="Picture 4"/>
          <p:cNvPicPr/>
          <p:nvPr/>
        </p:nvPicPr>
        <p:blipFill>
          <a:blip r:embed="rId5"/>
          <a:stretch>
            <a:fillRect/>
          </a:stretch>
        </p:blipFill>
        <p:spPr>
          <a:xfrm>
            <a:off x="1918817" y="3775654"/>
            <a:ext cx="5323993" cy="2559733"/>
          </a:xfrm>
          <a:prstGeom prst="rect">
            <a:avLst/>
          </a:prstGeom>
        </p:spPr>
      </p:pic>
    </p:spTree>
    <p:custDataLst>
      <p:tags r:id="rId1"/>
    </p:custDataLst>
    <p:extLst>
      <p:ext uri="{BB962C8B-B14F-4D97-AF65-F5344CB8AC3E}">
        <p14:creationId xmlns:p14="http://schemas.microsoft.com/office/powerpoint/2010/main" val="350536573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Lines Cont. </a:t>
            </a:r>
            <a:endParaRPr lang="en-CA" b="1" dirty="0"/>
          </a:p>
        </p:txBody>
      </p:sp>
      <p:pic>
        <p:nvPicPr>
          <p:cNvPr id="6" name="Picture 5"/>
          <p:cNvPicPr/>
          <p:nvPr/>
        </p:nvPicPr>
        <p:blipFill>
          <a:blip r:embed="rId4"/>
          <a:stretch>
            <a:fillRect/>
          </a:stretch>
        </p:blipFill>
        <p:spPr>
          <a:xfrm>
            <a:off x="1847850" y="994544"/>
            <a:ext cx="5448300" cy="2824480"/>
          </a:xfrm>
          <a:prstGeom prst="rect">
            <a:avLst/>
          </a:prstGeom>
        </p:spPr>
      </p:pic>
      <p:pic>
        <p:nvPicPr>
          <p:cNvPr id="7" name="Picture 6"/>
          <p:cNvPicPr/>
          <p:nvPr/>
        </p:nvPicPr>
        <p:blipFill>
          <a:blip r:embed="rId5"/>
          <a:stretch>
            <a:fillRect/>
          </a:stretch>
        </p:blipFill>
        <p:spPr>
          <a:xfrm>
            <a:off x="1847849" y="3819024"/>
            <a:ext cx="5448301" cy="2521485"/>
          </a:xfrm>
          <a:prstGeom prst="rect">
            <a:avLst/>
          </a:prstGeom>
        </p:spPr>
      </p:pic>
    </p:spTree>
    <p:custDataLst>
      <p:tags r:id="rId1"/>
    </p:custDataLst>
    <p:extLst>
      <p:ext uri="{BB962C8B-B14F-4D97-AF65-F5344CB8AC3E}">
        <p14:creationId xmlns:p14="http://schemas.microsoft.com/office/powerpoint/2010/main" val="37657126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Spring Parking Brake Chambers</a:t>
            </a:r>
            <a:endParaRPr lang="en-CA" b="1" dirty="0"/>
          </a:p>
        </p:txBody>
      </p:sp>
      <p:pic>
        <p:nvPicPr>
          <p:cNvPr id="4" name="Picture 3"/>
          <p:cNvPicPr/>
          <p:nvPr/>
        </p:nvPicPr>
        <p:blipFill>
          <a:blip r:embed="rId4"/>
          <a:stretch>
            <a:fillRect/>
          </a:stretch>
        </p:blipFill>
        <p:spPr>
          <a:xfrm>
            <a:off x="1920240" y="1054934"/>
            <a:ext cx="5303520" cy="2597785"/>
          </a:xfrm>
          <a:prstGeom prst="rect">
            <a:avLst/>
          </a:prstGeom>
        </p:spPr>
      </p:pic>
      <p:pic>
        <p:nvPicPr>
          <p:cNvPr id="5" name="Picture 4"/>
          <p:cNvPicPr/>
          <p:nvPr/>
        </p:nvPicPr>
        <p:blipFill>
          <a:blip r:embed="rId5"/>
          <a:stretch>
            <a:fillRect/>
          </a:stretch>
        </p:blipFill>
        <p:spPr>
          <a:xfrm>
            <a:off x="1920240" y="3652719"/>
            <a:ext cx="5303521" cy="2720340"/>
          </a:xfrm>
          <a:prstGeom prst="rect">
            <a:avLst/>
          </a:prstGeom>
        </p:spPr>
      </p:pic>
    </p:spTree>
    <p:custDataLst>
      <p:tags r:id="rId1"/>
    </p:custDataLst>
    <p:extLst>
      <p:ext uri="{BB962C8B-B14F-4D97-AF65-F5344CB8AC3E}">
        <p14:creationId xmlns:p14="http://schemas.microsoft.com/office/powerpoint/2010/main" val="4080622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Exercise 1: Operating Principles</a:t>
            </a:r>
            <a:endParaRPr lang="en-US" dirty="0"/>
          </a:p>
        </p:txBody>
      </p:sp>
      <p:sp>
        <p:nvSpPr>
          <p:cNvPr id="5" name="Content Placeholder 4"/>
          <p:cNvSpPr>
            <a:spLocks noGrp="1"/>
          </p:cNvSpPr>
          <p:nvPr>
            <p:ph sz="quarter" idx="11"/>
          </p:nvPr>
        </p:nvSpPr>
        <p:spPr/>
        <p:txBody>
          <a:bodyPr/>
          <a:lstStyle/>
          <a:p>
            <a:r>
              <a:rPr lang="en-US" sz="2400" dirty="0" smtClean="0">
                <a:solidFill>
                  <a:schemeClr val="tx1">
                    <a:lumMod val="75000"/>
                    <a:lumOff val="25000"/>
                  </a:schemeClr>
                </a:solidFill>
                <a:latin typeface="Calibri Light" panose="020F0302020204030204" pitchFamily="34" charset="0"/>
              </a:rPr>
              <a:t>Time: 15 minutes</a:t>
            </a:r>
          </a:p>
        </p:txBody>
      </p:sp>
    </p:spTree>
    <p:custDataLst>
      <p:tags r:id="rId1"/>
    </p:custDataLst>
    <p:extLst>
      <p:ext uri="{BB962C8B-B14F-4D97-AF65-F5344CB8AC3E}">
        <p14:creationId xmlns:p14="http://schemas.microsoft.com/office/powerpoint/2010/main" val="308625476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Spring </a:t>
            </a:r>
            <a:r>
              <a:rPr lang="en-US" b="1" dirty="0" smtClean="0"/>
              <a:t>Parking </a:t>
            </a:r>
            <a:r>
              <a:rPr lang="en-US" b="1" dirty="0"/>
              <a:t>Brake </a:t>
            </a:r>
            <a:r>
              <a:rPr lang="en-US" b="1" dirty="0" smtClean="0"/>
              <a:t>Chambers Cont. </a:t>
            </a:r>
            <a:endParaRPr lang="en-CA" b="1" dirty="0"/>
          </a:p>
        </p:txBody>
      </p:sp>
      <p:pic>
        <p:nvPicPr>
          <p:cNvPr id="4" name="Picture 3"/>
          <p:cNvPicPr/>
          <p:nvPr/>
        </p:nvPicPr>
        <p:blipFill>
          <a:blip r:embed="rId4"/>
          <a:stretch>
            <a:fillRect/>
          </a:stretch>
        </p:blipFill>
        <p:spPr>
          <a:xfrm>
            <a:off x="1153362" y="1622372"/>
            <a:ext cx="6837275" cy="3607358"/>
          </a:xfrm>
          <a:prstGeom prst="rect">
            <a:avLst/>
          </a:prstGeom>
        </p:spPr>
      </p:pic>
    </p:spTree>
    <p:custDataLst>
      <p:tags r:id="rId1"/>
    </p:custDataLst>
    <p:extLst>
      <p:ext uri="{BB962C8B-B14F-4D97-AF65-F5344CB8AC3E}">
        <p14:creationId xmlns:p14="http://schemas.microsoft.com/office/powerpoint/2010/main" val="18146709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Mechanical Failures</a:t>
            </a:r>
            <a:endParaRPr lang="en-CA" b="1" dirty="0"/>
          </a:p>
        </p:txBody>
      </p:sp>
      <p:pic>
        <p:nvPicPr>
          <p:cNvPr id="4" name="Picture 3"/>
          <p:cNvPicPr/>
          <p:nvPr/>
        </p:nvPicPr>
        <p:blipFill>
          <a:blip r:embed="rId4"/>
          <a:stretch>
            <a:fillRect/>
          </a:stretch>
        </p:blipFill>
        <p:spPr>
          <a:xfrm>
            <a:off x="952395" y="1651044"/>
            <a:ext cx="7239209" cy="4161694"/>
          </a:xfrm>
          <a:prstGeom prst="rect">
            <a:avLst/>
          </a:prstGeom>
        </p:spPr>
      </p:pic>
    </p:spTree>
    <p:custDataLst>
      <p:tags r:id="rId1"/>
    </p:custDataLst>
    <p:extLst>
      <p:ext uri="{BB962C8B-B14F-4D97-AF65-F5344CB8AC3E}">
        <p14:creationId xmlns:p14="http://schemas.microsoft.com/office/powerpoint/2010/main" val="41077833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Mechanical </a:t>
            </a:r>
            <a:r>
              <a:rPr lang="en-US" b="1" dirty="0" smtClean="0"/>
              <a:t>Failures Cont. </a:t>
            </a:r>
            <a:endParaRPr lang="en-CA" b="1" dirty="0"/>
          </a:p>
        </p:txBody>
      </p:sp>
      <p:sp>
        <p:nvSpPr>
          <p:cNvPr id="3" name="Content Placeholder 2"/>
          <p:cNvSpPr>
            <a:spLocks noGrp="1"/>
          </p:cNvSpPr>
          <p:nvPr>
            <p:ph sz="quarter" idx="11"/>
          </p:nvPr>
        </p:nvSpPr>
        <p:spPr>
          <a:xfrm>
            <a:off x="544670" y="934821"/>
            <a:ext cx="7886700" cy="4955046"/>
          </a:xfrm>
        </p:spPr>
        <p:txBody>
          <a:bodyPr/>
          <a:lstStyle/>
          <a:p>
            <a:pPr marL="0" indent="0" defTabSz="457200">
              <a:lnSpc>
                <a:spcPct val="100000"/>
              </a:lnSpc>
              <a:spcAft>
                <a:spcPts val="800"/>
              </a:spcAft>
              <a:buClr>
                <a:schemeClr val="accent1"/>
              </a:buClr>
              <a:buNone/>
            </a:pPr>
            <a:r>
              <a:rPr lang="en-US" dirty="0" smtClean="0"/>
              <a:t> </a:t>
            </a:r>
            <a:r>
              <a:rPr lang="en-US" dirty="0" smtClean="0">
                <a:solidFill>
                  <a:schemeClr val="tx1"/>
                </a:solidFill>
              </a:rPr>
              <a:t>Loose air tanks</a:t>
            </a:r>
            <a:endParaRPr lang="en-US" dirty="0" smtClean="0">
              <a:solidFill>
                <a:schemeClr val="tx1"/>
              </a:solidFill>
              <a:ea typeface="Calibri" panose="020F0502020204030204" pitchFamily="34" charset="0"/>
              <a:cs typeface="Times New Roman" panose="02020603050405020304" pitchFamily="18" charset="0"/>
            </a:endParaRPr>
          </a:p>
        </p:txBody>
      </p:sp>
      <p:pic>
        <p:nvPicPr>
          <p:cNvPr id="4" name="Picture 3"/>
          <p:cNvPicPr/>
          <p:nvPr/>
        </p:nvPicPr>
        <p:blipFill>
          <a:blip r:embed="rId4"/>
          <a:stretch>
            <a:fillRect/>
          </a:stretch>
        </p:blipFill>
        <p:spPr>
          <a:xfrm>
            <a:off x="843295" y="1636598"/>
            <a:ext cx="7289451" cy="3734037"/>
          </a:xfrm>
          <a:prstGeom prst="rect">
            <a:avLst/>
          </a:prstGeom>
        </p:spPr>
      </p:pic>
    </p:spTree>
    <p:custDataLst>
      <p:tags r:id="rId1"/>
    </p:custDataLst>
    <p:extLst>
      <p:ext uri="{BB962C8B-B14F-4D97-AF65-F5344CB8AC3E}">
        <p14:creationId xmlns:p14="http://schemas.microsoft.com/office/powerpoint/2010/main" val="187160013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Improper Repairs</a:t>
            </a:r>
            <a:endParaRPr lang="en-CA" b="1" dirty="0"/>
          </a:p>
        </p:txBody>
      </p:sp>
      <p:pic>
        <p:nvPicPr>
          <p:cNvPr id="4" name="Picture 3"/>
          <p:cNvPicPr/>
          <p:nvPr/>
        </p:nvPicPr>
        <p:blipFill>
          <a:blip r:embed="rId4"/>
          <a:stretch>
            <a:fillRect/>
          </a:stretch>
        </p:blipFill>
        <p:spPr>
          <a:xfrm>
            <a:off x="739985" y="1191299"/>
            <a:ext cx="7496071" cy="4360984"/>
          </a:xfrm>
          <a:prstGeom prst="rect">
            <a:avLst/>
          </a:prstGeom>
        </p:spPr>
      </p:pic>
    </p:spTree>
    <p:custDataLst>
      <p:tags r:id="rId1"/>
    </p:custDataLst>
    <p:extLst>
      <p:ext uri="{BB962C8B-B14F-4D97-AF65-F5344CB8AC3E}">
        <p14:creationId xmlns:p14="http://schemas.microsoft.com/office/powerpoint/2010/main" val="387192370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Exercise 5: MPI Air Brake Manual Review</a:t>
            </a:r>
            <a:endParaRPr lang="en-US" dirty="0"/>
          </a:p>
        </p:txBody>
      </p:sp>
      <p:sp>
        <p:nvSpPr>
          <p:cNvPr id="5" name="Content Placeholder 4"/>
          <p:cNvSpPr>
            <a:spLocks noGrp="1"/>
          </p:cNvSpPr>
          <p:nvPr>
            <p:ph sz="quarter" idx="11"/>
          </p:nvPr>
        </p:nvSpPr>
        <p:spPr/>
        <p:txBody>
          <a:bodyPr/>
          <a:lstStyle/>
          <a:p>
            <a:r>
              <a:rPr lang="en-US" dirty="0" smtClean="0">
                <a:solidFill>
                  <a:schemeClr val="tx1">
                    <a:lumMod val="75000"/>
                    <a:lumOff val="25000"/>
                  </a:schemeClr>
                </a:solidFill>
                <a:latin typeface="Calibri Light" panose="020F0302020204030204" pitchFamily="34" charset="0"/>
              </a:rPr>
              <a:t>Time: 20 minutes</a:t>
            </a: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163862076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quarter" idx="11"/>
          </p:nvPr>
        </p:nvSpPr>
        <p:spPr>
          <a:xfrm>
            <a:off x="544671" y="934821"/>
            <a:ext cx="7886700" cy="4759569"/>
          </a:xfrm>
        </p:spPr>
        <p:txBody>
          <a:bodyPr/>
          <a:lstStyle/>
          <a:p>
            <a:pPr marL="0" indent="0">
              <a:buClr>
                <a:schemeClr val="accent1"/>
              </a:buClr>
              <a:buNone/>
            </a:pPr>
            <a:r>
              <a:rPr lang="en-CA" sz="2400" dirty="0" smtClean="0">
                <a:solidFill>
                  <a:schemeClr val="tx1">
                    <a:lumMod val="75000"/>
                    <a:lumOff val="25000"/>
                  </a:schemeClr>
                </a:solidFill>
              </a:rPr>
              <a:t>You should now </a:t>
            </a:r>
            <a:r>
              <a:rPr lang="en-CA" sz="2400" dirty="0">
                <a:solidFill>
                  <a:schemeClr val="tx1">
                    <a:lumMod val="75000"/>
                    <a:lumOff val="25000"/>
                  </a:schemeClr>
                </a:solidFill>
              </a:rPr>
              <a:t>be able to:</a:t>
            </a:r>
            <a:endParaRPr lang="en-US" sz="2400" dirty="0">
              <a:solidFill>
                <a:schemeClr val="tx1">
                  <a:lumMod val="75000"/>
                  <a:lumOff val="25000"/>
                </a:schemeClr>
              </a:solidFill>
            </a:endParaRPr>
          </a:p>
          <a:p>
            <a:pPr>
              <a:buClr>
                <a:schemeClr val="accent1"/>
              </a:buClr>
            </a:pPr>
            <a:r>
              <a:rPr lang="en-CA" sz="2400" dirty="0">
                <a:solidFill>
                  <a:schemeClr val="tx1">
                    <a:lumMod val="75000"/>
                    <a:lumOff val="25000"/>
                  </a:schemeClr>
                </a:solidFill>
              </a:rPr>
              <a:t>Inspect and operate a commercial vehicle with air </a:t>
            </a:r>
            <a:r>
              <a:rPr lang="en-CA" sz="2400" dirty="0" smtClean="0">
                <a:solidFill>
                  <a:schemeClr val="tx1">
                    <a:lumMod val="75000"/>
                    <a:lumOff val="25000"/>
                  </a:schemeClr>
                </a:solidFill>
              </a:rPr>
              <a:t>brakes</a:t>
            </a:r>
            <a:endParaRPr lang="en-US" sz="2400" dirty="0" smtClean="0">
              <a:solidFill>
                <a:schemeClr val="tx1">
                  <a:lumMod val="75000"/>
                  <a:lumOff val="25000"/>
                </a:schemeClr>
              </a:solidFill>
            </a:endParaRPr>
          </a:p>
          <a:p>
            <a:pPr>
              <a:buClr>
                <a:schemeClr val="accent1"/>
              </a:buClr>
            </a:pPr>
            <a:endParaRPr lang="en-US" sz="2400" dirty="0" smtClean="0">
              <a:solidFill>
                <a:schemeClr val="tx1">
                  <a:lumMod val="75000"/>
                  <a:lumOff val="25000"/>
                </a:schemeClr>
              </a:solidFill>
            </a:endParaRPr>
          </a:p>
          <a:p>
            <a:pPr marL="0" indent="0">
              <a:buNone/>
            </a:pPr>
            <a:endParaRPr lang="en-US" sz="2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87687849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sz="quarter" idx="11"/>
          </p:nvPr>
        </p:nvSpPr>
        <p:spPr/>
        <p:txBody>
          <a:bodyPr/>
          <a:lstStyle/>
          <a:p>
            <a:pPr marL="0" indent="0">
              <a:buClr>
                <a:schemeClr val="accent1"/>
              </a:buClr>
              <a:buNone/>
            </a:pPr>
            <a:r>
              <a:rPr lang="en-US" sz="2400" dirty="0" smtClean="0">
                <a:solidFill>
                  <a:schemeClr val="tx1">
                    <a:lumMod val="75000"/>
                    <a:lumOff val="25000"/>
                  </a:schemeClr>
                </a:solidFill>
              </a:rPr>
              <a:t>Lesson 3 Air Brakes Quiz</a:t>
            </a:r>
          </a:p>
          <a:p>
            <a:pPr>
              <a:buClr>
                <a:schemeClr val="accent1"/>
              </a:buClr>
            </a:pPr>
            <a:r>
              <a:rPr lang="en-US" sz="2400" dirty="0" smtClean="0">
                <a:solidFill>
                  <a:schemeClr val="tx1">
                    <a:lumMod val="75000"/>
                    <a:lumOff val="25000"/>
                  </a:schemeClr>
                </a:solidFill>
                <a:latin typeface="Calibri Light" panose="020F0302020204030204" pitchFamily="34" charset="0"/>
              </a:rPr>
              <a:t>Time: 30 minutes to complete</a:t>
            </a:r>
            <a:endParaRPr lang="en-US" sz="2400"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18433788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A22C579-E136-8948-820B-70F9E3B6BE7B}"/>
              </a:ext>
            </a:extLst>
          </p:cNvPr>
          <p:cNvSpPr>
            <a:spLocks noGrp="1"/>
          </p:cNvSpPr>
          <p:nvPr>
            <p:ph type="title"/>
          </p:nvPr>
        </p:nvSpPr>
        <p:spPr/>
        <p:txBody>
          <a:bodyPr/>
          <a:lstStyle/>
          <a:p>
            <a:r>
              <a:rPr lang="en-US" dirty="0"/>
              <a:t>Practical </a:t>
            </a:r>
            <a:r>
              <a:rPr lang="en-US" dirty="0" smtClean="0"/>
              <a:t>In-Yard Training </a:t>
            </a:r>
            <a:endParaRPr lang="en-US" dirty="0"/>
          </a:p>
        </p:txBody>
      </p:sp>
      <p:sp>
        <p:nvSpPr>
          <p:cNvPr id="3" name="Content Placeholder 2"/>
          <p:cNvSpPr>
            <a:spLocks noGrp="1"/>
          </p:cNvSpPr>
          <p:nvPr>
            <p:ph sz="quarter" idx="11"/>
          </p:nvPr>
        </p:nvSpPr>
        <p:spPr/>
        <p:txBody>
          <a:bodyPr/>
          <a:lstStyle/>
          <a:p>
            <a:pPr marL="0" indent="0">
              <a:lnSpc>
                <a:spcPct val="115000"/>
              </a:lnSpc>
              <a:spcBef>
                <a:spcPts val="1200"/>
              </a:spcBef>
              <a:spcAft>
                <a:spcPts val="600"/>
              </a:spcAft>
              <a:buNone/>
            </a:pPr>
            <a:r>
              <a:rPr lang="en-CA" dirty="0" smtClean="0">
                <a:solidFill>
                  <a:schemeClr val="tx1">
                    <a:lumMod val="75000"/>
                    <a:lumOff val="25000"/>
                  </a:schemeClr>
                </a:solidFill>
                <a:latin typeface="Calibri Light" panose="020F0302020204030204" pitchFamily="34" charset="0"/>
                <a:cs typeface="Times New Roman" panose="02020603050405020304" pitchFamily="18" charset="0"/>
              </a:rPr>
              <a:t>Air Brake Inspection In-Yard</a:t>
            </a:r>
            <a:endParaRPr lang="en-CA" dirty="0">
              <a:solidFill>
                <a:schemeClr val="tx1">
                  <a:lumMod val="75000"/>
                  <a:lumOff val="25000"/>
                </a:schemeClr>
              </a:solidFill>
              <a:latin typeface="Calibri Light" panose="020F0302020204030204" pitchFamily="34" charset="0"/>
              <a:cs typeface="Times New Roman" panose="02020603050405020304" pitchFamily="18" charset="0"/>
            </a:endParaRPr>
          </a:p>
          <a:p>
            <a:pPr>
              <a:buClr>
                <a:schemeClr val="accent1"/>
              </a:buClr>
            </a:pPr>
            <a:r>
              <a:rPr lang="en-US" sz="2400" dirty="0">
                <a:solidFill>
                  <a:schemeClr val="tx1">
                    <a:lumMod val="75000"/>
                    <a:lumOff val="25000"/>
                  </a:schemeClr>
                </a:solidFill>
                <a:latin typeface="Calibri Light" panose="020F0302020204030204" pitchFamily="34" charset="0"/>
              </a:rPr>
              <a:t>Perform a pre-trip inspection that ensures proper operation of the air </a:t>
            </a:r>
            <a:r>
              <a:rPr lang="en-US" sz="2400" dirty="0" smtClean="0">
                <a:solidFill>
                  <a:schemeClr val="tx1">
                    <a:lumMod val="75000"/>
                    <a:lumOff val="25000"/>
                  </a:schemeClr>
                </a:solidFill>
                <a:latin typeface="Calibri Light" panose="020F0302020204030204" pitchFamily="34" charset="0"/>
              </a:rPr>
              <a:t>brakes</a:t>
            </a:r>
            <a:endParaRPr lang="en-CA" sz="2400" dirty="0" smtClean="0">
              <a:solidFill>
                <a:schemeClr val="tx1">
                  <a:lumMod val="75000"/>
                  <a:lumOff val="25000"/>
                </a:schemeClr>
              </a:solidFill>
              <a:latin typeface="Calibri Light" panose="020F0302020204030204" pitchFamily="34" charset="0"/>
              <a:cs typeface="Times New Roman" panose="02020603050405020304" pitchFamily="18" charset="0"/>
            </a:endParaRPr>
          </a:p>
          <a:p>
            <a:pPr marL="0" indent="0">
              <a:lnSpc>
                <a:spcPct val="107000"/>
              </a:lnSpc>
              <a:spcAft>
                <a:spcPts val="800"/>
              </a:spcAft>
              <a:buClr>
                <a:schemeClr val="accent1"/>
              </a:buClr>
              <a:buNone/>
              <a:tabLst>
                <a:tab pos="457200" algn="l"/>
              </a:tabLst>
            </a:pPr>
            <a:r>
              <a:rPr lang="en-CA" sz="2400" dirty="0" smtClean="0">
                <a:solidFill>
                  <a:schemeClr val="tx1">
                    <a:lumMod val="75000"/>
                    <a:lumOff val="25000"/>
                  </a:schemeClr>
                </a:solidFill>
                <a:latin typeface="Calibri Light" panose="020F0302020204030204" pitchFamily="34" charset="0"/>
                <a:cs typeface="Times New Roman" panose="02020603050405020304" pitchFamily="18" charset="0"/>
              </a:rPr>
              <a:t>Air Brake Adjustment In-Yard</a:t>
            </a:r>
          </a:p>
          <a:p>
            <a:pPr>
              <a:buClr>
                <a:schemeClr val="accent1"/>
              </a:buClr>
            </a:pPr>
            <a:r>
              <a:rPr lang="en-US" sz="2400" dirty="0">
                <a:solidFill>
                  <a:schemeClr val="tx1">
                    <a:lumMod val="75000"/>
                    <a:lumOff val="25000"/>
                  </a:schemeClr>
                </a:solidFill>
                <a:latin typeface="Calibri Light" panose="020F0302020204030204" pitchFamily="34" charset="0"/>
              </a:rPr>
              <a:t>Demonstrate the correct procedure for a single air </a:t>
            </a:r>
            <a:r>
              <a:rPr lang="en-US" sz="2400" dirty="0" smtClean="0">
                <a:solidFill>
                  <a:schemeClr val="tx1">
                    <a:lumMod val="75000"/>
                    <a:lumOff val="25000"/>
                  </a:schemeClr>
                </a:solidFill>
                <a:latin typeface="Calibri Light" panose="020F0302020204030204" pitchFamily="34" charset="0"/>
              </a:rPr>
              <a:t>unit</a:t>
            </a:r>
          </a:p>
          <a:p>
            <a:pPr>
              <a:buClr>
                <a:schemeClr val="accent1"/>
              </a:buClr>
            </a:pPr>
            <a:r>
              <a:rPr lang="en-US" sz="2400" dirty="0" smtClean="0">
                <a:solidFill>
                  <a:schemeClr val="tx1">
                    <a:lumMod val="75000"/>
                    <a:lumOff val="25000"/>
                  </a:schemeClr>
                </a:solidFill>
                <a:latin typeface="Calibri Light" panose="020F0302020204030204" pitchFamily="34" charset="0"/>
              </a:rPr>
              <a:t>Identify </a:t>
            </a:r>
            <a:r>
              <a:rPr lang="en-US" sz="2400" dirty="0">
                <a:solidFill>
                  <a:schemeClr val="tx1">
                    <a:lumMod val="75000"/>
                    <a:lumOff val="25000"/>
                  </a:schemeClr>
                </a:solidFill>
                <a:latin typeface="Calibri Light" panose="020F0302020204030204" pitchFamily="34" charset="0"/>
              </a:rPr>
              <a:t>and adjust air brakes correctly</a:t>
            </a:r>
          </a:p>
          <a:p>
            <a:endParaRPr lang="en-CA" sz="2400"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366885475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A22C579-E136-8948-820B-70F9E3B6BE7B}"/>
              </a:ext>
            </a:extLst>
          </p:cNvPr>
          <p:cNvSpPr>
            <a:spLocks noGrp="1"/>
          </p:cNvSpPr>
          <p:nvPr>
            <p:ph type="title"/>
          </p:nvPr>
        </p:nvSpPr>
        <p:spPr/>
        <p:txBody>
          <a:bodyPr/>
          <a:lstStyle/>
          <a:p>
            <a:r>
              <a:rPr lang="en-US" dirty="0"/>
              <a:t>Practical </a:t>
            </a:r>
            <a:r>
              <a:rPr lang="en-US" dirty="0" smtClean="0"/>
              <a:t>In-Yard Assessment</a:t>
            </a:r>
            <a:endParaRPr lang="en-US" dirty="0"/>
          </a:p>
        </p:txBody>
      </p:sp>
      <p:sp>
        <p:nvSpPr>
          <p:cNvPr id="3" name="Content Placeholder 2"/>
          <p:cNvSpPr>
            <a:spLocks noGrp="1"/>
          </p:cNvSpPr>
          <p:nvPr>
            <p:ph sz="quarter" idx="11"/>
          </p:nvPr>
        </p:nvSpPr>
        <p:spPr/>
        <p:txBody>
          <a:bodyPr/>
          <a:lstStyle/>
          <a:p>
            <a:pPr>
              <a:buClr>
                <a:schemeClr val="accent1"/>
              </a:buClr>
            </a:pPr>
            <a:r>
              <a:rPr lang="en-US" sz="2400" dirty="0" smtClean="0">
                <a:solidFill>
                  <a:schemeClr val="tx1">
                    <a:lumMod val="75000"/>
                    <a:lumOff val="25000"/>
                  </a:schemeClr>
                </a:solidFill>
                <a:cs typeface="Times New Roman" panose="02020603050405020304" pitchFamily="18" charset="0"/>
              </a:rPr>
              <a:t>Time: 30 minutes to complete</a:t>
            </a:r>
            <a:endParaRPr lang="en-CA" sz="2400" dirty="0" smtClean="0">
              <a:solidFill>
                <a:schemeClr val="tx1">
                  <a:lumMod val="75000"/>
                  <a:lumOff val="25000"/>
                </a:schemeClr>
              </a:solidFill>
              <a:latin typeface="Calibri Light" panose="020F03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61314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a:t>
            </a:r>
            <a:r>
              <a:rPr lang="en-US" sz="4500" b="1" dirty="0" smtClean="0"/>
              <a:t> </a:t>
            </a:r>
            <a:endParaRPr lang="en-CA" sz="4500"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If </a:t>
            </a:r>
            <a:r>
              <a:rPr lang="en-US" dirty="0">
                <a:solidFill>
                  <a:schemeClr val="tx1">
                    <a:lumMod val="75000"/>
                    <a:lumOff val="25000"/>
                  </a:schemeClr>
                </a:solidFill>
                <a:latin typeface="Calibri Light" panose="020F0302020204030204" pitchFamily="34" charset="0"/>
                <a:cs typeface="Times New Roman" panose="02020603050405020304" pitchFamily="18" charset="0"/>
              </a:rPr>
              <a:t>the weight of the vehicle is doubled, how many times must the stopping power be increased?</a:t>
            </a:r>
          </a:p>
        </p:txBody>
      </p:sp>
      <p:sp>
        <p:nvSpPr>
          <p:cNvPr id="4" name="Content Placeholder 2"/>
          <p:cNvSpPr txBox="1">
            <a:spLocks/>
          </p:cNvSpPr>
          <p:nvPr/>
        </p:nvSpPr>
        <p:spPr>
          <a:xfrm>
            <a:off x="544672" y="3221356"/>
            <a:ext cx="2543085" cy="568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2 times</a:t>
            </a:r>
            <a:endParaRPr lang="en-US"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457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a:t>
            </a:r>
            <a:endParaRPr lang="en-CA"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Clr>
                <a:schemeClr val="accent1"/>
              </a:buClr>
              <a:buNone/>
            </a:pPr>
            <a:r>
              <a:rPr lang="en-US" dirty="0">
                <a:solidFill>
                  <a:schemeClr val="tx1">
                    <a:lumMod val="75000"/>
                    <a:lumOff val="25000"/>
                  </a:schemeClr>
                </a:solidFill>
                <a:latin typeface="Calibri Light" panose="020F0302020204030204" pitchFamily="34" charset="0"/>
                <a:cs typeface="Times New Roman" panose="02020603050405020304" pitchFamily="18" charset="0"/>
              </a:rPr>
              <a:t>If the vehicle speed is </a:t>
            </a: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doubled, </a:t>
            </a:r>
            <a:r>
              <a:rPr lang="en-US" dirty="0">
                <a:solidFill>
                  <a:schemeClr val="tx1">
                    <a:lumMod val="75000"/>
                    <a:lumOff val="25000"/>
                  </a:schemeClr>
                </a:solidFill>
                <a:latin typeface="Calibri Light" panose="020F0302020204030204" pitchFamily="34" charset="0"/>
                <a:cs typeface="Times New Roman" panose="02020603050405020304" pitchFamily="18" charset="0"/>
              </a:rPr>
              <a:t>how many times must the stopping power be increased? </a:t>
            </a:r>
          </a:p>
        </p:txBody>
      </p:sp>
      <p:sp>
        <p:nvSpPr>
          <p:cNvPr id="4" name="Content Placeholder 2"/>
          <p:cNvSpPr txBox="1">
            <a:spLocks/>
          </p:cNvSpPr>
          <p:nvPr/>
        </p:nvSpPr>
        <p:spPr>
          <a:xfrm>
            <a:off x="590013" y="3160174"/>
            <a:ext cx="2855552" cy="5769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4 times</a:t>
            </a:r>
            <a:endParaRPr lang="en-US"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1743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 </a:t>
            </a:r>
            <a:endParaRPr lang="en-CA"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Clr>
                <a:schemeClr val="accent1"/>
              </a:buClr>
              <a:buNone/>
            </a:pPr>
            <a:r>
              <a:rPr lang="en-US" dirty="0">
                <a:solidFill>
                  <a:schemeClr val="tx1">
                    <a:lumMod val="75000"/>
                    <a:lumOff val="25000"/>
                  </a:schemeClr>
                </a:solidFill>
                <a:latin typeface="Calibri Light" panose="020F0302020204030204" pitchFamily="34" charset="0"/>
                <a:cs typeface="Times New Roman" panose="02020603050405020304" pitchFamily="18" charset="0"/>
              </a:rPr>
              <a:t>If </a:t>
            </a: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both the </a:t>
            </a:r>
            <a:r>
              <a:rPr lang="en-US" dirty="0">
                <a:solidFill>
                  <a:schemeClr val="tx1">
                    <a:lumMod val="75000"/>
                    <a:lumOff val="25000"/>
                  </a:schemeClr>
                </a:solidFill>
                <a:latin typeface="Calibri Light" panose="020F0302020204030204" pitchFamily="34" charset="0"/>
                <a:cs typeface="Times New Roman" panose="02020603050405020304" pitchFamily="18" charset="0"/>
              </a:rPr>
              <a:t>vehicle speed and weight is </a:t>
            </a: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doubled, </a:t>
            </a:r>
            <a:r>
              <a:rPr lang="en-US" dirty="0">
                <a:solidFill>
                  <a:schemeClr val="tx1">
                    <a:lumMod val="75000"/>
                    <a:lumOff val="25000"/>
                  </a:schemeClr>
                </a:solidFill>
                <a:latin typeface="Calibri Light" panose="020F0302020204030204" pitchFamily="34" charset="0"/>
                <a:cs typeface="Times New Roman" panose="02020603050405020304" pitchFamily="18" charset="0"/>
              </a:rPr>
              <a:t>how many times must the stopping power be increased?</a:t>
            </a:r>
          </a:p>
        </p:txBody>
      </p:sp>
      <p:sp>
        <p:nvSpPr>
          <p:cNvPr id="4" name="Content Placeholder 2"/>
          <p:cNvSpPr txBox="1">
            <a:spLocks/>
          </p:cNvSpPr>
          <p:nvPr/>
        </p:nvSpPr>
        <p:spPr>
          <a:xfrm>
            <a:off x="596187" y="3258064"/>
            <a:ext cx="2915639" cy="638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8 times</a:t>
            </a:r>
            <a:endParaRPr lang="en-US"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815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48640" y="2009648"/>
            <a:ext cx="7833985" cy="35904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800"/>
              </a:spcAft>
              <a:buClr>
                <a:schemeClr val="tx1">
                  <a:lumMod val="75000"/>
                  <a:lumOff val="25000"/>
                </a:schemeClr>
              </a:buClr>
              <a:buNone/>
            </a:pPr>
            <a:r>
              <a:rPr lang="en-CA" dirty="0" smtClean="0">
                <a:solidFill>
                  <a:schemeClr val="tx1">
                    <a:lumMod val="75000"/>
                    <a:lumOff val="25000"/>
                  </a:schemeClr>
                </a:solidFill>
                <a:latin typeface="Calibri Light" panose="020F0302020204030204" pitchFamily="34" charset="0"/>
              </a:rPr>
              <a:t>After completing this section, you should be able to:</a:t>
            </a:r>
          </a:p>
          <a:p>
            <a:pPr>
              <a:buClr>
                <a:schemeClr val="accent1"/>
              </a:buClr>
            </a:pPr>
            <a:r>
              <a:rPr lang="en-CA" sz="2400" dirty="0" smtClean="0">
                <a:solidFill>
                  <a:schemeClr val="tx1">
                    <a:lumMod val="75000"/>
                    <a:lumOff val="25000"/>
                  </a:schemeClr>
                </a:solidFill>
                <a:latin typeface="Calibri Light" panose="020F0302020204030204" pitchFamily="34" charset="0"/>
              </a:rPr>
              <a:t>Explain the visual characteristics, external components and basic function of foundation brakes</a:t>
            </a:r>
          </a:p>
          <a:p>
            <a:pPr>
              <a:buClr>
                <a:schemeClr val="accent1"/>
              </a:buClr>
            </a:pPr>
            <a:r>
              <a:rPr lang="en-CA" sz="2400" dirty="0" smtClean="0">
                <a:solidFill>
                  <a:schemeClr val="tx1">
                    <a:lumMod val="75000"/>
                    <a:lumOff val="25000"/>
                  </a:schemeClr>
                </a:solidFill>
                <a:latin typeface="Calibri Light" panose="020F0302020204030204" pitchFamily="34" charset="0"/>
              </a:rPr>
              <a:t>Identify common brake types and recognizes many of the components</a:t>
            </a:r>
          </a:p>
          <a:p>
            <a:pPr>
              <a:buClr>
                <a:schemeClr val="accent1"/>
              </a:buClr>
            </a:pPr>
            <a:endParaRPr lang="en-US" sz="2400" dirty="0">
              <a:solidFill>
                <a:schemeClr val="tx1">
                  <a:lumMod val="75000"/>
                  <a:lumOff val="25000"/>
                </a:schemeClr>
              </a:solidFill>
              <a:latin typeface="Calibri Light" panose="020F0302020204030204" pitchFamily="34" charset="0"/>
            </a:endParaRPr>
          </a:p>
        </p:txBody>
      </p:sp>
      <p:sp>
        <p:nvSpPr>
          <p:cNvPr id="4" name="Title 1"/>
          <p:cNvSpPr txBox="1">
            <a:spLocks/>
          </p:cNvSpPr>
          <p:nvPr/>
        </p:nvSpPr>
        <p:spPr>
          <a:xfrm>
            <a:off x="0" y="1239012"/>
            <a:ext cx="5849938" cy="6309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smtClean="0"/>
              <a:t>Components of Air Brakes</a:t>
            </a:r>
            <a:endParaRPr lang="en-US" dirty="0"/>
          </a:p>
        </p:txBody>
      </p:sp>
    </p:spTree>
    <p:custDataLst>
      <p:tags r:id="rId1"/>
    </p:custDataLst>
    <p:extLst>
      <p:ext uri="{BB962C8B-B14F-4D97-AF65-F5344CB8AC3E}">
        <p14:creationId xmlns:p14="http://schemas.microsoft.com/office/powerpoint/2010/main" val="36437578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Air Brakes</a:t>
            </a:r>
            <a:endParaRPr lang="en-CA" dirty="0"/>
          </a:p>
        </p:txBody>
      </p:sp>
      <p:sp>
        <p:nvSpPr>
          <p:cNvPr id="5" name="Content Placeholder 4"/>
          <p:cNvSpPr>
            <a:spLocks noGrp="1"/>
          </p:cNvSpPr>
          <p:nvPr>
            <p:ph sz="quarter" idx="11"/>
          </p:nvPr>
        </p:nvSpPr>
        <p:spPr>
          <a:xfrm>
            <a:off x="544671" y="1230048"/>
            <a:ext cx="7886700" cy="4759569"/>
          </a:xfrm>
        </p:spPr>
        <p:txBody>
          <a:bodyPr/>
          <a:lstStyle/>
          <a:p>
            <a:pPr marL="0" indent="0">
              <a:buClr>
                <a:schemeClr val="accent1"/>
              </a:buClr>
              <a:buNone/>
            </a:pPr>
            <a:r>
              <a:rPr lang="en-US" dirty="0" smtClean="0">
                <a:solidFill>
                  <a:schemeClr val="tx1">
                    <a:lumMod val="75000"/>
                    <a:lumOff val="25000"/>
                  </a:schemeClr>
                </a:solidFill>
              </a:rPr>
              <a:t>Air brakes have various components, which include:</a:t>
            </a:r>
          </a:p>
          <a:p>
            <a:pPr>
              <a:buClr>
                <a:schemeClr val="accent1"/>
              </a:buClr>
            </a:pPr>
            <a:r>
              <a:rPr lang="en-US" sz="2400" dirty="0" smtClean="0">
                <a:solidFill>
                  <a:schemeClr val="tx1">
                    <a:lumMod val="75000"/>
                    <a:lumOff val="25000"/>
                  </a:schemeClr>
                </a:solidFill>
              </a:rPr>
              <a:t>An air </a:t>
            </a:r>
            <a:r>
              <a:rPr lang="en-US" sz="2400" dirty="0">
                <a:solidFill>
                  <a:schemeClr val="tx1">
                    <a:lumMod val="75000"/>
                    <a:lumOff val="25000"/>
                  </a:schemeClr>
                </a:solidFill>
              </a:rPr>
              <a:t>compressor </a:t>
            </a:r>
            <a:endParaRPr lang="en-US" sz="2400" dirty="0" smtClean="0">
              <a:solidFill>
                <a:schemeClr val="tx1">
                  <a:lumMod val="75000"/>
                  <a:lumOff val="25000"/>
                </a:schemeClr>
              </a:solidFill>
            </a:endParaRPr>
          </a:p>
          <a:p>
            <a:pPr>
              <a:buClr>
                <a:schemeClr val="accent1"/>
              </a:buClr>
            </a:pPr>
            <a:r>
              <a:rPr lang="en-US" sz="2400" dirty="0" smtClean="0">
                <a:solidFill>
                  <a:schemeClr val="tx1">
                    <a:lumMod val="75000"/>
                    <a:lumOff val="25000"/>
                  </a:schemeClr>
                </a:solidFill>
              </a:rPr>
              <a:t>A </a:t>
            </a:r>
            <a:r>
              <a:rPr lang="en-US" sz="2400" dirty="0">
                <a:solidFill>
                  <a:schemeClr val="tx1">
                    <a:lumMod val="75000"/>
                    <a:lumOff val="25000"/>
                  </a:schemeClr>
                </a:solidFill>
              </a:rPr>
              <a:t>reservoir </a:t>
            </a:r>
            <a:r>
              <a:rPr lang="en-US" sz="2400" dirty="0" smtClean="0">
                <a:solidFill>
                  <a:schemeClr val="tx1">
                    <a:lumMod val="75000"/>
                    <a:lumOff val="25000"/>
                  </a:schemeClr>
                </a:solidFill>
              </a:rPr>
              <a:t>(air-tank)</a:t>
            </a:r>
            <a:endParaRPr lang="en-US" sz="2400" dirty="0">
              <a:solidFill>
                <a:schemeClr val="tx1">
                  <a:lumMod val="75000"/>
                  <a:lumOff val="25000"/>
                </a:schemeClr>
              </a:solidFill>
            </a:endParaRPr>
          </a:p>
          <a:p>
            <a:pPr>
              <a:buClr>
                <a:schemeClr val="accent1"/>
              </a:buClr>
            </a:pPr>
            <a:r>
              <a:rPr lang="en-US" sz="2400" dirty="0">
                <a:solidFill>
                  <a:schemeClr val="tx1">
                    <a:lumMod val="75000"/>
                    <a:lumOff val="25000"/>
                  </a:schemeClr>
                </a:solidFill>
              </a:rPr>
              <a:t>A foot </a:t>
            </a:r>
            <a:r>
              <a:rPr lang="en-US" sz="2400" dirty="0" smtClean="0">
                <a:solidFill>
                  <a:schemeClr val="tx1">
                    <a:lumMod val="75000"/>
                    <a:lumOff val="25000"/>
                  </a:schemeClr>
                </a:solidFill>
              </a:rPr>
              <a:t>valve</a:t>
            </a:r>
            <a:endParaRPr lang="en-US" sz="2400" dirty="0">
              <a:solidFill>
                <a:schemeClr val="tx1">
                  <a:lumMod val="75000"/>
                  <a:lumOff val="25000"/>
                </a:schemeClr>
              </a:solidFill>
            </a:endParaRPr>
          </a:p>
          <a:p>
            <a:pPr>
              <a:buClr>
                <a:schemeClr val="accent1"/>
              </a:buClr>
            </a:pPr>
            <a:r>
              <a:rPr lang="en-US" sz="2400" dirty="0">
                <a:solidFill>
                  <a:schemeClr val="tx1">
                    <a:lumMod val="75000"/>
                    <a:lumOff val="25000"/>
                  </a:schemeClr>
                </a:solidFill>
              </a:rPr>
              <a:t>Brake </a:t>
            </a:r>
            <a:r>
              <a:rPr lang="en-US" sz="2400" dirty="0" smtClean="0">
                <a:solidFill>
                  <a:schemeClr val="tx1">
                    <a:lumMod val="75000"/>
                    <a:lumOff val="25000"/>
                  </a:schemeClr>
                </a:solidFill>
              </a:rPr>
              <a:t>chambers</a:t>
            </a:r>
            <a:endParaRPr lang="en-US" sz="2400" dirty="0">
              <a:solidFill>
                <a:schemeClr val="tx1">
                  <a:lumMod val="75000"/>
                  <a:lumOff val="25000"/>
                </a:schemeClr>
              </a:solidFill>
            </a:endParaRPr>
          </a:p>
          <a:p>
            <a:pPr>
              <a:buClr>
                <a:schemeClr val="accent1"/>
              </a:buClr>
            </a:pPr>
            <a:r>
              <a:rPr lang="en-US" sz="2400" dirty="0">
                <a:solidFill>
                  <a:schemeClr val="tx1">
                    <a:lumMod val="75000"/>
                    <a:lumOff val="25000"/>
                  </a:schemeClr>
                </a:solidFill>
              </a:rPr>
              <a:t>Brake linings and </a:t>
            </a:r>
            <a:r>
              <a:rPr lang="en-US" sz="2400" dirty="0" smtClean="0">
                <a:solidFill>
                  <a:schemeClr val="tx1">
                    <a:lumMod val="75000"/>
                    <a:lumOff val="25000"/>
                  </a:schemeClr>
                </a:solidFill>
              </a:rPr>
              <a:t>drums</a:t>
            </a:r>
            <a:endParaRPr lang="en-CA" sz="2400" dirty="0"/>
          </a:p>
        </p:txBody>
      </p:sp>
    </p:spTree>
    <p:custDataLst>
      <p:tags r:id="rId1"/>
    </p:custDataLst>
    <p:extLst>
      <p:ext uri="{BB962C8B-B14F-4D97-AF65-F5344CB8AC3E}">
        <p14:creationId xmlns:p14="http://schemas.microsoft.com/office/powerpoint/2010/main" val="2582654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7432"/>
            <a:ext cx="7886700" cy="906828"/>
          </a:xfrm>
        </p:spPr>
        <p:txBody>
          <a:bodyPr/>
          <a:lstStyle/>
          <a:p>
            <a:r>
              <a:rPr lang="en-US" dirty="0" smtClean="0"/>
              <a:t>Learning Objectives</a:t>
            </a:r>
            <a:endParaRPr lang="en-US" dirty="0"/>
          </a:p>
        </p:txBody>
      </p:sp>
      <p:sp>
        <p:nvSpPr>
          <p:cNvPr id="3" name="Content Placeholder 2"/>
          <p:cNvSpPr>
            <a:spLocks noGrp="1"/>
          </p:cNvSpPr>
          <p:nvPr>
            <p:ph sz="quarter" idx="11"/>
          </p:nvPr>
        </p:nvSpPr>
        <p:spPr>
          <a:xfrm>
            <a:off x="548640" y="934260"/>
            <a:ext cx="7886700" cy="4759569"/>
          </a:xfrm>
        </p:spPr>
        <p:txBody>
          <a:bodyPr/>
          <a:lstStyle/>
          <a:p>
            <a:pPr marL="0" indent="0">
              <a:lnSpc>
                <a:spcPct val="100000"/>
              </a:lnSpc>
              <a:spcBef>
                <a:spcPts val="0"/>
              </a:spcBef>
              <a:spcAft>
                <a:spcPts val="800"/>
              </a:spcAft>
              <a:buClr>
                <a:schemeClr val="accent1"/>
              </a:buClr>
              <a:buNone/>
            </a:pPr>
            <a:r>
              <a:rPr lang="en-CA" dirty="0" smtClean="0">
                <a:solidFill>
                  <a:schemeClr val="tx1">
                    <a:lumMod val="75000"/>
                    <a:lumOff val="25000"/>
                  </a:schemeClr>
                </a:solidFill>
              </a:rPr>
              <a:t>After completing this lesson, you should be able to:</a:t>
            </a:r>
          </a:p>
          <a:p>
            <a:pPr>
              <a:lnSpc>
                <a:spcPct val="100000"/>
              </a:lnSpc>
              <a:spcBef>
                <a:spcPts val="0"/>
              </a:spcBef>
              <a:spcAft>
                <a:spcPts val="800"/>
              </a:spcAft>
              <a:buClr>
                <a:schemeClr val="accent1"/>
              </a:buClr>
            </a:pPr>
            <a:r>
              <a:rPr lang="en-CA" sz="2400" dirty="0" smtClean="0">
                <a:solidFill>
                  <a:schemeClr val="tx1">
                    <a:lumMod val="75000"/>
                    <a:lumOff val="25000"/>
                  </a:schemeClr>
                </a:solidFill>
              </a:rPr>
              <a:t>Inspect and operate a commercial vehicle with air brakes</a:t>
            </a:r>
          </a:p>
          <a:p>
            <a:pPr>
              <a:lnSpc>
                <a:spcPct val="100000"/>
              </a:lnSpc>
              <a:spcBef>
                <a:spcPts val="0"/>
              </a:spcBef>
              <a:spcAft>
                <a:spcPts val="800"/>
              </a:spcAft>
              <a:buClr>
                <a:schemeClr val="accent1"/>
              </a:buClr>
            </a:pPr>
            <a:r>
              <a:rPr lang="en-US" sz="2400" dirty="0">
                <a:solidFill>
                  <a:schemeClr val="tx1">
                    <a:lumMod val="75000"/>
                    <a:lumOff val="25000"/>
                  </a:schemeClr>
                </a:solidFill>
              </a:rPr>
              <a:t>Demonstrate how to mark and measure for air brake adjustment</a:t>
            </a:r>
            <a:endParaRPr lang="en-US" sz="2400" dirty="0" smtClean="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20535043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06828"/>
          </a:xfrm>
        </p:spPr>
        <p:txBody>
          <a:bodyPr>
            <a:normAutofit/>
          </a:bodyPr>
          <a:lstStyle/>
          <a:p>
            <a:r>
              <a:rPr lang="en-US" b="1" dirty="0" smtClean="0"/>
              <a:t>Air Compressor</a:t>
            </a:r>
            <a:endParaRPr lang="en-CA" b="1" dirty="0"/>
          </a:p>
        </p:txBody>
      </p:sp>
      <p:sp>
        <p:nvSpPr>
          <p:cNvPr id="3" name="Content Placeholder 2"/>
          <p:cNvSpPr>
            <a:spLocks noGrp="1"/>
          </p:cNvSpPr>
          <p:nvPr>
            <p:ph sz="quarter" idx="11"/>
          </p:nvPr>
        </p:nvSpPr>
        <p:spPr>
          <a:xfrm>
            <a:off x="628650" y="906828"/>
            <a:ext cx="7886700" cy="5353811"/>
          </a:xfrm>
        </p:spPr>
        <p:txBody>
          <a:bodyPr/>
          <a:lstStyle/>
          <a:p>
            <a:pPr>
              <a:lnSpc>
                <a:spcPct val="100000"/>
              </a:lnSpc>
              <a:spcAft>
                <a:spcPts val="800"/>
              </a:spcAft>
              <a:buClr>
                <a:schemeClr val="accent1"/>
              </a:buClr>
            </a:pPr>
            <a:r>
              <a:rPr lang="en-CA" sz="2400" dirty="0" smtClean="0">
                <a:solidFill>
                  <a:schemeClr val="tx1">
                    <a:lumMod val="75000"/>
                    <a:lumOff val="25000"/>
                  </a:schemeClr>
                </a:solidFill>
              </a:rPr>
              <a:t>Builds up and maintains air pressure</a:t>
            </a:r>
          </a:p>
          <a:p>
            <a:pPr>
              <a:lnSpc>
                <a:spcPct val="100000"/>
              </a:lnSpc>
              <a:spcAft>
                <a:spcPts val="800"/>
              </a:spcAft>
              <a:buClr>
                <a:schemeClr val="accent1"/>
              </a:buClr>
            </a:pPr>
            <a:r>
              <a:rPr lang="en-CA" sz="2400" dirty="0" smtClean="0">
                <a:solidFill>
                  <a:schemeClr val="tx1">
                    <a:lumMod val="75000"/>
                    <a:lumOff val="25000"/>
                  </a:schemeClr>
                </a:solidFill>
              </a:rPr>
              <a:t>Air </a:t>
            </a:r>
            <a:r>
              <a:rPr lang="en-CA" sz="2400" dirty="0">
                <a:solidFill>
                  <a:schemeClr val="tx1">
                    <a:lumMod val="75000"/>
                    <a:lumOff val="25000"/>
                  </a:schemeClr>
                </a:solidFill>
              </a:rPr>
              <a:t>compressors are either </a:t>
            </a:r>
            <a:r>
              <a:rPr lang="en-CA" sz="2400" dirty="0" smtClean="0">
                <a:solidFill>
                  <a:schemeClr val="tx1">
                    <a:lumMod val="75000"/>
                    <a:lumOff val="25000"/>
                  </a:schemeClr>
                </a:solidFill>
              </a:rPr>
              <a:t>gear or belt-driven</a:t>
            </a:r>
          </a:p>
          <a:p>
            <a:pPr>
              <a:lnSpc>
                <a:spcPct val="100000"/>
              </a:lnSpc>
              <a:spcAft>
                <a:spcPts val="800"/>
              </a:spcAft>
              <a:buClr>
                <a:schemeClr val="accent1"/>
              </a:buClr>
            </a:pPr>
            <a:r>
              <a:rPr lang="en-CA" sz="2400" dirty="0">
                <a:solidFill>
                  <a:schemeClr val="tx1">
                    <a:lumMod val="75000"/>
                    <a:lumOff val="25000"/>
                  </a:schemeClr>
                </a:solidFill>
              </a:rPr>
              <a:t>All compressors run continuously while the engine is </a:t>
            </a:r>
            <a:r>
              <a:rPr lang="en-CA" sz="2400" dirty="0" smtClean="0">
                <a:solidFill>
                  <a:schemeClr val="tx1">
                    <a:lumMod val="75000"/>
                    <a:lumOff val="25000"/>
                  </a:schemeClr>
                </a:solidFill>
              </a:rPr>
              <a:t>running, </a:t>
            </a:r>
            <a:r>
              <a:rPr lang="en-CA" sz="2400" dirty="0">
                <a:solidFill>
                  <a:schemeClr val="tx1">
                    <a:lumMod val="75000"/>
                    <a:lumOff val="25000"/>
                  </a:schemeClr>
                </a:solidFill>
              </a:rPr>
              <a:t>but air compression is controlled and limited by a governor which “loads” or “unloads” the </a:t>
            </a:r>
            <a:r>
              <a:rPr lang="en-CA" sz="2400" dirty="0" smtClean="0">
                <a:solidFill>
                  <a:schemeClr val="tx1">
                    <a:lumMod val="75000"/>
                    <a:lumOff val="25000"/>
                  </a:schemeClr>
                </a:solidFill>
              </a:rPr>
              <a:t>compressor</a:t>
            </a:r>
          </a:p>
          <a:p>
            <a:pPr>
              <a:lnSpc>
                <a:spcPct val="100000"/>
              </a:lnSpc>
              <a:spcBef>
                <a:spcPts val="0"/>
              </a:spcBef>
              <a:spcAft>
                <a:spcPts val="800"/>
              </a:spcAft>
              <a:buClr>
                <a:schemeClr val="accent1"/>
              </a:buClr>
            </a:pPr>
            <a:r>
              <a:rPr lang="en-CA" sz="2400" dirty="0">
                <a:solidFill>
                  <a:schemeClr val="tx1">
                    <a:lumMod val="75000"/>
                    <a:lumOff val="25000"/>
                  </a:schemeClr>
                </a:solidFill>
              </a:rPr>
              <a:t>T</a:t>
            </a:r>
            <a:r>
              <a:rPr lang="en-CA" sz="2400" dirty="0" smtClean="0">
                <a:solidFill>
                  <a:schemeClr val="tx1">
                    <a:lumMod val="75000"/>
                    <a:lumOff val="25000"/>
                  </a:schemeClr>
                </a:solidFill>
              </a:rPr>
              <a:t>raditional </a:t>
            </a:r>
            <a:r>
              <a:rPr lang="en-CA" sz="2400" dirty="0">
                <a:solidFill>
                  <a:schemeClr val="tx1">
                    <a:lumMod val="75000"/>
                    <a:lumOff val="25000"/>
                  </a:schemeClr>
                </a:solidFill>
              </a:rPr>
              <a:t>standard for measuring pressure </a:t>
            </a:r>
            <a:r>
              <a:rPr lang="en-CA" sz="2400" dirty="0" smtClean="0">
                <a:solidFill>
                  <a:schemeClr val="tx1">
                    <a:lumMod val="75000"/>
                    <a:lumOff val="25000"/>
                  </a:schemeClr>
                </a:solidFill>
              </a:rPr>
              <a:t>is </a:t>
            </a:r>
            <a:r>
              <a:rPr lang="en-CA" sz="2400" dirty="0">
                <a:solidFill>
                  <a:schemeClr val="tx1">
                    <a:lumMod val="75000"/>
                    <a:lumOff val="25000"/>
                  </a:schemeClr>
                </a:solidFill>
              </a:rPr>
              <a:t>pounds per square inch </a:t>
            </a:r>
            <a:r>
              <a:rPr lang="en-CA" sz="2400" b="1" dirty="0">
                <a:solidFill>
                  <a:schemeClr val="tx1">
                    <a:lumMod val="75000"/>
                    <a:lumOff val="25000"/>
                  </a:schemeClr>
                </a:solidFill>
              </a:rPr>
              <a:t>(</a:t>
            </a:r>
            <a:r>
              <a:rPr lang="en-CA" sz="2400" b="1" dirty="0" smtClean="0">
                <a:solidFill>
                  <a:schemeClr val="tx1">
                    <a:lumMod val="75000"/>
                    <a:lumOff val="25000"/>
                  </a:schemeClr>
                </a:solidFill>
              </a:rPr>
              <a:t>PSI)</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8500" y="4015508"/>
            <a:ext cx="2667000" cy="2316480"/>
          </a:xfrm>
          <a:prstGeom prst="rect">
            <a:avLst/>
          </a:prstGeom>
        </p:spPr>
      </p:pic>
    </p:spTree>
    <p:custDataLst>
      <p:tags r:id="rId1"/>
    </p:custDataLst>
    <p:extLst>
      <p:ext uri="{BB962C8B-B14F-4D97-AF65-F5344CB8AC3E}">
        <p14:creationId xmlns:p14="http://schemas.microsoft.com/office/powerpoint/2010/main" val="864676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0"/>
            <a:ext cx="7886700" cy="906828"/>
          </a:xfrm>
        </p:spPr>
        <p:txBody>
          <a:bodyPr/>
          <a:lstStyle/>
          <a:p>
            <a:r>
              <a:rPr lang="en-US" dirty="0" smtClean="0"/>
              <a:t>Reservoirs</a:t>
            </a:r>
            <a:endParaRPr lang="en-US" dirty="0"/>
          </a:p>
        </p:txBody>
      </p:sp>
      <p:sp>
        <p:nvSpPr>
          <p:cNvPr id="3" name="Content Placeholder 2"/>
          <p:cNvSpPr>
            <a:spLocks noGrp="1"/>
          </p:cNvSpPr>
          <p:nvPr>
            <p:ph sz="quarter" idx="11"/>
          </p:nvPr>
        </p:nvSpPr>
        <p:spPr>
          <a:xfrm>
            <a:off x="630936" y="906828"/>
            <a:ext cx="7886700" cy="5619810"/>
          </a:xfrm>
        </p:spPr>
        <p:txBody>
          <a:bodyPr/>
          <a:lstStyle/>
          <a:p>
            <a:pPr>
              <a:lnSpc>
                <a:spcPct val="100000"/>
              </a:lnSpc>
              <a:spcBef>
                <a:spcPts val="0"/>
              </a:spcBef>
              <a:spcAft>
                <a:spcPts val="800"/>
              </a:spcAft>
              <a:buClr>
                <a:schemeClr val="accent1"/>
              </a:buClr>
            </a:pPr>
            <a:r>
              <a:rPr lang="en-US" sz="2400" dirty="0" smtClean="0">
                <a:solidFill>
                  <a:schemeClr val="tx1">
                    <a:lumMod val="75000"/>
                    <a:lumOff val="25000"/>
                  </a:schemeClr>
                </a:solidFill>
              </a:rPr>
              <a:t>Reservoirs </a:t>
            </a:r>
            <a:r>
              <a:rPr lang="en-US" sz="2400" dirty="0">
                <a:solidFill>
                  <a:schemeClr val="tx1">
                    <a:lumMod val="75000"/>
                    <a:lumOff val="25000"/>
                  </a:schemeClr>
                </a:solidFill>
              </a:rPr>
              <a:t>are pressure-rated tanks that </a:t>
            </a:r>
            <a:r>
              <a:rPr lang="en-US" sz="2400" dirty="0" smtClean="0">
                <a:solidFill>
                  <a:schemeClr val="tx1">
                    <a:lumMod val="75000"/>
                    <a:lumOff val="25000"/>
                  </a:schemeClr>
                </a:solidFill>
              </a:rPr>
              <a:t>hold </a:t>
            </a:r>
            <a:r>
              <a:rPr lang="en-US" sz="2400" dirty="0">
                <a:solidFill>
                  <a:schemeClr val="tx1">
                    <a:lumMod val="75000"/>
                    <a:lumOff val="25000"/>
                  </a:schemeClr>
                </a:solidFill>
              </a:rPr>
              <a:t>a supply of compressed air until required for braking or operating auxiliary air </a:t>
            </a:r>
            <a:r>
              <a:rPr lang="en-US" sz="2400" dirty="0" smtClean="0">
                <a:solidFill>
                  <a:schemeClr val="tx1">
                    <a:lumMod val="75000"/>
                    <a:lumOff val="25000"/>
                  </a:schemeClr>
                </a:solidFill>
              </a:rPr>
              <a:t>systems</a:t>
            </a:r>
            <a:endParaRPr lang="en-US" sz="2400" dirty="0">
              <a:solidFill>
                <a:schemeClr val="tx1">
                  <a:lumMod val="75000"/>
                  <a:lumOff val="25000"/>
                </a:schemeClr>
              </a:solidFill>
            </a:endParaRPr>
          </a:p>
          <a:p>
            <a:pPr>
              <a:lnSpc>
                <a:spcPct val="100000"/>
              </a:lnSpc>
              <a:spcBef>
                <a:spcPts val="0"/>
              </a:spcBef>
              <a:spcAft>
                <a:spcPts val="800"/>
              </a:spcAft>
              <a:buClr>
                <a:schemeClr val="accent1"/>
              </a:buClr>
            </a:pPr>
            <a:r>
              <a:rPr lang="en-US" sz="2400" dirty="0">
                <a:solidFill>
                  <a:schemeClr val="tx1">
                    <a:lumMod val="75000"/>
                    <a:lumOff val="25000"/>
                  </a:schemeClr>
                </a:solidFill>
              </a:rPr>
              <a:t>Maximum air pressure available for brake applications depends on how much air is in the </a:t>
            </a:r>
            <a:r>
              <a:rPr lang="en-US" sz="2400" dirty="0" smtClean="0">
                <a:solidFill>
                  <a:schemeClr val="tx1">
                    <a:lumMod val="75000"/>
                    <a:lumOff val="25000"/>
                  </a:schemeClr>
                </a:solidFill>
              </a:rPr>
              <a:t>reservoir</a:t>
            </a:r>
          </a:p>
          <a:p>
            <a:pPr>
              <a:lnSpc>
                <a:spcPct val="100000"/>
              </a:lnSpc>
              <a:spcBef>
                <a:spcPts val="0"/>
              </a:spcBef>
              <a:spcAft>
                <a:spcPts val="800"/>
              </a:spcAft>
              <a:buClr>
                <a:schemeClr val="accent1"/>
              </a:buClr>
            </a:pPr>
            <a:r>
              <a:rPr lang="en-US" sz="2400" dirty="0" smtClean="0">
                <a:solidFill>
                  <a:schemeClr val="tx1">
                    <a:lumMod val="75000"/>
                    <a:lumOff val="25000"/>
                  </a:schemeClr>
                </a:solidFill>
              </a:rPr>
              <a:t>A driver cannot make a higher pressure brake application than the amount of air pressure in the reservoir</a:t>
            </a:r>
          </a:p>
          <a:p>
            <a:pPr>
              <a:lnSpc>
                <a:spcPct val="100000"/>
              </a:lnSpc>
              <a:spcBef>
                <a:spcPts val="0"/>
              </a:spcBef>
              <a:spcAft>
                <a:spcPts val="800"/>
              </a:spcAft>
              <a:buClr>
                <a:schemeClr val="accent1"/>
              </a:buClr>
            </a:pPr>
            <a:r>
              <a:rPr lang="en-US" sz="2400" dirty="0" smtClean="0">
                <a:solidFill>
                  <a:schemeClr val="tx1">
                    <a:lumMod val="75000"/>
                    <a:lumOff val="25000"/>
                  </a:schemeClr>
                </a:solidFill>
              </a:rPr>
              <a:t>Each </a:t>
            </a:r>
            <a:r>
              <a:rPr lang="en-US" sz="2400" dirty="0">
                <a:solidFill>
                  <a:schemeClr val="tx1">
                    <a:lumMod val="75000"/>
                    <a:lumOff val="25000"/>
                  </a:schemeClr>
                </a:solidFill>
              </a:rPr>
              <a:t>reservoir is equipped with </a:t>
            </a:r>
            <a:r>
              <a:rPr lang="en-US" sz="2400" dirty="0" smtClean="0">
                <a:solidFill>
                  <a:schemeClr val="tx1">
                    <a:lumMod val="75000"/>
                    <a:lumOff val="25000"/>
                  </a:schemeClr>
                </a:solidFill>
              </a:rPr>
              <a:t>an air-tank drain </a:t>
            </a:r>
            <a:r>
              <a:rPr lang="en-US" sz="2400" dirty="0">
                <a:solidFill>
                  <a:schemeClr val="tx1">
                    <a:lumMod val="75000"/>
                    <a:lumOff val="25000"/>
                  </a:schemeClr>
                </a:solidFill>
              </a:rPr>
              <a:t>valve </a:t>
            </a:r>
            <a:r>
              <a:rPr lang="en-US" sz="2400" dirty="0" smtClean="0">
                <a:solidFill>
                  <a:schemeClr val="tx1">
                    <a:lumMod val="75000"/>
                    <a:lumOff val="25000"/>
                  </a:schemeClr>
                </a:solidFill>
              </a:rPr>
              <a:t>that, </a:t>
            </a:r>
            <a:r>
              <a:rPr lang="en-US" sz="2400" dirty="0">
                <a:solidFill>
                  <a:schemeClr val="tx1">
                    <a:lumMod val="75000"/>
                    <a:lumOff val="25000"/>
                  </a:schemeClr>
                </a:solidFill>
              </a:rPr>
              <a:t>when fully open, </a:t>
            </a:r>
            <a:r>
              <a:rPr lang="en-US" sz="2400" dirty="0" smtClean="0">
                <a:solidFill>
                  <a:schemeClr val="tx1">
                    <a:lumMod val="75000"/>
                    <a:lumOff val="25000"/>
                  </a:schemeClr>
                </a:solidFill>
              </a:rPr>
              <a:t>allows </a:t>
            </a:r>
            <a:r>
              <a:rPr lang="en-US" sz="2400" dirty="0">
                <a:solidFill>
                  <a:schemeClr val="tx1">
                    <a:lumMod val="75000"/>
                    <a:lumOff val="25000"/>
                  </a:schemeClr>
                </a:solidFill>
              </a:rPr>
              <a:t>reservoirs to be drained of moisture and other contaminants that build up in the </a:t>
            </a:r>
            <a:r>
              <a:rPr lang="en-US" sz="2400" dirty="0" smtClean="0">
                <a:solidFill>
                  <a:schemeClr val="tx1">
                    <a:lumMod val="75000"/>
                    <a:lumOff val="25000"/>
                  </a:schemeClr>
                </a:solidFill>
              </a:rPr>
              <a:t>system</a:t>
            </a:r>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pic>
        <p:nvPicPr>
          <p:cNvPr id="5" name="Picture 4"/>
          <p:cNvPicPr>
            <a:picLocks noChangeAspect="1"/>
          </p:cNvPicPr>
          <p:nvPr/>
        </p:nvPicPr>
        <p:blipFill rotWithShape="1">
          <a:blip r:embed="rId4"/>
          <a:srcRect b="3915"/>
          <a:stretch/>
        </p:blipFill>
        <p:spPr>
          <a:xfrm>
            <a:off x="3151611" y="5008730"/>
            <a:ext cx="2835874" cy="1842447"/>
          </a:xfrm>
          <a:prstGeom prst="rect">
            <a:avLst/>
          </a:prstGeom>
        </p:spPr>
      </p:pic>
    </p:spTree>
    <p:custDataLst>
      <p:tags r:id="rId1"/>
    </p:custDataLst>
    <p:extLst>
      <p:ext uri="{BB962C8B-B14F-4D97-AF65-F5344CB8AC3E}">
        <p14:creationId xmlns:p14="http://schemas.microsoft.com/office/powerpoint/2010/main" val="1295913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Reservoirs</a:t>
            </a:r>
            <a:endParaRPr lang="en-CA" b="1" dirty="0"/>
          </a:p>
        </p:txBody>
      </p:sp>
      <p:sp>
        <p:nvSpPr>
          <p:cNvPr id="3" name="TextBox 2"/>
          <p:cNvSpPr txBox="1"/>
          <p:nvPr/>
        </p:nvSpPr>
        <p:spPr>
          <a:xfrm>
            <a:off x="1085013" y="5225143"/>
            <a:ext cx="6973974" cy="523220"/>
          </a:xfrm>
          <a:prstGeom prst="rect">
            <a:avLst/>
          </a:prstGeom>
          <a:noFill/>
        </p:spPr>
        <p:txBody>
          <a:bodyPr wrap="square" rtlCol="0">
            <a:spAutoFit/>
          </a:bodyPr>
          <a:lstStyle/>
          <a:p>
            <a:r>
              <a:rPr lang="en-CA" sz="2800" dirty="0">
                <a:latin typeface="Calibri Light" panose="020F0302020204030204" pitchFamily="34" charset="0"/>
              </a:rPr>
              <a:t>All reservoirs must be completely drained </a:t>
            </a:r>
            <a:r>
              <a:rPr lang="en-CA" sz="2800" dirty="0" smtClean="0">
                <a:latin typeface="Calibri Light" panose="020F0302020204030204" pitchFamily="34" charset="0"/>
              </a:rPr>
              <a:t>daily.</a:t>
            </a:r>
            <a:endParaRPr lang="en-CA" sz="2800" dirty="0">
              <a:latin typeface="Calibri Light" panose="020F030202020403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7608" y="1406373"/>
            <a:ext cx="5020826" cy="3347218"/>
          </a:xfrm>
          <a:prstGeom prst="roundRect">
            <a:avLst>
              <a:gd name="adj" fmla="val 16667"/>
            </a:avLst>
          </a:prstGeom>
          <a:ln>
            <a:solidFill>
              <a:srgbClr val="3B92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991602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4C7DA"/>
                </a:solidFill>
              </a:rPr>
              <a:t>Foot Valve</a:t>
            </a:r>
            <a:endParaRPr lang="en-US" dirty="0"/>
          </a:p>
        </p:txBody>
      </p:sp>
      <p:pic>
        <p:nvPicPr>
          <p:cNvPr id="8" name="Picture Placeholder 7"/>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1171" r="1171"/>
          <a:stretch>
            <a:fillRect/>
          </a:stretch>
        </p:blipFill>
        <p:spPr/>
      </p:pic>
      <p:sp>
        <p:nvSpPr>
          <p:cNvPr id="6" name="Text Placeholder 5"/>
          <p:cNvSpPr>
            <a:spLocks noGrp="1"/>
          </p:cNvSpPr>
          <p:nvPr>
            <p:ph type="body" sz="quarter" idx="14"/>
          </p:nvPr>
        </p:nvSpPr>
        <p:spPr>
          <a:xfrm>
            <a:off x="4489704" y="2151888"/>
            <a:ext cx="4133088" cy="1114407"/>
          </a:xfrm>
        </p:spPr>
        <p:txBody>
          <a:bodyPr/>
          <a:lstStyle/>
          <a:p>
            <a:pPr defTabSz="457200">
              <a:lnSpc>
                <a:spcPct val="100000"/>
              </a:lnSpc>
              <a:spcAft>
                <a:spcPts val="800"/>
              </a:spcAft>
              <a:buClr>
                <a:schemeClr val="accent1"/>
              </a:buClr>
              <a:buFont typeface="Arial" panose="020B0604020202020204" pitchFamily="34" charset="0"/>
              <a:buChar char="•"/>
            </a:pPr>
            <a:r>
              <a:rPr lang="en-CA" sz="2400" dirty="0" smtClean="0">
                <a:solidFill>
                  <a:schemeClr val="tx1">
                    <a:lumMod val="75000"/>
                    <a:lumOff val="25000"/>
                  </a:schemeClr>
                </a:solidFill>
              </a:rPr>
              <a:t>Applies air to operate the brakes</a:t>
            </a:r>
            <a:endParaRPr lang="en-US" altLang="en-US" sz="2400" dirty="0" smtClean="0">
              <a:solidFill>
                <a:schemeClr val="tx1">
                  <a:lumMod val="75000"/>
                  <a:lumOff val="25000"/>
                </a:schemeClr>
              </a:solidFill>
            </a:endParaRPr>
          </a:p>
          <a:p>
            <a:pPr defTabSz="457200">
              <a:lnSpc>
                <a:spcPct val="100000"/>
              </a:lnSpc>
              <a:spcAft>
                <a:spcPts val="800"/>
              </a:spcAft>
              <a:buClr>
                <a:schemeClr val="accent1"/>
              </a:buClr>
              <a:buFont typeface="Arial" panose="020B0604020202020204" pitchFamily="34" charset="0"/>
              <a:buChar char="•"/>
            </a:pPr>
            <a:r>
              <a:rPr lang="en-CA" sz="2400" dirty="0" smtClean="0">
                <a:solidFill>
                  <a:schemeClr val="tx1">
                    <a:lumMod val="75000"/>
                    <a:lumOff val="25000"/>
                  </a:schemeClr>
                </a:solidFill>
              </a:rPr>
              <a:t>The amount of air delivered to the brakes is regulated by the </a:t>
            </a:r>
            <a:r>
              <a:rPr lang="en-US" sz="2400" dirty="0" smtClean="0">
                <a:solidFill>
                  <a:schemeClr val="tx1">
                    <a:lumMod val="75000"/>
                    <a:lumOff val="25000"/>
                  </a:schemeClr>
                </a:solidFill>
              </a:rPr>
              <a:t>driver</a:t>
            </a:r>
            <a:endParaRPr lang="en-US" altLang="en-US" sz="2400" dirty="0" smtClean="0">
              <a:solidFill>
                <a:schemeClr val="tx1">
                  <a:lumMod val="75000"/>
                  <a:lumOff val="25000"/>
                </a:schemeClr>
              </a:solidFill>
            </a:endParaRPr>
          </a:p>
          <a:p>
            <a:endParaRPr lang="en-US" dirty="0"/>
          </a:p>
        </p:txBody>
      </p:sp>
      <p:sp>
        <p:nvSpPr>
          <p:cNvPr id="7" name="Text Placeholder 6"/>
          <p:cNvSpPr>
            <a:spLocks noGrp="1"/>
          </p:cNvSpPr>
          <p:nvPr>
            <p:ph type="body" sz="quarter" idx="20"/>
          </p:nvPr>
        </p:nvSpPr>
        <p:spPr/>
        <p:txBody>
          <a:bodyPr/>
          <a:lstStyle/>
          <a:p>
            <a:r>
              <a:rPr lang="en-US" sz="2800" b="0" dirty="0">
                <a:solidFill>
                  <a:schemeClr val="tx1">
                    <a:lumMod val="75000"/>
                    <a:lumOff val="25000"/>
                  </a:schemeClr>
                </a:solidFill>
                <a:latin typeface="Calibri Light" panose="020F0302020204030204" pitchFamily="34" charset="0"/>
                <a:cs typeface="Calibri Light" panose="020F0302020204030204" pitchFamily="34" charset="0"/>
              </a:rPr>
              <a:t>Foot valve (application or treadle valve)</a:t>
            </a:r>
          </a:p>
        </p:txBody>
      </p:sp>
      <p:sp>
        <p:nvSpPr>
          <p:cNvPr id="9" name="TextBox 8"/>
          <p:cNvSpPr txBox="1"/>
          <p:nvPr/>
        </p:nvSpPr>
        <p:spPr>
          <a:xfrm>
            <a:off x="1477453" y="6153912"/>
            <a:ext cx="2293750" cy="369332"/>
          </a:xfrm>
          <a:prstGeom prst="rect">
            <a:avLst/>
          </a:prstGeom>
          <a:noFill/>
        </p:spPr>
        <p:txBody>
          <a:bodyPr wrap="square" rtlCol="0">
            <a:spAutoFit/>
          </a:bodyPr>
          <a:lstStyle/>
          <a:p>
            <a:r>
              <a:rPr lang="en-US" dirty="0" smtClean="0">
                <a:latin typeface="Calibri Light" panose="020F0302020204030204" pitchFamily="34" charset="0"/>
              </a:rPr>
              <a:t>Floor-mounted version</a:t>
            </a:r>
            <a:endParaRPr lang="en-US" dirty="0">
              <a:latin typeface="Calibri Light" panose="020F0302020204030204" pitchFamily="34" charset="0"/>
            </a:endParaRPr>
          </a:p>
        </p:txBody>
      </p:sp>
      <p:sp>
        <p:nvSpPr>
          <p:cNvPr id="10" name="Text Placeholder 5"/>
          <p:cNvSpPr txBox="1">
            <a:spLocks/>
          </p:cNvSpPr>
          <p:nvPr/>
        </p:nvSpPr>
        <p:spPr>
          <a:xfrm>
            <a:off x="4489704" y="4764315"/>
            <a:ext cx="4133088" cy="1114407"/>
          </a:xfrm>
          <a:prstGeom prst="rect">
            <a:avLst/>
          </a:prstGeom>
        </p:spPr>
        <p:txBody>
          <a:bodyPr>
            <a:noAutofit/>
          </a:bodyPr>
          <a:lstStyle>
            <a:lvl1pPr marL="228600" indent="-228600" algn="l" defTabSz="914400" rtl="0" eaLnBrk="1" latinLnBrk="0" hangingPunct="1">
              <a:lnSpc>
                <a:spcPts val="2200"/>
              </a:lnSpc>
              <a:spcBef>
                <a:spcPts val="0"/>
              </a:spcBef>
              <a:spcAft>
                <a:spcPts val="1200"/>
              </a:spcAft>
              <a:buFontTx/>
              <a:buBlip>
                <a:blip r:embed="rId5"/>
              </a:buBlip>
              <a:tabLst>
                <a:tab pos="347663" algn="l"/>
              </a:tabLst>
              <a:defRPr sz="2200" kern="1200">
                <a:solidFill>
                  <a:schemeClr val="tx1"/>
                </a:solidFill>
                <a:latin typeface="Calibri Light" panose="020F0302020204030204" pitchFamily="34" charset="0"/>
                <a:ea typeface="+mn-ea"/>
                <a:cs typeface="+mn-cs"/>
              </a:defRPr>
            </a:lvl1pPr>
            <a:lvl2pPr marL="457200" indent="-228600" algn="l" defTabSz="914400" rtl="0" eaLnBrk="1" latinLnBrk="0" hangingPunct="1">
              <a:lnSpc>
                <a:spcPts val="2200"/>
              </a:lnSpc>
              <a:spcBef>
                <a:spcPts val="0"/>
              </a:spcBef>
              <a:spcAft>
                <a:spcPts val="1200"/>
              </a:spcAft>
              <a:buClr>
                <a:srgbClr val="00BDCB"/>
              </a:buClr>
              <a:buFont typeface="Arial" pitchFamily="34" charset="0"/>
              <a:buChar char="•"/>
              <a:defRPr sz="2200" kern="1200">
                <a:solidFill>
                  <a:schemeClr val="tx1"/>
                </a:solidFill>
                <a:latin typeface="Calibri Light" panose="020F0302020204030204" pitchFamily="34" charset="0"/>
                <a:ea typeface="+mn-ea"/>
                <a:cs typeface="+mn-cs"/>
              </a:defRPr>
            </a:lvl2pPr>
            <a:lvl3pPr marL="685800" indent="-228600" algn="l" defTabSz="914400" rtl="0" eaLnBrk="1" latinLnBrk="0" hangingPunct="1">
              <a:lnSpc>
                <a:spcPts val="2200"/>
              </a:lnSpc>
              <a:spcBef>
                <a:spcPts val="0"/>
              </a:spcBef>
              <a:spcAft>
                <a:spcPts val="1200"/>
              </a:spcAft>
              <a:buClr>
                <a:srgbClr val="0191B3"/>
              </a:buClr>
              <a:buFont typeface="Arial" panose="020B0604020202020204" pitchFamily="34" charset="0"/>
              <a:buChar char="•"/>
              <a:defRPr sz="2200" kern="1200">
                <a:solidFill>
                  <a:schemeClr val="tx1"/>
                </a:solidFill>
                <a:latin typeface="Calibri Light" panose="020F0302020204030204" pitchFamily="34" charset="0"/>
                <a:ea typeface="+mn-ea"/>
                <a:cs typeface="+mn-cs"/>
              </a:defRPr>
            </a:lvl3pPr>
            <a:lvl4pPr marL="914400" indent="-228600" algn="l" defTabSz="914400" rtl="0" eaLnBrk="1" latinLnBrk="0" hangingPunct="1">
              <a:lnSpc>
                <a:spcPts val="2200"/>
              </a:lnSpc>
              <a:spcBef>
                <a:spcPts val="0"/>
              </a:spcBef>
              <a:spcAft>
                <a:spcPts val="1200"/>
              </a:spcAft>
              <a:buClr>
                <a:srgbClr val="0099D2"/>
              </a:buClr>
              <a:buFont typeface="Arial" pitchFamily="34" charset="0"/>
              <a:buChar char="­"/>
              <a:defRPr sz="2200" kern="1200">
                <a:solidFill>
                  <a:schemeClr val="tx1"/>
                </a:solidFill>
                <a:latin typeface="Calibri Light" panose="020F0302020204030204" pitchFamily="34" charset="0"/>
                <a:ea typeface="+mn-ea"/>
                <a:cs typeface="+mn-cs"/>
              </a:defRPr>
            </a:lvl4pPr>
            <a:lvl5pPr marL="1143000" indent="-228600" algn="l" defTabSz="914400" rtl="0" eaLnBrk="1" latinLnBrk="0" hangingPunct="1">
              <a:lnSpc>
                <a:spcPts val="2200"/>
              </a:lnSpc>
              <a:spcBef>
                <a:spcPts val="0"/>
              </a:spcBef>
              <a:spcAft>
                <a:spcPts val="1200"/>
              </a:spcAft>
              <a:buClr>
                <a:srgbClr val="00C8E1"/>
              </a:buClr>
              <a:buFont typeface="Arial" pitchFamily="34" charset="0"/>
              <a:buChar char="-"/>
              <a:defRPr sz="22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spcAft>
                <a:spcPts val="800"/>
              </a:spcAft>
              <a:buClr>
                <a:schemeClr val="accent1"/>
              </a:buClr>
              <a:buFont typeface="Arial" panose="020B0604020202020204" pitchFamily="34" charset="0"/>
              <a:buChar char="•"/>
            </a:pPr>
            <a:r>
              <a:rPr lang="en-CA" sz="2400" dirty="0">
                <a:solidFill>
                  <a:schemeClr val="tx1">
                    <a:lumMod val="75000"/>
                    <a:lumOff val="25000"/>
                  </a:schemeClr>
                </a:solidFill>
              </a:rPr>
              <a:t>Overhead with a foot pedal hanging down</a:t>
            </a:r>
          </a:p>
          <a:p>
            <a:pPr defTabSz="457200">
              <a:lnSpc>
                <a:spcPct val="100000"/>
              </a:lnSpc>
              <a:spcAft>
                <a:spcPts val="800"/>
              </a:spcAft>
              <a:buClr>
                <a:schemeClr val="accent1"/>
              </a:buClr>
              <a:buFont typeface="Arial" panose="020B0604020202020204" pitchFamily="34" charset="0"/>
              <a:buChar char="•"/>
            </a:pPr>
            <a:r>
              <a:rPr lang="en-CA" sz="2400" dirty="0">
                <a:solidFill>
                  <a:schemeClr val="tx1">
                    <a:lumMod val="75000"/>
                    <a:lumOff val="25000"/>
                  </a:schemeClr>
                </a:solidFill>
              </a:rPr>
              <a:t>Floor-mounted version with a foot </a:t>
            </a:r>
            <a:r>
              <a:rPr lang="en-CA" sz="2400" dirty="0" smtClean="0">
                <a:solidFill>
                  <a:schemeClr val="tx1">
                    <a:lumMod val="75000"/>
                    <a:lumOff val="25000"/>
                  </a:schemeClr>
                </a:solidFill>
              </a:rPr>
              <a:t>treadle</a:t>
            </a:r>
            <a:endParaRPr lang="en-CA" sz="2400" dirty="0">
              <a:solidFill>
                <a:schemeClr val="tx1">
                  <a:lumMod val="75000"/>
                  <a:lumOff val="25000"/>
                </a:schemeClr>
              </a:solidFill>
            </a:endParaRPr>
          </a:p>
        </p:txBody>
      </p:sp>
      <p:sp>
        <p:nvSpPr>
          <p:cNvPr id="11" name="Text Placeholder 6"/>
          <p:cNvSpPr txBox="1">
            <a:spLocks/>
          </p:cNvSpPr>
          <p:nvPr/>
        </p:nvSpPr>
        <p:spPr>
          <a:xfrm>
            <a:off x="4584047" y="4383315"/>
            <a:ext cx="4133088" cy="3810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defRPr lang="en-US" sz="2200" b="1" kern="1200" dirty="0" smtClean="0">
                <a:solidFill>
                  <a:srgbClr val="00C8E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tx1">
                    <a:lumMod val="75000"/>
                    <a:lumOff val="25000"/>
                  </a:schemeClr>
                </a:solidFill>
                <a:latin typeface="Calibri Light" panose="020F0302020204030204" pitchFamily="34" charset="0"/>
                <a:cs typeface="Calibri Light" panose="020F0302020204030204" pitchFamily="34" charset="0"/>
              </a:rPr>
              <a:t>Styles you may see:</a:t>
            </a:r>
          </a:p>
        </p:txBody>
      </p:sp>
    </p:spTree>
    <p:custDataLst>
      <p:tags r:id="rId1"/>
    </p:custDataLst>
    <p:extLst>
      <p:ext uri="{BB962C8B-B14F-4D97-AF65-F5344CB8AC3E}">
        <p14:creationId xmlns:p14="http://schemas.microsoft.com/office/powerpoint/2010/main" val="3199020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Chambers</a:t>
            </a:r>
            <a:endParaRPr lang="en-CA" b="1" dirty="0"/>
          </a:p>
        </p:txBody>
      </p:sp>
      <p:sp>
        <p:nvSpPr>
          <p:cNvPr id="4" name="Content Placeholder 2"/>
          <p:cNvSpPr>
            <a:spLocks noGrp="1"/>
          </p:cNvSpPr>
          <p:nvPr>
            <p:ph sz="quarter" idx="11"/>
          </p:nvPr>
        </p:nvSpPr>
        <p:spPr>
          <a:xfrm>
            <a:off x="544671" y="934821"/>
            <a:ext cx="7886700" cy="5332607"/>
          </a:xfrm>
        </p:spPr>
        <p:txBody>
          <a:bodyPr/>
          <a:lstStyle/>
          <a:p>
            <a:pPr marL="0" indent="0" defTabSz="457200">
              <a:lnSpc>
                <a:spcPct val="100000"/>
              </a:lnSpc>
              <a:spcBef>
                <a:spcPts val="0"/>
              </a:spcBef>
              <a:spcAft>
                <a:spcPts val="800"/>
              </a:spcAft>
              <a:buClr>
                <a:schemeClr val="accent1"/>
              </a:buClr>
              <a:buNone/>
            </a:pPr>
            <a:r>
              <a:rPr lang="en-CA" dirty="0" smtClean="0">
                <a:solidFill>
                  <a:schemeClr val="tx1">
                    <a:lumMod val="75000"/>
                    <a:lumOff val="25000"/>
                  </a:schemeClr>
                </a:solidFill>
              </a:rPr>
              <a:t>Brake </a:t>
            </a:r>
            <a:r>
              <a:rPr lang="en-CA" dirty="0">
                <a:solidFill>
                  <a:schemeClr val="tx1">
                    <a:lumMod val="75000"/>
                    <a:lumOff val="25000"/>
                  </a:schemeClr>
                </a:solidFill>
              </a:rPr>
              <a:t>chambers or brake </a:t>
            </a:r>
            <a:r>
              <a:rPr lang="en-CA" dirty="0" smtClean="0">
                <a:solidFill>
                  <a:schemeClr val="tx1">
                    <a:lumMod val="75000"/>
                    <a:lumOff val="25000"/>
                  </a:schemeClr>
                </a:solidFill>
              </a:rPr>
              <a:t>pots</a:t>
            </a:r>
          </a:p>
          <a:p>
            <a:pPr defTabSz="457200">
              <a:lnSpc>
                <a:spcPct val="100000"/>
              </a:lnSpc>
              <a:spcBef>
                <a:spcPts val="0"/>
              </a:spcBef>
              <a:spcAft>
                <a:spcPts val="800"/>
              </a:spcAft>
              <a:buClr>
                <a:schemeClr val="accent1"/>
              </a:buClr>
            </a:pPr>
            <a:r>
              <a:rPr lang="en-CA" sz="2400" dirty="0" smtClean="0">
                <a:solidFill>
                  <a:schemeClr val="tx1">
                    <a:lumMod val="75000"/>
                    <a:lumOff val="25000"/>
                  </a:schemeClr>
                </a:solidFill>
              </a:rPr>
              <a:t>Convert </a:t>
            </a:r>
            <a:r>
              <a:rPr lang="en-CA" sz="2400" dirty="0">
                <a:solidFill>
                  <a:schemeClr val="tx1">
                    <a:lumMod val="75000"/>
                    <a:lumOff val="25000"/>
                  </a:schemeClr>
                </a:solidFill>
              </a:rPr>
              <a:t>compressed air pressure energy into a mechanical force and movement, which apply the </a:t>
            </a:r>
            <a:r>
              <a:rPr lang="en-CA" sz="2400" dirty="0" smtClean="0">
                <a:solidFill>
                  <a:schemeClr val="tx1">
                    <a:lumMod val="75000"/>
                    <a:lumOff val="25000"/>
                  </a:schemeClr>
                </a:solidFill>
              </a:rPr>
              <a:t>vehicle’s brakes</a:t>
            </a:r>
            <a:endParaRPr lang="en-CA" sz="2400" dirty="0">
              <a:solidFill>
                <a:schemeClr val="tx1">
                  <a:lumMod val="75000"/>
                  <a:lumOff val="25000"/>
                </a:schemeClr>
              </a:solidFill>
            </a:endParaRPr>
          </a:p>
          <a:p>
            <a:pPr marL="0" indent="0" defTabSz="457200">
              <a:lnSpc>
                <a:spcPct val="100000"/>
              </a:lnSpc>
              <a:spcBef>
                <a:spcPts val="0"/>
              </a:spcBef>
              <a:spcAft>
                <a:spcPts val="800"/>
              </a:spcAft>
              <a:buClr>
                <a:schemeClr val="accent1"/>
              </a:buClr>
              <a:buNone/>
            </a:pPr>
            <a:r>
              <a:rPr lang="en-CA" dirty="0" smtClean="0">
                <a:solidFill>
                  <a:schemeClr val="tx1">
                    <a:lumMod val="75000"/>
                    <a:lumOff val="25000"/>
                  </a:schemeClr>
                </a:solidFill>
              </a:rPr>
              <a:t>Disc </a:t>
            </a:r>
            <a:r>
              <a:rPr lang="en-CA" dirty="0">
                <a:solidFill>
                  <a:schemeClr val="tx1">
                    <a:lumMod val="75000"/>
                    <a:lumOff val="25000"/>
                  </a:schemeClr>
                </a:solidFill>
              </a:rPr>
              <a:t>brakes (rotors and </a:t>
            </a:r>
            <a:r>
              <a:rPr lang="en-CA" dirty="0" smtClean="0">
                <a:solidFill>
                  <a:schemeClr val="tx1">
                    <a:lumMod val="75000"/>
                    <a:lumOff val="25000"/>
                  </a:schemeClr>
                </a:solidFill>
              </a:rPr>
              <a:t>pads)</a:t>
            </a:r>
          </a:p>
          <a:p>
            <a:pPr defTabSz="457200">
              <a:lnSpc>
                <a:spcPct val="100000"/>
              </a:lnSpc>
              <a:spcBef>
                <a:spcPts val="0"/>
              </a:spcBef>
              <a:spcAft>
                <a:spcPts val="800"/>
              </a:spcAft>
              <a:buClr>
                <a:schemeClr val="accent1"/>
              </a:buClr>
            </a:pPr>
            <a:r>
              <a:rPr lang="en-CA" sz="2400" dirty="0" smtClean="0">
                <a:solidFill>
                  <a:schemeClr val="tx1">
                    <a:lumMod val="75000"/>
                    <a:lumOff val="25000"/>
                  </a:schemeClr>
                </a:solidFill>
              </a:rPr>
              <a:t>Disc </a:t>
            </a:r>
            <a:r>
              <a:rPr lang="en-CA" sz="2400" dirty="0">
                <a:solidFill>
                  <a:schemeClr val="tx1">
                    <a:lumMod val="75000"/>
                    <a:lumOff val="25000"/>
                  </a:schemeClr>
                </a:solidFill>
              </a:rPr>
              <a:t>brakes can be either non-adjustable sealed units or </a:t>
            </a:r>
            <a:r>
              <a:rPr lang="en-CA" sz="2400" dirty="0" smtClean="0">
                <a:solidFill>
                  <a:schemeClr val="tx1">
                    <a:lumMod val="75000"/>
                    <a:lumOff val="25000"/>
                  </a:schemeClr>
                </a:solidFill>
              </a:rPr>
              <a:t>adjustable</a:t>
            </a:r>
            <a:endParaRPr lang="en-US" altLang="en-US" sz="2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810746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Linings and Drums</a:t>
            </a:r>
            <a:endParaRPr lang="en-CA" b="1" dirty="0"/>
          </a:p>
        </p:txBody>
      </p:sp>
      <p:pic>
        <p:nvPicPr>
          <p:cNvPr id="4" name="Content Placeholder 3"/>
          <p:cNvPicPr>
            <a:picLocks noGrp="1" noChangeAspect="1"/>
          </p:cNvPicPr>
          <p:nvPr>
            <p:ph sz="quarter" idx="11"/>
          </p:nvPr>
        </p:nvPicPr>
        <p:blipFill>
          <a:blip r:embed="rId4"/>
          <a:stretch>
            <a:fillRect/>
          </a:stretch>
        </p:blipFill>
        <p:spPr>
          <a:xfrm>
            <a:off x="544671" y="1780834"/>
            <a:ext cx="4373100" cy="3680508"/>
          </a:xfrm>
          <a:prstGeom prst="rect">
            <a:avLst/>
          </a:prstGeom>
        </p:spPr>
      </p:pic>
      <p:sp>
        <p:nvSpPr>
          <p:cNvPr id="5" name="Rectangle 4"/>
          <p:cNvSpPr/>
          <p:nvPr/>
        </p:nvSpPr>
        <p:spPr>
          <a:xfrm>
            <a:off x="1896024" y="1596168"/>
            <a:ext cx="1670394" cy="369332"/>
          </a:xfrm>
          <a:prstGeom prst="rect">
            <a:avLst/>
          </a:prstGeom>
        </p:spPr>
        <p:txBody>
          <a:bodyPr wrap="none">
            <a:spAutoFit/>
          </a:bodyPr>
          <a:lstStyle/>
          <a:p>
            <a:r>
              <a:rPr lang="en-US" dirty="0"/>
              <a:t>Brake chamber</a:t>
            </a:r>
          </a:p>
        </p:txBody>
      </p:sp>
      <p:cxnSp>
        <p:nvCxnSpPr>
          <p:cNvPr id="9" name="Straight Connector 8"/>
          <p:cNvCxnSpPr/>
          <p:nvPr/>
        </p:nvCxnSpPr>
        <p:spPr>
          <a:xfrm>
            <a:off x="2878700" y="1905000"/>
            <a:ext cx="25400" cy="447542"/>
          </a:xfrm>
          <a:prstGeom prst="line">
            <a:avLst/>
          </a:prstGeom>
        </p:spPr>
        <p:style>
          <a:lnRef idx="3">
            <a:schemeClr val="dk1"/>
          </a:lnRef>
          <a:fillRef idx="0">
            <a:schemeClr val="dk1"/>
          </a:fillRef>
          <a:effectRef idx="2">
            <a:schemeClr val="dk1"/>
          </a:effectRef>
          <a:fontRef idx="minor">
            <a:schemeClr val="tx1"/>
          </a:fontRef>
        </p:style>
      </p:cxnSp>
      <p:sp>
        <p:nvSpPr>
          <p:cNvPr id="11" name="Rectangle 10"/>
          <p:cNvSpPr/>
          <p:nvPr/>
        </p:nvSpPr>
        <p:spPr>
          <a:xfrm>
            <a:off x="3373129" y="5276676"/>
            <a:ext cx="1322542" cy="369332"/>
          </a:xfrm>
          <a:prstGeom prst="rect">
            <a:avLst/>
          </a:prstGeom>
        </p:spPr>
        <p:txBody>
          <a:bodyPr wrap="none">
            <a:spAutoFit/>
          </a:bodyPr>
          <a:lstStyle/>
          <a:p>
            <a:r>
              <a:rPr lang="en-US" dirty="0"/>
              <a:t>Brake drum</a:t>
            </a:r>
          </a:p>
        </p:txBody>
      </p:sp>
      <p:sp>
        <p:nvSpPr>
          <p:cNvPr id="12" name="Rectangle 11"/>
          <p:cNvSpPr/>
          <p:nvPr/>
        </p:nvSpPr>
        <p:spPr>
          <a:xfrm>
            <a:off x="3373129" y="4371455"/>
            <a:ext cx="1332160" cy="369332"/>
          </a:xfrm>
          <a:prstGeom prst="rect">
            <a:avLst/>
          </a:prstGeom>
        </p:spPr>
        <p:txBody>
          <a:bodyPr wrap="none">
            <a:spAutoFit/>
          </a:bodyPr>
          <a:lstStyle/>
          <a:p>
            <a:r>
              <a:rPr lang="en-US" dirty="0"/>
              <a:t>Brake lining</a:t>
            </a:r>
          </a:p>
        </p:txBody>
      </p:sp>
      <p:cxnSp>
        <p:nvCxnSpPr>
          <p:cNvPr id="14" name="Straight Connector 13"/>
          <p:cNvCxnSpPr/>
          <p:nvPr/>
        </p:nvCxnSpPr>
        <p:spPr>
          <a:xfrm flipH="1">
            <a:off x="2731221" y="4556121"/>
            <a:ext cx="641908" cy="29227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flipV="1">
            <a:off x="2731221" y="5276676"/>
            <a:ext cx="641908" cy="184666"/>
          </a:xfrm>
          <a:prstGeom prst="line">
            <a:avLst/>
          </a:prstGeom>
        </p:spPr>
        <p:style>
          <a:lnRef idx="3">
            <a:schemeClr val="dk1"/>
          </a:lnRef>
          <a:fillRef idx="0">
            <a:schemeClr val="dk1"/>
          </a:fillRef>
          <a:effectRef idx="2">
            <a:schemeClr val="dk1"/>
          </a:effectRef>
          <a:fontRef idx="minor">
            <a:schemeClr val="tx1"/>
          </a:fontRef>
        </p:style>
      </p:cxnSp>
      <p:sp>
        <p:nvSpPr>
          <p:cNvPr id="10" name="Content Placeholder 2"/>
          <p:cNvSpPr txBox="1">
            <a:spLocks/>
          </p:cNvSpPr>
          <p:nvPr/>
        </p:nvSpPr>
        <p:spPr>
          <a:xfrm>
            <a:off x="4917771" y="934821"/>
            <a:ext cx="3513600" cy="5332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800"/>
              </a:spcAft>
              <a:buClr>
                <a:schemeClr val="accent1"/>
              </a:buClr>
              <a:buNone/>
            </a:pPr>
            <a:r>
              <a:rPr lang="en-US" dirty="0">
                <a:solidFill>
                  <a:schemeClr val="tx1">
                    <a:lumMod val="75000"/>
                    <a:lumOff val="25000"/>
                  </a:schemeClr>
                </a:solidFill>
              </a:rPr>
              <a:t>S-Cam</a:t>
            </a:r>
          </a:p>
          <a:p>
            <a:pPr defTabSz="457200">
              <a:lnSpc>
                <a:spcPct val="100000"/>
              </a:lnSpc>
              <a:spcBef>
                <a:spcPts val="0"/>
              </a:spcBef>
              <a:spcAft>
                <a:spcPts val="800"/>
              </a:spcAft>
              <a:buClr>
                <a:schemeClr val="accent1"/>
              </a:buClr>
            </a:pPr>
            <a:r>
              <a:rPr lang="en-CA" sz="2400" dirty="0">
                <a:solidFill>
                  <a:schemeClr val="tx1">
                    <a:lumMod val="75000"/>
                    <a:lumOff val="25000"/>
                  </a:schemeClr>
                </a:solidFill>
              </a:rPr>
              <a:t>Is rotated so the high points act against the cam rollers and forces the brake shoes against the drum</a:t>
            </a:r>
            <a:endParaRPr lang="en-US" sz="2400" dirty="0">
              <a:solidFill>
                <a:schemeClr val="tx1">
                  <a:lumMod val="75000"/>
                  <a:lumOff val="25000"/>
                </a:schemeClr>
              </a:solidFill>
            </a:endParaRPr>
          </a:p>
          <a:p>
            <a:pPr marL="0" indent="0" defTabSz="457200">
              <a:lnSpc>
                <a:spcPct val="100000"/>
              </a:lnSpc>
              <a:spcBef>
                <a:spcPts val="0"/>
              </a:spcBef>
              <a:spcAft>
                <a:spcPts val="800"/>
              </a:spcAft>
              <a:buClr>
                <a:schemeClr val="accent1"/>
              </a:buClr>
              <a:buNone/>
            </a:pPr>
            <a:r>
              <a:rPr lang="en-US" dirty="0">
                <a:solidFill>
                  <a:schemeClr val="tx1">
                    <a:lumMod val="75000"/>
                    <a:lumOff val="25000"/>
                  </a:schemeClr>
                </a:solidFill>
              </a:rPr>
              <a:t>Drum thickness</a:t>
            </a:r>
          </a:p>
          <a:p>
            <a:pPr defTabSz="457200">
              <a:lnSpc>
                <a:spcPct val="100000"/>
              </a:lnSpc>
              <a:spcBef>
                <a:spcPts val="0"/>
              </a:spcBef>
              <a:spcAft>
                <a:spcPts val="800"/>
              </a:spcAft>
              <a:buClr>
                <a:schemeClr val="accent1"/>
              </a:buClr>
            </a:pPr>
            <a:r>
              <a:rPr lang="en-CA" sz="2400" dirty="0">
                <a:solidFill>
                  <a:schemeClr val="tx1">
                    <a:lumMod val="75000"/>
                    <a:lumOff val="25000"/>
                  </a:schemeClr>
                </a:solidFill>
              </a:rPr>
              <a:t>Determines the amount of heat that can be absorbed and dissipated to the </a:t>
            </a:r>
            <a:r>
              <a:rPr lang="en-CA" sz="2400" dirty="0" smtClean="0">
                <a:solidFill>
                  <a:schemeClr val="tx1">
                    <a:lumMod val="75000"/>
                    <a:lumOff val="25000"/>
                  </a:schemeClr>
                </a:solidFill>
              </a:rPr>
              <a:t>atmosphere</a:t>
            </a:r>
            <a:endParaRPr lang="en-CA" dirty="0">
              <a:solidFill>
                <a:schemeClr val="tx1">
                  <a:lumMod val="75000"/>
                  <a:lumOff val="25000"/>
                </a:schemeClr>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39" y="5837555"/>
            <a:ext cx="554038" cy="554038"/>
          </a:xfrm>
          <a:prstGeom prst="rect">
            <a:avLst/>
          </a:prstGeom>
        </p:spPr>
      </p:pic>
      <p:sp>
        <p:nvSpPr>
          <p:cNvPr id="15" name="Content Placeholder 2"/>
          <p:cNvSpPr txBox="1">
            <a:spLocks/>
          </p:cNvSpPr>
          <p:nvPr/>
        </p:nvSpPr>
        <p:spPr>
          <a:xfrm>
            <a:off x="1364777" y="5925927"/>
            <a:ext cx="7464796" cy="931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Clr>
                <a:schemeClr val="accent1"/>
              </a:buClr>
              <a:buNone/>
            </a:pPr>
            <a:r>
              <a:rPr lang="en-US" sz="2400"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Purpose: </a:t>
            </a:r>
            <a:r>
              <a:rPr lang="en-US" sz="2400"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T</a:t>
            </a:r>
            <a:r>
              <a:rPr lang="en-US" sz="2400"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o create friction needed to stop the vehicle</a:t>
            </a:r>
            <a:endParaRPr lang="en-US" sz="2400"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13837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Linings and Drums</a:t>
            </a:r>
            <a:endParaRPr lang="en-CA" b="1" dirty="0"/>
          </a:p>
        </p:txBody>
      </p:sp>
      <p:sp>
        <p:nvSpPr>
          <p:cNvPr id="10" name="Content Placeholder 2"/>
          <p:cNvSpPr txBox="1">
            <a:spLocks/>
          </p:cNvSpPr>
          <p:nvPr/>
        </p:nvSpPr>
        <p:spPr>
          <a:xfrm>
            <a:off x="544671" y="934821"/>
            <a:ext cx="7886700" cy="5332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rPr>
              <a:t>Signs of wear:</a:t>
            </a:r>
            <a:endParaRPr lang="en-US" dirty="0">
              <a:solidFill>
                <a:schemeClr val="tx1">
                  <a:lumMod val="75000"/>
                  <a:lumOff val="25000"/>
                </a:schemeClr>
              </a:solidFill>
            </a:endParaRPr>
          </a:p>
          <a:p>
            <a:pPr marL="228600" lvl="1" defTabSz="457200">
              <a:lnSpc>
                <a:spcPct val="100000"/>
              </a:lnSpc>
              <a:spcBef>
                <a:spcPts val="0"/>
              </a:spcBef>
              <a:spcAft>
                <a:spcPts val="800"/>
              </a:spcAft>
              <a:buClr>
                <a:schemeClr val="accent1"/>
              </a:buClr>
            </a:pPr>
            <a:r>
              <a:rPr lang="en-CA" dirty="0">
                <a:solidFill>
                  <a:schemeClr val="tx1">
                    <a:lumMod val="75000"/>
                    <a:lumOff val="25000"/>
                  </a:schemeClr>
                </a:solidFill>
              </a:rPr>
              <a:t>Thin or distorted </a:t>
            </a:r>
            <a:r>
              <a:rPr lang="en-CA" dirty="0" smtClean="0">
                <a:solidFill>
                  <a:schemeClr val="tx1">
                    <a:lumMod val="75000"/>
                    <a:lumOff val="25000"/>
                  </a:schemeClr>
                </a:solidFill>
              </a:rPr>
              <a:t>drums</a:t>
            </a:r>
          </a:p>
          <a:p>
            <a:pPr marL="228600" lvl="1" defTabSz="457200">
              <a:lnSpc>
                <a:spcPct val="100000"/>
              </a:lnSpc>
              <a:spcBef>
                <a:spcPts val="0"/>
              </a:spcBef>
              <a:spcAft>
                <a:spcPts val="800"/>
              </a:spcAft>
              <a:buClr>
                <a:schemeClr val="accent1"/>
              </a:buClr>
            </a:pPr>
            <a:r>
              <a:rPr lang="en-CA" dirty="0" smtClean="0">
                <a:solidFill>
                  <a:schemeClr val="tx1">
                    <a:lumMod val="75000"/>
                    <a:lumOff val="25000"/>
                  </a:schemeClr>
                </a:solidFill>
              </a:rPr>
              <a:t>Weak </a:t>
            </a:r>
            <a:r>
              <a:rPr lang="en-CA" dirty="0">
                <a:solidFill>
                  <a:schemeClr val="tx1">
                    <a:lumMod val="75000"/>
                    <a:lumOff val="25000"/>
                  </a:schemeClr>
                </a:solidFill>
              </a:rPr>
              <a:t>return </a:t>
            </a:r>
            <a:r>
              <a:rPr lang="en-CA" dirty="0" smtClean="0">
                <a:solidFill>
                  <a:schemeClr val="tx1">
                    <a:lumMod val="75000"/>
                    <a:lumOff val="25000"/>
                  </a:schemeClr>
                </a:solidFill>
              </a:rPr>
              <a:t>springs</a:t>
            </a:r>
          </a:p>
          <a:p>
            <a:pPr marL="228600" lvl="1" defTabSz="457200">
              <a:lnSpc>
                <a:spcPct val="100000"/>
              </a:lnSpc>
              <a:spcBef>
                <a:spcPts val="0"/>
              </a:spcBef>
              <a:spcAft>
                <a:spcPts val="800"/>
              </a:spcAft>
              <a:buClr>
                <a:schemeClr val="accent1"/>
              </a:buClr>
            </a:pPr>
            <a:r>
              <a:rPr lang="en-CA" dirty="0" smtClean="0">
                <a:solidFill>
                  <a:schemeClr val="tx1">
                    <a:lumMod val="75000"/>
                    <a:lumOff val="25000"/>
                  </a:schemeClr>
                </a:solidFill>
              </a:rPr>
              <a:t>Improper linings</a:t>
            </a:r>
          </a:p>
          <a:p>
            <a:pPr marL="228600" lvl="1" defTabSz="457200">
              <a:lnSpc>
                <a:spcPct val="100000"/>
              </a:lnSpc>
              <a:spcBef>
                <a:spcPts val="0"/>
              </a:spcBef>
              <a:spcAft>
                <a:spcPts val="800"/>
              </a:spcAft>
              <a:buClr>
                <a:schemeClr val="accent1"/>
              </a:buClr>
            </a:pPr>
            <a:r>
              <a:rPr lang="en-CA" dirty="0" smtClean="0">
                <a:solidFill>
                  <a:schemeClr val="tx1">
                    <a:lumMod val="75000"/>
                    <a:lumOff val="25000"/>
                  </a:schemeClr>
                </a:solidFill>
              </a:rPr>
              <a:t>Poor adjustment</a:t>
            </a:r>
          </a:p>
          <a:p>
            <a:pPr marL="228600" lvl="1" defTabSz="457200">
              <a:lnSpc>
                <a:spcPct val="100000"/>
              </a:lnSpc>
              <a:spcBef>
                <a:spcPts val="0"/>
              </a:spcBef>
              <a:spcAft>
                <a:spcPts val="800"/>
              </a:spcAft>
              <a:buClr>
                <a:schemeClr val="accent1"/>
              </a:buClr>
            </a:pPr>
            <a:r>
              <a:rPr lang="en-CA" dirty="0" smtClean="0">
                <a:solidFill>
                  <a:schemeClr val="tx1">
                    <a:lumMod val="75000"/>
                    <a:lumOff val="25000"/>
                  </a:schemeClr>
                </a:solidFill>
              </a:rPr>
              <a:t>Grease </a:t>
            </a:r>
            <a:r>
              <a:rPr lang="en-CA" dirty="0">
                <a:solidFill>
                  <a:schemeClr val="tx1">
                    <a:lumMod val="75000"/>
                    <a:lumOff val="25000"/>
                  </a:schemeClr>
                </a:solidFill>
              </a:rPr>
              <a:t>or dirt on the </a:t>
            </a:r>
            <a:r>
              <a:rPr lang="en-CA" dirty="0" smtClean="0">
                <a:solidFill>
                  <a:schemeClr val="tx1">
                    <a:lumMod val="75000"/>
                    <a:lumOff val="25000"/>
                  </a:schemeClr>
                </a:solidFill>
              </a:rPr>
              <a:t>lining</a:t>
            </a:r>
            <a:endParaRPr lang="en-CA"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98176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System Operation</a:t>
            </a:r>
            <a:endParaRPr lang="en-CA" b="1" dirty="0"/>
          </a:p>
        </p:txBody>
      </p:sp>
      <p:sp>
        <p:nvSpPr>
          <p:cNvPr id="5" name="Content Placeholder 2"/>
          <p:cNvSpPr txBox="1">
            <a:spLocks/>
          </p:cNvSpPr>
          <p:nvPr/>
        </p:nvSpPr>
        <p:spPr>
          <a:xfrm>
            <a:off x="1145874" y="4805220"/>
            <a:ext cx="2842919" cy="6256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457200">
              <a:lnSpc>
                <a:spcPct val="100000"/>
              </a:lnSpc>
              <a:spcBef>
                <a:spcPts val="1000"/>
              </a:spcBef>
              <a:spcAft>
                <a:spcPts val="800"/>
              </a:spcAft>
              <a:buClr>
                <a:schemeClr val="accent1"/>
              </a:buClr>
              <a:buNone/>
            </a:pPr>
            <a:r>
              <a:rPr lang="en-CA" dirty="0" smtClean="0">
                <a:solidFill>
                  <a:schemeClr val="tx1">
                    <a:lumMod val="75000"/>
                    <a:lumOff val="25000"/>
                  </a:schemeClr>
                </a:solidFill>
                <a:latin typeface="Calibri Light" panose="020F0302020204030204" pitchFamily="34" charset="0"/>
              </a:rPr>
              <a:t>Tractor</a:t>
            </a:r>
            <a:endParaRPr lang="en-US" sz="2400" dirty="0">
              <a:solidFill>
                <a:schemeClr val="tx1">
                  <a:lumMod val="75000"/>
                  <a:lumOff val="25000"/>
                </a:schemeClr>
              </a:solidFill>
              <a:latin typeface="Calibri Light" panose="020F0302020204030204" pitchFamily="34" charset="0"/>
              <a:cs typeface="Times New Roman" panose="02020603050405020304" pitchFamily="18" charset="0"/>
            </a:endParaRPr>
          </a:p>
        </p:txBody>
      </p:sp>
      <p:grpSp>
        <p:nvGrpSpPr>
          <p:cNvPr id="3" name="Group 2"/>
          <p:cNvGrpSpPr/>
          <p:nvPr/>
        </p:nvGrpSpPr>
        <p:grpSpPr>
          <a:xfrm>
            <a:off x="177425" y="1678675"/>
            <a:ext cx="8787379" cy="3003994"/>
            <a:chOff x="177425" y="1678675"/>
            <a:chExt cx="8787379" cy="300399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25" y="1678675"/>
              <a:ext cx="4779818" cy="3003994"/>
            </a:xfrm>
            <a:prstGeom prst="roundRect">
              <a:avLst>
                <a:gd name="adj" fmla="val 16667"/>
              </a:avLst>
            </a:prstGeom>
            <a:ln>
              <a:solidFill>
                <a:srgbClr val="3B92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9479" y="1678675"/>
              <a:ext cx="4005325" cy="3003994"/>
            </a:xfrm>
            <a:prstGeom prst="roundRect">
              <a:avLst>
                <a:gd name="adj" fmla="val 16667"/>
              </a:avLst>
            </a:prstGeom>
            <a:ln>
              <a:solidFill>
                <a:srgbClr val="3B92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9" name="Content Placeholder 2"/>
          <p:cNvSpPr txBox="1">
            <a:spLocks/>
          </p:cNvSpPr>
          <p:nvPr/>
        </p:nvSpPr>
        <p:spPr>
          <a:xfrm>
            <a:off x="6385370" y="4797792"/>
            <a:ext cx="1153542" cy="6256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457200">
              <a:lnSpc>
                <a:spcPct val="100000"/>
              </a:lnSpc>
              <a:spcBef>
                <a:spcPts val="1000"/>
              </a:spcBef>
              <a:spcAft>
                <a:spcPts val="800"/>
              </a:spcAft>
              <a:buClr>
                <a:schemeClr val="accent1"/>
              </a:buClr>
              <a:buNone/>
            </a:pPr>
            <a:r>
              <a:rPr lang="en-CA" dirty="0">
                <a:solidFill>
                  <a:schemeClr val="tx1">
                    <a:lumMod val="75000"/>
                    <a:lumOff val="25000"/>
                  </a:schemeClr>
                </a:solidFill>
                <a:latin typeface="Calibri Light" panose="020F0302020204030204" pitchFamily="34" charset="0"/>
              </a:rPr>
              <a:t>Trailer</a:t>
            </a:r>
          </a:p>
        </p:txBody>
      </p:sp>
    </p:spTree>
    <p:custDataLst>
      <p:tags r:id="rId1"/>
    </p:custDataLst>
    <p:extLst>
      <p:ext uri="{BB962C8B-B14F-4D97-AF65-F5344CB8AC3E}">
        <p14:creationId xmlns:p14="http://schemas.microsoft.com/office/powerpoint/2010/main" val="2327700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Brake Board Demo</a:t>
            </a:r>
            <a:endParaRPr lang="en-US" dirty="0"/>
          </a:p>
        </p:txBody>
      </p:sp>
      <p:sp>
        <p:nvSpPr>
          <p:cNvPr id="3" name="Content Placeholder 2"/>
          <p:cNvSpPr>
            <a:spLocks noGrp="1"/>
          </p:cNvSpPr>
          <p:nvPr>
            <p:ph sz="quarter" idx="11"/>
          </p:nvPr>
        </p:nvSpPr>
        <p:spPr/>
        <p:txBody>
          <a:bodyPr/>
          <a:lstStyle/>
          <a:p>
            <a:pPr marL="0" indent="0">
              <a:buNone/>
            </a:pPr>
            <a:r>
              <a:rPr lang="en-US" dirty="0" smtClean="0">
                <a:solidFill>
                  <a:schemeClr val="tx1">
                    <a:lumMod val="75000"/>
                    <a:lumOff val="25000"/>
                  </a:schemeClr>
                </a:solidFill>
              </a:rPr>
              <a:t>Time: 15 minutes</a:t>
            </a:r>
          </a:p>
          <a:p>
            <a:pPr marL="0" indent="0">
              <a:buNone/>
            </a:pPr>
            <a:r>
              <a:rPr lang="en-US" dirty="0" smtClean="0">
                <a:solidFill>
                  <a:schemeClr val="tx1">
                    <a:lumMod val="75000"/>
                    <a:lumOff val="25000"/>
                  </a:schemeClr>
                </a:solidFill>
              </a:rPr>
              <a:t>Observe a functioning air brake system on a brake board.</a:t>
            </a:r>
            <a:endParaRPr lang="en-US" dirty="0">
              <a:solidFill>
                <a:schemeClr val="tx1">
                  <a:lumMod val="75000"/>
                  <a:lumOff val="25000"/>
                </a:schemeClr>
              </a:solidFill>
            </a:endParaRPr>
          </a:p>
          <a:p>
            <a:pPr marL="0" indent="0">
              <a:buNone/>
            </a:pPr>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742827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Tanks</a:t>
            </a:r>
            <a:endParaRPr lang="en-CA" b="1" dirty="0"/>
          </a:p>
        </p:txBody>
      </p:sp>
      <p:sp>
        <p:nvSpPr>
          <p:cNvPr id="5" name="Content Placeholder 2"/>
          <p:cNvSpPr txBox="1">
            <a:spLocks/>
          </p:cNvSpPr>
          <p:nvPr/>
        </p:nvSpPr>
        <p:spPr>
          <a:xfrm>
            <a:off x="544671" y="934821"/>
            <a:ext cx="7886700" cy="54043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Clr>
                <a:schemeClr val="accent1"/>
              </a:buClr>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Supply reservoir or wet tank</a:t>
            </a:r>
          </a:p>
          <a:p>
            <a:pPr defTabSz="457200">
              <a:lnSpc>
                <a:spcPct val="100000"/>
              </a:lnSpc>
              <a:buClr>
                <a:schemeClr val="accent1"/>
              </a:buClr>
            </a:pPr>
            <a:r>
              <a:rPr lang="en-CA" sz="2400" dirty="0">
                <a:solidFill>
                  <a:schemeClr val="tx1">
                    <a:lumMod val="75000"/>
                    <a:lumOff val="25000"/>
                  </a:schemeClr>
                </a:solidFill>
                <a:latin typeface="Calibri Light" panose="020F0302020204030204" pitchFamily="34" charset="0"/>
              </a:rPr>
              <a:t>The reservoir closest to the </a:t>
            </a:r>
            <a:r>
              <a:rPr lang="en-CA" sz="2400" dirty="0" smtClean="0">
                <a:solidFill>
                  <a:schemeClr val="tx1">
                    <a:lumMod val="75000"/>
                    <a:lumOff val="25000"/>
                  </a:schemeClr>
                </a:solidFill>
                <a:latin typeface="Calibri Light" panose="020F0302020204030204" pitchFamily="34" charset="0"/>
              </a:rPr>
              <a:t>compressor</a:t>
            </a:r>
          </a:p>
          <a:p>
            <a:pPr marL="0" indent="0" defTabSz="457200">
              <a:lnSpc>
                <a:spcPct val="100000"/>
              </a:lnSpc>
              <a:buClr>
                <a:schemeClr val="accent1"/>
              </a:buClr>
              <a:buNone/>
            </a:pPr>
            <a:r>
              <a:rPr lang="en-CA" dirty="0">
                <a:solidFill>
                  <a:schemeClr val="tx1">
                    <a:lumMod val="75000"/>
                    <a:lumOff val="25000"/>
                  </a:schemeClr>
                </a:solidFill>
                <a:latin typeface="Calibri Light" panose="020F0302020204030204" pitchFamily="34" charset="0"/>
              </a:rPr>
              <a:t>S</a:t>
            </a:r>
            <a:r>
              <a:rPr lang="en-CA" dirty="0" smtClean="0">
                <a:solidFill>
                  <a:schemeClr val="tx1">
                    <a:lumMod val="75000"/>
                    <a:lumOff val="25000"/>
                  </a:schemeClr>
                </a:solidFill>
                <a:latin typeface="Calibri Light" panose="020F0302020204030204" pitchFamily="34" charset="0"/>
              </a:rPr>
              <a:t>ervice reservoir</a:t>
            </a:r>
          </a:p>
          <a:p>
            <a:pPr defTabSz="457200">
              <a:lnSpc>
                <a:spcPct val="100000"/>
              </a:lnSpc>
              <a:buClr>
                <a:schemeClr val="accent1"/>
              </a:buClr>
            </a:pPr>
            <a:r>
              <a:rPr lang="en-CA" sz="2400" dirty="0">
                <a:solidFill>
                  <a:schemeClr val="tx1">
                    <a:lumMod val="75000"/>
                    <a:lumOff val="25000"/>
                  </a:schemeClr>
                </a:solidFill>
                <a:latin typeface="Calibri Light" panose="020F0302020204030204" pitchFamily="34" charset="0"/>
              </a:rPr>
              <a:t>The second </a:t>
            </a:r>
            <a:r>
              <a:rPr lang="en-CA" sz="2400" dirty="0" smtClean="0">
                <a:solidFill>
                  <a:schemeClr val="tx1">
                    <a:lumMod val="75000"/>
                    <a:lumOff val="25000"/>
                  </a:schemeClr>
                </a:solidFill>
                <a:latin typeface="Calibri Light" panose="020F0302020204030204" pitchFamily="34" charset="0"/>
              </a:rPr>
              <a:t>reservoir: air </a:t>
            </a:r>
            <a:r>
              <a:rPr lang="en-CA" sz="2400" dirty="0">
                <a:solidFill>
                  <a:schemeClr val="tx1">
                    <a:lumMod val="75000"/>
                    <a:lumOff val="25000"/>
                  </a:schemeClr>
                </a:solidFill>
                <a:latin typeface="Calibri Light" panose="020F0302020204030204" pitchFamily="34" charset="0"/>
              </a:rPr>
              <a:t>is drawn from this reservoir to operate the </a:t>
            </a:r>
            <a:r>
              <a:rPr lang="en-CA" sz="2400" dirty="0" smtClean="0">
                <a:solidFill>
                  <a:schemeClr val="tx1">
                    <a:lumMod val="75000"/>
                    <a:lumOff val="25000"/>
                  </a:schemeClr>
                </a:solidFill>
                <a:latin typeface="Calibri Light" panose="020F0302020204030204" pitchFamily="34" charset="0"/>
              </a:rPr>
              <a:t>brakes </a:t>
            </a:r>
            <a:endParaRPr lang="en-US" sz="2400"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endParaRPr>
          </a:p>
          <a:p>
            <a:pPr marL="0" indent="0" defTabSz="457200">
              <a:lnSpc>
                <a:spcPct val="100000"/>
              </a:lnSpc>
              <a:buClr>
                <a:schemeClr val="accent1"/>
              </a:buClr>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Service tank</a:t>
            </a:r>
          </a:p>
          <a:p>
            <a:pPr defTabSz="457200">
              <a:lnSpc>
                <a:spcPct val="100000"/>
              </a:lnSpc>
              <a:buClr>
                <a:schemeClr val="accent1"/>
              </a:buClr>
            </a:pPr>
            <a:r>
              <a:rPr lang="en-CA" sz="2400" dirty="0">
                <a:solidFill>
                  <a:schemeClr val="tx1">
                    <a:lumMod val="75000"/>
                    <a:lumOff val="25000"/>
                  </a:schemeClr>
                </a:solidFill>
                <a:latin typeface="Calibri Light" panose="020F0302020204030204" pitchFamily="34" charset="0"/>
              </a:rPr>
              <a:t>The supply tank </a:t>
            </a:r>
            <a:r>
              <a:rPr lang="en-CA" sz="2400" dirty="0" smtClean="0">
                <a:solidFill>
                  <a:schemeClr val="tx1">
                    <a:lumMod val="75000"/>
                    <a:lumOff val="25000"/>
                  </a:schemeClr>
                </a:solidFill>
                <a:latin typeface="Calibri Light" panose="020F0302020204030204" pitchFamily="34" charset="0"/>
              </a:rPr>
              <a:t>receives </a:t>
            </a:r>
            <a:r>
              <a:rPr lang="en-CA" sz="2400" dirty="0">
                <a:solidFill>
                  <a:schemeClr val="tx1">
                    <a:lumMod val="75000"/>
                    <a:lumOff val="25000"/>
                  </a:schemeClr>
                </a:solidFill>
                <a:latin typeface="Calibri Light" panose="020F0302020204030204" pitchFamily="34" charset="0"/>
              </a:rPr>
              <a:t>the air from the compressor and </a:t>
            </a:r>
            <a:r>
              <a:rPr lang="en-CA" sz="2400" dirty="0" smtClean="0">
                <a:solidFill>
                  <a:schemeClr val="tx1">
                    <a:lumMod val="75000"/>
                    <a:lumOff val="25000"/>
                  </a:schemeClr>
                </a:solidFill>
                <a:latin typeface="Calibri Light" panose="020F0302020204030204" pitchFamily="34" charset="0"/>
              </a:rPr>
              <a:t>distributes </a:t>
            </a:r>
            <a:r>
              <a:rPr lang="en-CA" sz="2400" dirty="0">
                <a:solidFill>
                  <a:schemeClr val="tx1">
                    <a:lumMod val="75000"/>
                    <a:lumOff val="25000"/>
                  </a:schemeClr>
                </a:solidFill>
                <a:latin typeface="Calibri Light" panose="020F0302020204030204" pitchFamily="34" charset="0"/>
              </a:rPr>
              <a:t>it to the service </a:t>
            </a:r>
            <a:r>
              <a:rPr lang="en-CA" sz="2400" dirty="0" smtClean="0">
                <a:solidFill>
                  <a:schemeClr val="tx1">
                    <a:lumMod val="75000"/>
                    <a:lumOff val="25000"/>
                  </a:schemeClr>
                </a:solidFill>
                <a:latin typeface="Calibri Light" panose="020F0302020204030204" pitchFamily="34" charset="0"/>
              </a:rPr>
              <a:t>tanks</a:t>
            </a:r>
            <a:endParaRPr lang="en-US" sz="2400" dirty="0" smtClean="0">
              <a:solidFill>
                <a:schemeClr val="tx1">
                  <a:lumMod val="75000"/>
                  <a:lumOff val="25000"/>
                </a:schemeClr>
              </a:solidFill>
              <a:latin typeface="Calibri Light" panose="020F03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8403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0" y="1581912"/>
            <a:ext cx="7886700" cy="582149"/>
          </a:xfrm>
          <a:prstGeom prst="rect">
            <a:avLst/>
          </a:prstGeom>
        </p:spPr>
        <p:txBody>
          <a:bodyPr/>
          <a:lstStyle/>
          <a:p>
            <a:pPr marL="0" indent="0">
              <a:buNone/>
            </a:pPr>
            <a:r>
              <a:rPr lang="en-US" sz="3600" b="1" dirty="0" smtClean="0">
                <a:solidFill>
                  <a:schemeClr val="tx1">
                    <a:lumMod val="75000"/>
                    <a:lumOff val="25000"/>
                  </a:schemeClr>
                </a:solidFill>
                <a:latin typeface="Calibri Light" panose="020F0302020204030204" pitchFamily="34" charset="0"/>
              </a:rPr>
              <a:t>Operating Principles of Air Brakes</a:t>
            </a:r>
            <a:endParaRPr lang="en-US" sz="3600" b="1" dirty="0">
              <a:solidFill>
                <a:schemeClr val="tx1">
                  <a:lumMod val="75000"/>
                  <a:lumOff val="25000"/>
                </a:schemeClr>
              </a:solidFill>
              <a:latin typeface="Calibri Light" panose="020F0302020204030204" pitchFamily="34" charset="0"/>
            </a:endParaRPr>
          </a:p>
        </p:txBody>
      </p:sp>
      <p:sp>
        <p:nvSpPr>
          <p:cNvPr id="3" name="Content Placeholder 2"/>
          <p:cNvSpPr txBox="1">
            <a:spLocks/>
          </p:cNvSpPr>
          <p:nvPr/>
        </p:nvSpPr>
        <p:spPr>
          <a:xfrm>
            <a:off x="544671" y="2212848"/>
            <a:ext cx="7886700" cy="36201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800"/>
              </a:spcAft>
              <a:buClr>
                <a:schemeClr val="tx1">
                  <a:lumMod val="75000"/>
                  <a:lumOff val="25000"/>
                </a:schemeClr>
              </a:buClr>
              <a:buNone/>
            </a:pPr>
            <a:r>
              <a:rPr lang="en-CA" dirty="0">
                <a:solidFill>
                  <a:schemeClr val="tx1">
                    <a:lumMod val="75000"/>
                    <a:lumOff val="25000"/>
                  </a:schemeClr>
                </a:solidFill>
                <a:latin typeface="Calibri Light" panose="020F0302020204030204" pitchFamily="34" charset="0"/>
              </a:rPr>
              <a:t>After completing this </a:t>
            </a:r>
            <a:r>
              <a:rPr lang="en-CA" dirty="0" smtClean="0">
                <a:solidFill>
                  <a:schemeClr val="tx1">
                    <a:lumMod val="75000"/>
                    <a:lumOff val="25000"/>
                  </a:schemeClr>
                </a:solidFill>
                <a:latin typeface="Calibri Light" panose="020F0302020204030204" pitchFamily="34" charset="0"/>
              </a:rPr>
              <a:t>section, </a:t>
            </a:r>
            <a:r>
              <a:rPr lang="en-CA" dirty="0">
                <a:solidFill>
                  <a:schemeClr val="tx1">
                    <a:lumMod val="75000"/>
                    <a:lumOff val="25000"/>
                  </a:schemeClr>
                </a:solidFill>
                <a:latin typeface="Calibri Light" panose="020F0302020204030204" pitchFamily="34" charset="0"/>
              </a:rPr>
              <a:t>you should be able to:</a:t>
            </a:r>
          </a:p>
          <a:p>
            <a:pPr defTabSz="457200">
              <a:lnSpc>
                <a:spcPct val="100000"/>
              </a:lnSpc>
              <a:spcBef>
                <a:spcPts val="0"/>
              </a:spcBef>
              <a:spcAft>
                <a:spcPts val="800"/>
              </a:spcAft>
              <a:buClr>
                <a:schemeClr val="accent1"/>
              </a:buClr>
            </a:pPr>
            <a:r>
              <a:rPr lang="en-US" sz="2400" dirty="0" smtClean="0">
                <a:solidFill>
                  <a:schemeClr val="tx1">
                    <a:lumMod val="75000"/>
                    <a:lumOff val="25000"/>
                  </a:schemeClr>
                </a:solidFill>
                <a:latin typeface="Calibri Light" panose="020F0302020204030204" pitchFamily="34" charset="0"/>
              </a:rPr>
              <a:t>Explain </a:t>
            </a:r>
            <a:r>
              <a:rPr lang="en-US" sz="2400" dirty="0">
                <a:solidFill>
                  <a:schemeClr val="tx1">
                    <a:lumMod val="75000"/>
                    <a:lumOff val="25000"/>
                  </a:schemeClr>
                </a:solidFill>
                <a:latin typeface="Calibri Light" panose="020F0302020204030204" pitchFamily="34" charset="0"/>
              </a:rPr>
              <a:t>the basic operating principles of air brakes</a:t>
            </a:r>
          </a:p>
          <a:p>
            <a:pPr defTabSz="457200">
              <a:lnSpc>
                <a:spcPct val="100000"/>
              </a:lnSpc>
              <a:spcBef>
                <a:spcPts val="0"/>
              </a:spcBef>
              <a:spcAft>
                <a:spcPts val="800"/>
              </a:spcAft>
              <a:buClr>
                <a:schemeClr val="accent1"/>
              </a:buClr>
            </a:pPr>
            <a:r>
              <a:rPr lang="en-US" sz="2400" dirty="0" smtClean="0">
                <a:solidFill>
                  <a:schemeClr val="tx1">
                    <a:lumMod val="75000"/>
                    <a:lumOff val="25000"/>
                  </a:schemeClr>
                </a:solidFill>
                <a:latin typeface="Calibri Light" panose="020F0302020204030204" pitchFamily="34" charset="0"/>
              </a:rPr>
              <a:t>Explain </a:t>
            </a:r>
            <a:r>
              <a:rPr lang="en-US" sz="2400" dirty="0">
                <a:solidFill>
                  <a:schemeClr val="tx1">
                    <a:lumMod val="75000"/>
                    <a:lumOff val="25000"/>
                  </a:schemeClr>
                </a:solidFill>
                <a:latin typeface="Calibri Light" panose="020F0302020204030204" pitchFamily="34" charset="0"/>
              </a:rPr>
              <a:t>the general function of supply, service, parking/emergency and trailer sub-systems and related components</a:t>
            </a:r>
          </a:p>
        </p:txBody>
      </p:sp>
    </p:spTree>
    <p:custDataLst>
      <p:tags r:id="rId1"/>
    </p:custDataLst>
    <p:extLst>
      <p:ext uri="{BB962C8B-B14F-4D97-AF65-F5344CB8AC3E}">
        <p14:creationId xmlns:p14="http://schemas.microsoft.com/office/powerpoint/2010/main" val="2564583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Tanks</a:t>
            </a:r>
            <a:endParaRPr lang="en-CA" b="1" dirty="0"/>
          </a:p>
        </p:txBody>
      </p:sp>
      <p:sp>
        <p:nvSpPr>
          <p:cNvPr id="5" name="Content Placeholder 2"/>
          <p:cNvSpPr txBox="1">
            <a:spLocks/>
          </p:cNvSpPr>
          <p:nvPr/>
        </p:nvSpPr>
        <p:spPr>
          <a:xfrm>
            <a:off x="544671" y="934821"/>
            <a:ext cx="7886700" cy="55402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Drain valves or lanyard</a:t>
            </a:r>
          </a:p>
          <a:p>
            <a:pPr defTabSz="457200">
              <a:lnSpc>
                <a:spcPct val="100000"/>
              </a:lnSpc>
              <a:spcBef>
                <a:spcPts val="0"/>
              </a:spcBef>
              <a:spcAft>
                <a:spcPts val="800"/>
              </a:spcAft>
              <a:buClr>
                <a:schemeClr val="accent1"/>
              </a:buClr>
            </a:pPr>
            <a:r>
              <a:rPr lang="en-CA" sz="2400" dirty="0" smtClean="0">
                <a:solidFill>
                  <a:schemeClr val="tx1">
                    <a:lumMod val="75000"/>
                    <a:lumOff val="25000"/>
                  </a:schemeClr>
                </a:solidFill>
                <a:latin typeface="Calibri Light" panose="020F0302020204030204" pitchFamily="34" charset="0"/>
              </a:rPr>
              <a:t>Available </a:t>
            </a:r>
            <a:r>
              <a:rPr lang="en-CA" sz="2400" dirty="0">
                <a:solidFill>
                  <a:schemeClr val="tx1">
                    <a:lumMod val="75000"/>
                    <a:lumOff val="25000"/>
                  </a:schemeClr>
                </a:solidFill>
                <a:latin typeface="Calibri Light" panose="020F0302020204030204" pitchFamily="34" charset="0"/>
              </a:rPr>
              <a:t>under all air pressure </a:t>
            </a:r>
            <a:r>
              <a:rPr lang="en-CA" sz="2400" dirty="0" smtClean="0">
                <a:solidFill>
                  <a:schemeClr val="tx1">
                    <a:lumMod val="75000"/>
                    <a:lumOff val="25000"/>
                  </a:schemeClr>
                </a:solidFill>
                <a:latin typeface="Calibri Light" panose="020F0302020204030204" pitchFamily="34" charset="0"/>
              </a:rPr>
              <a:t>tanks</a:t>
            </a:r>
          </a:p>
          <a:p>
            <a:pPr defTabSz="457200">
              <a:lnSpc>
                <a:spcPct val="100000"/>
              </a:lnSpc>
              <a:spcBef>
                <a:spcPts val="0"/>
              </a:spcBef>
              <a:spcAft>
                <a:spcPts val="800"/>
              </a:spcAft>
              <a:buClr>
                <a:schemeClr val="accent1"/>
              </a:buClr>
            </a:pPr>
            <a:r>
              <a:rPr lang="en-CA" sz="2400" dirty="0">
                <a:solidFill>
                  <a:schemeClr val="tx1">
                    <a:lumMod val="75000"/>
                    <a:lumOff val="25000"/>
                  </a:schemeClr>
                </a:solidFill>
                <a:latin typeface="Calibri Light" panose="020F0302020204030204" pitchFamily="34" charset="0"/>
              </a:rPr>
              <a:t>C</a:t>
            </a:r>
            <a:r>
              <a:rPr lang="en-CA" sz="2400" dirty="0" smtClean="0">
                <a:solidFill>
                  <a:schemeClr val="tx1">
                    <a:lumMod val="75000"/>
                    <a:lumOff val="25000"/>
                  </a:schemeClr>
                </a:solidFill>
                <a:latin typeface="Calibri Light" panose="020F0302020204030204" pitchFamily="34" charset="0"/>
              </a:rPr>
              <a:t>an </a:t>
            </a:r>
            <a:r>
              <a:rPr lang="en-CA" sz="2400" dirty="0">
                <a:solidFill>
                  <a:schemeClr val="tx1">
                    <a:lumMod val="75000"/>
                    <a:lumOff val="25000"/>
                  </a:schemeClr>
                </a:solidFill>
                <a:latin typeface="Calibri Light" panose="020F0302020204030204" pitchFamily="34" charset="0"/>
              </a:rPr>
              <a:t>be opened with a manual tap or with a lanyard pull </a:t>
            </a:r>
            <a:r>
              <a:rPr lang="en-CA" sz="2400" dirty="0" smtClean="0">
                <a:solidFill>
                  <a:schemeClr val="tx1">
                    <a:lumMod val="75000"/>
                    <a:lumOff val="25000"/>
                  </a:schemeClr>
                </a:solidFill>
                <a:latin typeface="Calibri Light" panose="020F0302020204030204" pitchFamily="34" charset="0"/>
              </a:rPr>
              <a:t>cable</a:t>
            </a:r>
            <a:endParaRPr lang="en-US" sz="2400" dirty="0" smtClean="0">
              <a:solidFill>
                <a:schemeClr val="tx1">
                  <a:lumMod val="75000"/>
                  <a:lumOff val="25000"/>
                </a:schemeClr>
              </a:solidFill>
              <a:latin typeface="Calibri Light" panose="020F0302020204030204" pitchFamily="34" charset="0"/>
              <a:cs typeface="Times New Roman" panose="02020603050405020304" pitchFamily="18" charset="0"/>
            </a:endParaRPr>
          </a:p>
          <a:p>
            <a:pPr marL="0"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How and when to drain them</a:t>
            </a:r>
          </a:p>
          <a:p>
            <a:pPr defTabSz="457200">
              <a:lnSpc>
                <a:spcPct val="100000"/>
              </a:lnSpc>
              <a:spcBef>
                <a:spcPts val="0"/>
              </a:spcBef>
              <a:spcAft>
                <a:spcPts val="800"/>
              </a:spcAft>
              <a:buClr>
                <a:schemeClr val="accent1"/>
              </a:buClr>
            </a:pPr>
            <a:r>
              <a:rPr lang="en-CA" sz="2400" dirty="0">
                <a:solidFill>
                  <a:schemeClr val="tx1">
                    <a:lumMod val="75000"/>
                    <a:lumOff val="25000"/>
                  </a:schemeClr>
                </a:solidFill>
                <a:latin typeface="Calibri Light" panose="020F0302020204030204" pitchFamily="34" charset="0"/>
              </a:rPr>
              <a:t>L</a:t>
            </a:r>
            <a:r>
              <a:rPr lang="en-CA" sz="2400" dirty="0" smtClean="0">
                <a:solidFill>
                  <a:schemeClr val="tx1">
                    <a:lumMod val="75000"/>
                    <a:lumOff val="25000"/>
                  </a:schemeClr>
                </a:solidFill>
                <a:latin typeface="Calibri Light" panose="020F0302020204030204" pitchFamily="34" charset="0"/>
              </a:rPr>
              <a:t>anyard </a:t>
            </a:r>
            <a:r>
              <a:rPr lang="en-CA" sz="2400" dirty="0">
                <a:solidFill>
                  <a:schemeClr val="tx1">
                    <a:lumMod val="75000"/>
                    <a:lumOff val="25000"/>
                  </a:schemeClr>
                </a:solidFill>
                <a:latin typeface="Calibri Light" panose="020F0302020204030204" pitchFamily="34" charset="0"/>
              </a:rPr>
              <a:t>should be pulled often during the day, during </a:t>
            </a:r>
            <a:r>
              <a:rPr lang="en-CA" sz="2400" dirty="0" smtClean="0">
                <a:solidFill>
                  <a:schemeClr val="tx1">
                    <a:lumMod val="75000"/>
                    <a:lumOff val="25000"/>
                  </a:schemeClr>
                </a:solidFill>
                <a:latin typeface="Calibri Light" panose="020F0302020204030204" pitchFamily="34" charset="0"/>
              </a:rPr>
              <a:t>pre-trip and en route </a:t>
            </a:r>
            <a:r>
              <a:rPr lang="en-CA" sz="2400" dirty="0">
                <a:solidFill>
                  <a:schemeClr val="tx1">
                    <a:lumMod val="75000"/>
                    <a:lumOff val="25000"/>
                  </a:schemeClr>
                </a:solidFill>
                <a:latin typeface="Calibri Light" panose="020F0302020204030204" pitchFamily="34" charset="0"/>
              </a:rPr>
              <a:t>inspections, and </a:t>
            </a:r>
            <a:r>
              <a:rPr lang="en-CA" sz="2400" dirty="0" smtClean="0">
                <a:solidFill>
                  <a:schemeClr val="tx1">
                    <a:lumMod val="75000"/>
                    <a:lumOff val="25000"/>
                  </a:schemeClr>
                </a:solidFill>
                <a:latin typeface="Calibri Light" panose="020F0302020204030204" pitchFamily="34" charset="0"/>
              </a:rPr>
              <a:t>when fueling </a:t>
            </a:r>
          </a:p>
          <a:p>
            <a:pPr defTabSz="457200">
              <a:lnSpc>
                <a:spcPct val="100000"/>
              </a:lnSpc>
              <a:spcBef>
                <a:spcPts val="0"/>
              </a:spcBef>
              <a:spcAft>
                <a:spcPts val="800"/>
              </a:spcAft>
              <a:buClr>
                <a:schemeClr val="accent1"/>
              </a:buClr>
            </a:pPr>
            <a:r>
              <a:rPr lang="en-CA" sz="2400" dirty="0">
                <a:solidFill>
                  <a:schemeClr val="tx1">
                    <a:lumMod val="75000"/>
                    <a:lumOff val="25000"/>
                  </a:schemeClr>
                </a:solidFill>
                <a:latin typeface="Calibri Light" panose="020F0302020204030204" pitchFamily="34" charset="0"/>
              </a:rPr>
              <a:t>If moisture is accumulating, drain the tanks completely at the end of the </a:t>
            </a:r>
            <a:r>
              <a:rPr lang="en-CA" sz="2400" dirty="0" smtClean="0">
                <a:solidFill>
                  <a:schemeClr val="tx1">
                    <a:lumMod val="75000"/>
                    <a:lumOff val="25000"/>
                  </a:schemeClr>
                </a:solidFill>
                <a:latin typeface="Calibri Light" panose="020F0302020204030204" pitchFamily="34" charset="0"/>
              </a:rPr>
              <a:t>shift</a:t>
            </a:r>
          </a:p>
          <a:p>
            <a:pPr marL="0" indent="0" defTabSz="457200">
              <a:lnSpc>
                <a:spcPct val="100000"/>
              </a:lnSpc>
              <a:spcBef>
                <a:spcPts val="0"/>
              </a:spcBef>
              <a:spcAft>
                <a:spcPts val="800"/>
              </a:spcAft>
              <a:buClr>
                <a:schemeClr val="accent1"/>
              </a:buClr>
              <a:buNone/>
            </a:pPr>
            <a:r>
              <a:rPr lang="en-CA" sz="2400" dirty="0">
                <a:solidFill>
                  <a:schemeClr val="tx1">
                    <a:lumMod val="75000"/>
                    <a:lumOff val="25000"/>
                  </a:schemeClr>
                </a:solidFill>
                <a:latin typeface="Calibri Light" panose="020F0302020204030204" pitchFamily="34" charset="0"/>
              </a:rPr>
              <a:t>T</a:t>
            </a:r>
            <a:r>
              <a:rPr lang="en-CA" sz="2400" dirty="0" smtClean="0">
                <a:solidFill>
                  <a:schemeClr val="tx1">
                    <a:lumMod val="75000"/>
                    <a:lumOff val="25000"/>
                  </a:schemeClr>
                </a:solidFill>
                <a:latin typeface="Calibri Light" panose="020F0302020204030204" pitchFamily="34" charset="0"/>
              </a:rPr>
              <a:t>anks </a:t>
            </a:r>
            <a:r>
              <a:rPr lang="en-CA" sz="2400" dirty="0">
                <a:solidFill>
                  <a:schemeClr val="tx1">
                    <a:lumMod val="75000"/>
                    <a:lumOff val="25000"/>
                  </a:schemeClr>
                </a:solidFill>
                <a:latin typeface="Calibri Light" panose="020F0302020204030204" pitchFamily="34" charset="0"/>
              </a:rPr>
              <a:t>do not drain properly until after the air pressure is depleted and the contamination settles down and starts to drip from the </a:t>
            </a:r>
            <a:r>
              <a:rPr lang="en-CA" sz="2400" dirty="0" smtClean="0">
                <a:solidFill>
                  <a:schemeClr val="tx1">
                    <a:lumMod val="75000"/>
                    <a:lumOff val="25000"/>
                  </a:schemeClr>
                </a:solidFill>
                <a:latin typeface="Calibri Light" panose="020F0302020204030204" pitchFamily="34" charset="0"/>
              </a:rPr>
              <a:t>tank </a:t>
            </a:r>
            <a:endParaRPr lang="en-US" sz="2400" dirty="0" smtClean="0">
              <a:solidFill>
                <a:schemeClr val="tx1">
                  <a:lumMod val="75000"/>
                  <a:lumOff val="25000"/>
                </a:schemeClr>
              </a:solidFill>
              <a:latin typeface="Calibri Light" panose="020F03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555467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Safety Valve</a:t>
            </a:r>
            <a:endParaRPr lang="en-CA" b="1" dirty="0"/>
          </a:p>
        </p:txBody>
      </p:sp>
      <p:sp>
        <p:nvSpPr>
          <p:cNvPr id="3" name="Content Placeholder 2"/>
          <p:cNvSpPr>
            <a:spLocks noGrp="1"/>
          </p:cNvSpPr>
          <p:nvPr>
            <p:ph sz="quarter" idx="11"/>
          </p:nvPr>
        </p:nvSpPr>
        <p:spPr>
          <a:xfrm>
            <a:off x="544671" y="934821"/>
            <a:ext cx="7886700" cy="4955046"/>
          </a:xfrm>
        </p:spPr>
        <p:txBody>
          <a:bodyPr/>
          <a:lstStyle/>
          <a:p>
            <a:pPr defTabSz="457200">
              <a:lnSpc>
                <a:spcPct val="100000"/>
              </a:lnSpc>
              <a:buClr>
                <a:schemeClr val="accent1"/>
              </a:buClr>
            </a:pPr>
            <a:r>
              <a:rPr lang="en-CA" dirty="0" smtClean="0">
                <a:solidFill>
                  <a:schemeClr val="tx1">
                    <a:lumMod val="75000"/>
                    <a:lumOff val="25000"/>
                  </a:schemeClr>
                </a:solidFill>
              </a:rPr>
              <a:t>Protects </a:t>
            </a:r>
            <a:r>
              <a:rPr lang="en-CA" dirty="0">
                <a:solidFill>
                  <a:schemeClr val="tx1">
                    <a:lumMod val="75000"/>
                    <a:lumOff val="25000"/>
                  </a:schemeClr>
                </a:solidFill>
              </a:rPr>
              <a:t>the supply reservoir from </a:t>
            </a:r>
            <a:r>
              <a:rPr lang="en-CA" dirty="0" smtClean="0">
                <a:solidFill>
                  <a:schemeClr val="tx1">
                    <a:lumMod val="75000"/>
                    <a:lumOff val="25000"/>
                  </a:schemeClr>
                </a:solidFill>
              </a:rPr>
              <a:t>becoming </a:t>
            </a:r>
            <a:r>
              <a:rPr lang="en-CA" dirty="0">
                <a:solidFill>
                  <a:schemeClr val="tx1">
                    <a:lumMod val="75000"/>
                    <a:lumOff val="25000"/>
                  </a:schemeClr>
                </a:solidFill>
              </a:rPr>
              <a:t>over-pressurized and </a:t>
            </a:r>
            <a:r>
              <a:rPr lang="en-CA" dirty="0" smtClean="0">
                <a:solidFill>
                  <a:schemeClr val="tx1">
                    <a:lumMod val="75000"/>
                    <a:lumOff val="25000"/>
                  </a:schemeClr>
                </a:solidFill>
              </a:rPr>
              <a:t>bursting</a:t>
            </a:r>
          </a:p>
          <a:p>
            <a:pPr defTabSz="457200">
              <a:lnSpc>
                <a:spcPct val="100000"/>
              </a:lnSpc>
              <a:buClr>
                <a:schemeClr val="accent1"/>
              </a:buClr>
            </a:pPr>
            <a:r>
              <a:rPr lang="en-CA" dirty="0" smtClean="0">
                <a:solidFill>
                  <a:schemeClr val="tx1">
                    <a:lumMod val="75000"/>
                    <a:lumOff val="25000"/>
                  </a:schemeClr>
                </a:solidFill>
              </a:rPr>
              <a:t>Is </a:t>
            </a:r>
            <a:r>
              <a:rPr lang="en-CA" dirty="0">
                <a:solidFill>
                  <a:schemeClr val="tx1">
                    <a:lumMod val="75000"/>
                    <a:lumOff val="25000"/>
                  </a:schemeClr>
                </a:solidFill>
              </a:rPr>
              <a:t>set at 150 psi and </a:t>
            </a:r>
            <a:r>
              <a:rPr lang="en-CA" dirty="0" smtClean="0">
                <a:solidFill>
                  <a:schemeClr val="tx1">
                    <a:lumMod val="75000"/>
                    <a:lumOff val="25000"/>
                  </a:schemeClr>
                </a:solidFill>
              </a:rPr>
              <a:t>blows </a:t>
            </a:r>
            <a:r>
              <a:rPr lang="en-CA" dirty="0">
                <a:solidFill>
                  <a:schemeClr val="tx1">
                    <a:lumMod val="75000"/>
                    <a:lumOff val="25000"/>
                  </a:schemeClr>
                </a:solidFill>
              </a:rPr>
              <a:t>off excess </a:t>
            </a:r>
            <a:r>
              <a:rPr lang="en-CA" dirty="0" smtClean="0">
                <a:solidFill>
                  <a:schemeClr val="tx1">
                    <a:lumMod val="75000"/>
                    <a:lumOff val="25000"/>
                  </a:schemeClr>
                </a:solidFill>
              </a:rPr>
              <a:t>pressure</a:t>
            </a:r>
          </a:p>
          <a:p>
            <a:pPr defTabSz="457200">
              <a:lnSpc>
                <a:spcPct val="100000"/>
              </a:lnSpc>
              <a:spcBef>
                <a:spcPts val="0"/>
              </a:spcBef>
              <a:spcAft>
                <a:spcPts val="800"/>
              </a:spcAft>
              <a:buClr>
                <a:schemeClr val="accent1"/>
              </a:buClr>
            </a:pPr>
            <a:r>
              <a:rPr lang="en-CA" dirty="0" smtClean="0">
                <a:solidFill>
                  <a:schemeClr val="tx1">
                    <a:lumMod val="75000"/>
                    <a:lumOff val="25000"/>
                  </a:schemeClr>
                </a:solidFill>
              </a:rPr>
              <a:t>If </a:t>
            </a:r>
            <a:r>
              <a:rPr lang="en-CA" dirty="0">
                <a:solidFill>
                  <a:schemeClr val="tx1">
                    <a:lumMod val="75000"/>
                    <a:lumOff val="25000"/>
                  </a:schemeClr>
                </a:solidFill>
              </a:rPr>
              <a:t>the safety valve blows off excess pressure, </a:t>
            </a:r>
            <a:r>
              <a:rPr lang="en-CA" dirty="0" smtClean="0">
                <a:solidFill>
                  <a:schemeClr val="tx1">
                    <a:lumMod val="75000"/>
                    <a:lumOff val="25000"/>
                  </a:schemeClr>
                </a:solidFill>
              </a:rPr>
              <a:t>it indicates </a:t>
            </a:r>
            <a:r>
              <a:rPr lang="en-CA" dirty="0">
                <a:solidFill>
                  <a:schemeClr val="tx1">
                    <a:lumMod val="75000"/>
                    <a:lumOff val="25000"/>
                  </a:schemeClr>
                </a:solidFill>
              </a:rPr>
              <a:t>a problem with the </a:t>
            </a:r>
            <a:r>
              <a:rPr lang="en-CA" dirty="0" smtClean="0">
                <a:solidFill>
                  <a:schemeClr val="tx1">
                    <a:lumMod val="75000"/>
                    <a:lumOff val="25000"/>
                  </a:schemeClr>
                </a:solidFill>
              </a:rPr>
              <a:t>governor</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spcAft>
                <a:spcPts val="800"/>
              </a:spcAft>
              <a:buNone/>
            </a:pP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a:p>
            <a:pPr marL="342900" indent="-342900" defTabSz="457200">
              <a:lnSpc>
                <a:spcPct val="100000"/>
              </a:lnSpc>
              <a:spcAft>
                <a:spcPts val="800"/>
              </a:spcAft>
              <a:buBlip>
                <a:blip r:embed="rId4"/>
              </a:buBlip>
            </a:pP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2530296" y="3618105"/>
            <a:ext cx="3915450" cy="2271762"/>
          </a:xfrm>
          <a:prstGeom prst="rect">
            <a:avLst/>
          </a:prstGeom>
        </p:spPr>
      </p:pic>
      <p:sp>
        <p:nvSpPr>
          <p:cNvPr id="5" name="TextBox 4"/>
          <p:cNvSpPr txBox="1"/>
          <p:nvPr/>
        </p:nvSpPr>
        <p:spPr>
          <a:xfrm>
            <a:off x="1346200" y="3433439"/>
            <a:ext cx="2171700" cy="369332"/>
          </a:xfrm>
          <a:prstGeom prst="rect">
            <a:avLst/>
          </a:prstGeom>
          <a:noFill/>
        </p:spPr>
        <p:txBody>
          <a:bodyPr wrap="square" rtlCol="0">
            <a:spAutoFit/>
          </a:bodyPr>
          <a:lstStyle/>
          <a:p>
            <a:r>
              <a:rPr lang="en-US" dirty="0" smtClean="0"/>
              <a:t>Normal air pressure</a:t>
            </a:r>
            <a:endParaRPr lang="en-US" dirty="0"/>
          </a:p>
        </p:txBody>
      </p:sp>
      <p:sp>
        <p:nvSpPr>
          <p:cNvPr id="6" name="TextBox 5"/>
          <p:cNvSpPr txBox="1"/>
          <p:nvPr/>
        </p:nvSpPr>
        <p:spPr>
          <a:xfrm>
            <a:off x="1346200" y="4753986"/>
            <a:ext cx="2171700" cy="646331"/>
          </a:xfrm>
          <a:prstGeom prst="rect">
            <a:avLst/>
          </a:prstGeom>
          <a:noFill/>
        </p:spPr>
        <p:txBody>
          <a:bodyPr wrap="square" rtlCol="0">
            <a:spAutoFit/>
          </a:bodyPr>
          <a:lstStyle/>
          <a:p>
            <a:r>
              <a:rPr lang="en-US" dirty="0" smtClean="0"/>
              <a:t>Air pressure greater than 150 psi</a:t>
            </a:r>
            <a:endParaRPr lang="en-US" dirty="0"/>
          </a:p>
        </p:txBody>
      </p:sp>
    </p:spTree>
    <p:custDataLst>
      <p:tags r:id="rId1"/>
    </p:custDataLst>
    <p:extLst>
      <p:ext uri="{BB962C8B-B14F-4D97-AF65-F5344CB8AC3E}">
        <p14:creationId xmlns:p14="http://schemas.microsoft.com/office/powerpoint/2010/main" val="3285732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48" y="0"/>
            <a:ext cx="7886700" cy="906828"/>
          </a:xfrm>
        </p:spPr>
        <p:txBody>
          <a:bodyPr>
            <a:normAutofit/>
          </a:bodyPr>
          <a:lstStyle/>
          <a:p>
            <a:r>
              <a:rPr lang="en-US" b="1" dirty="0" smtClean="0"/>
              <a:t>Air Dryers</a:t>
            </a:r>
            <a:endParaRPr lang="en-CA" b="1" dirty="0"/>
          </a:p>
        </p:txBody>
      </p:sp>
      <p:sp>
        <p:nvSpPr>
          <p:cNvPr id="3" name="Content Placeholder 2"/>
          <p:cNvSpPr>
            <a:spLocks noGrp="1"/>
          </p:cNvSpPr>
          <p:nvPr>
            <p:ph sz="quarter" idx="11"/>
          </p:nvPr>
        </p:nvSpPr>
        <p:spPr>
          <a:xfrm>
            <a:off x="532948" y="906828"/>
            <a:ext cx="7886700" cy="5259194"/>
          </a:xfrm>
        </p:spPr>
        <p:txBody>
          <a:bodyPr/>
          <a:lstStyle/>
          <a:p>
            <a:pPr marL="0" indent="0" defTabSz="457200">
              <a:lnSpc>
                <a:spcPct val="100000"/>
              </a:lnSpc>
              <a:spcAft>
                <a:spcPts val="800"/>
              </a:spcAft>
              <a:buClr>
                <a:schemeClr val="accent1"/>
              </a:buClr>
              <a:buNone/>
            </a:pPr>
            <a:r>
              <a:rPr lang="en-CA" dirty="0" smtClean="0">
                <a:solidFill>
                  <a:schemeClr val="tx1"/>
                </a:solidFill>
              </a:rPr>
              <a:t>Air dryers </a:t>
            </a:r>
            <a:r>
              <a:rPr lang="en-US" dirty="0">
                <a:solidFill>
                  <a:schemeClr val="tx1"/>
                </a:solidFill>
              </a:rPr>
              <a:t>reduce the amount of moisture that passes into the air brake </a:t>
            </a:r>
            <a:r>
              <a:rPr lang="en-US" dirty="0" smtClean="0">
                <a:solidFill>
                  <a:schemeClr val="tx1"/>
                </a:solidFill>
              </a:rPr>
              <a:t>system</a:t>
            </a:r>
          </a:p>
          <a:p>
            <a:pPr defTabSz="457200">
              <a:lnSpc>
                <a:spcPct val="100000"/>
              </a:lnSpc>
              <a:spcAft>
                <a:spcPts val="800"/>
              </a:spcAft>
              <a:buClr>
                <a:schemeClr val="accent1"/>
              </a:buClr>
            </a:pPr>
            <a:r>
              <a:rPr lang="en-US" sz="2400" dirty="0">
                <a:solidFill>
                  <a:schemeClr val="tx1"/>
                </a:solidFill>
              </a:rPr>
              <a:t>Vehicles using air dryers must still have the air tanks drained regularly.</a:t>
            </a:r>
            <a:endParaRPr lang="en-CA" sz="2400" dirty="0">
              <a:solidFill>
                <a:schemeClr val="tx1"/>
              </a:solidFill>
            </a:endParaRPr>
          </a:p>
          <a:p>
            <a:pPr marL="0" indent="0" defTabSz="457200">
              <a:lnSpc>
                <a:spcPct val="100000"/>
              </a:lnSpc>
              <a:spcAft>
                <a:spcPts val="800"/>
              </a:spcAft>
              <a:buClr>
                <a:schemeClr val="accent1"/>
              </a:buClr>
              <a:buNone/>
            </a:pPr>
            <a:r>
              <a:rPr lang="en-US" dirty="0" smtClean="0">
                <a:solidFill>
                  <a:schemeClr val="tx1"/>
                </a:solidFill>
                <a:ea typeface="Calibri" panose="020F0502020204030204" pitchFamily="34" charset="0"/>
                <a:cs typeface="Times New Roman" panose="02020603050405020304" pitchFamily="18" charset="0"/>
              </a:rPr>
              <a:t>Alcohol Evaporator</a:t>
            </a:r>
          </a:p>
          <a:p>
            <a:pPr marL="228600" lvl="1" defTabSz="457200">
              <a:lnSpc>
                <a:spcPct val="100000"/>
              </a:lnSpc>
              <a:spcBef>
                <a:spcPts val="1000"/>
              </a:spcBef>
              <a:spcAft>
                <a:spcPts val="800"/>
              </a:spcAft>
              <a:buClr>
                <a:schemeClr val="accent1"/>
              </a:buClr>
            </a:pPr>
            <a:r>
              <a:rPr lang="en-US" dirty="0"/>
              <a:t>A</a:t>
            </a:r>
            <a:r>
              <a:rPr lang="en-US" dirty="0" smtClean="0"/>
              <a:t>dds </a:t>
            </a:r>
            <a:r>
              <a:rPr lang="en-US" dirty="0"/>
              <a:t>an alcohol vapor to the air that will mix with any moisture or ice present and reduce its tendency to freeze.</a:t>
            </a:r>
            <a:endParaRPr lang="en-US" dirty="0">
              <a:ea typeface="+mn-ea"/>
              <a:cs typeface="+mn-cs"/>
            </a:endParaRPr>
          </a:p>
        </p:txBody>
      </p:sp>
    </p:spTree>
    <p:custDataLst>
      <p:tags r:id="rId1"/>
    </p:custDataLst>
    <p:extLst>
      <p:ext uri="{BB962C8B-B14F-4D97-AF65-F5344CB8AC3E}">
        <p14:creationId xmlns:p14="http://schemas.microsoft.com/office/powerpoint/2010/main" val="4261213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Service Circuits</a:t>
            </a:r>
            <a:endParaRPr lang="en-CA" b="1" dirty="0"/>
          </a:p>
        </p:txBody>
      </p:sp>
      <p:sp>
        <p:nvSpPr>
          <p:cNvPr id="3" name="Content Placeholder 2"/>
          <p:cNvSpPr>
            <a:spLocks noGrp="1"/>
          </p:cNvSpPr>
          <p:nvPr>
            <p:ph sz="quarter" idx="11"/>
          </p:nvPr>
        </p:nvSpPr>
        <p:spPr>
          <a:xfrm>
            <a:off x="544671" y="934821"/>
            <a:ext cx="7886700" cy="5444545"/>
          </a:xfrm>
        </p:spPr>
        <p:txBody>
          <a:bodyPr/>
          <a:lstStyle/>
          <a:p>
            <a:pPr marL="0" indent="0" defTabSz="457200">
              <a:lnSpc>
                <a:spcPct val="100000"/>
              </a:lnSpc>
              <a:spcAft>
                <a:spcPts val="800"/>
              </a:spcAft>
              <a:buClr>
                <a:schemeClr val="accent1"/>
              </a:buClr>
              <a:buNone/>
            </a:pPr>
            <a:r>
              <a:rPr lang="en-CA" dirty="0" smtClean="0">
                <a:solidFill>
                  <a:schemeClr val="tx1">
                    <a:lumMod val="75000"/>
                    <a:lumOff val="25000"/>
                  </a:schemeClr>
                </a:solidFill>
              </a:rPr>
              <a:t>Service circuit </a:t>
            </a:r>
            <a:r>
              <a:rPr lang="en-CA" dirty="0">
                <a:solidFill>
                  <a:schemeClr val="tx1">
                    <a:lumMod val="75000"/>
                    <a:lumOff val="25000"/>
                  </a:schemeClr>
                </a:solidFill>
              </a:rPr>
              <a:t>components include: </a:t>
            </a:r>
            <a:endParaRPr lang="en-CA" dirty="0" smtClean="0">
              <a:solidFill>
                <a:schemeClr val="tx1">
                  <a:lumMod val="75000"/>
                  <a:lumOff val="25000"/>
                </a:schemeClr>
              </a:solidFill>
            </a:endParaRPr>
          </a:p>
          <a:p>
            <a:pPr defTabSz="457200">
              <a:lnSpc>
                <a:spcPct val="100000"/>
              </a:lnSpc>
              <a:spcAft>
                <a:spcPts val="800"/>
              </a:spcAft>
              <a:buClr>
                <a:schemeClr val="accent1"/>
              </a:buClr>
            </a:pPr>
            <a:r>
              <a:rPr lang="en-CA" sz="2400" dirty="0">
                <a:solidFill>
                  <a:schemeClr val="tx1">
                    <a:lumMod val="75000"/>
                    <a:lumOff val="25000"/>
                  </a:schemeClr>
                </a:solidFill>
                <a:ea typeface="+mn-ea"/>
                <a:cs typeface="+mn-cs"/>
              </a:rPr>
              <a:t>Air tank protected by a check valve</a:t>
            </a:r>
          </a:p>
          <a:p>
            <a:pPr defTabSz="457200">
              <a:lnSpc>
                <a:spcPct val="100000"/>
              </a:lnSpc>
              <a:spcAft>
                <a:spcPts val="800"/>
              </a:spcAft>
              <a:buClr>
                <a:schemeClr val="accent1"/>
              </a:buClr>
            </a:pPr>
            <a:r>
              <a:rPr lang="en-CA" sz="2400" dirty="0">
                <a:solidFill>
                  <a:schemeClr val="tx1">
                    <a:lumMod val="75000"/>
                    <a:lumOff val="25000"/>
                  </a:schemeClr>
                </a:solidFill>
                <a:ea typeface="+mn-ea"/>
                <a:cs typeface="+mn-cs"/>
              </a:rPr>
              <a:t>Air pressure gauge and low air pressure warning device</a:t>
            </a:r>
          </a:p>
          <a:p>
            <a:pPr defTabSz="457200">
              <a:lnSpc>
                <a:spcPct val="100000"/>
              </a:lnSpc>
              <a:spcAft>
                <a:spcPts val="800"/>
              </a:spcAft>
              <a:buClr>
                <a:schemeClr val="accent1"/>
              </a:buClr>
            </a:pPr>
            <a:r>
              <a:rPr lang="en-CA" sz="2400" dirty="0">
                <a:solidFill>
                  <a:schemeClr val="tx1">
                    <a:lumMod val="75000"/>
                    <a:lumOff val="25000"/>
                  </a:schemeClr>
                </a:solidFill>
                <a:ea typeface="+mn-ea"/>
                <a:cs typeface="+mn-cs"/>
              </a:rPr>
              <a:t>Brake chambers, control valve and quick release or service relay valves </a:t>
            </a:r>
            <a:endParaRPr lang="en-US" sz="2400" dirty="0">
              <a:solidFill>
                <a:schemeClr val="tx1">
                  <a:lumMod val="75000"/>
                  <a:lumOff val="25000"/>
                </a:schemeClr>
              </a:solidFill>
              <a:ea typeface="+mn-ea"/>
              <a:cs typeface="+mn-cs"/>
            </a:endParaRPr>
          </a:p>
          <a:p>
            <a:pPr marL="0" indent="0" defTabSz="457200">
              <a:lnSpc>
                <a:spcPct val="100000"/>
              </a:lnSpc>
              <a:spcAft>
                <a:spcPts val="800"/>
              </a:spcAft>
              <a:buClr>
                <a:schemeClr val="accent1"/>
              </a:buClr>
              <a:buNone/>
            </a:pPr>
            <a:r>
              <a:rPr lang="en-CA" dirty="0" smtClean="0">
                <a:solidFill>
                  <a:schemeClr val="tx1">
                    <a:lumMod val="75000"/>
                    <a:lumOff val="25000"/>
                  </a:schemeClr>
                </a:solidFill>
              </a:rPr>
              <a:t>Power </a:t>
            </a:r>
            <a:r>
              <a:rPr lang="en-CA" dirty="0">
                <a:solidFill>
                  <a:schemeClr val="tx1">
                    <a:lumMod val="75000"/>
                    <a:lumOff val="25000"/>
                  </a:schemeClr>
                </a:solidFill>
              </a:rPr>
              <a:t>units have two service </a:t>
            </a:r>
            <a:r>
              <a:rPr lang="en-CA" dirty="0" smtClean="0">
                <a:solidFill>
                  <a:schemeClr val="tx1">
                    <a:lumMod val="75000"/>
                    <a:lumOff val="25000"/>
                  </a:schemeClr>
                </a:solidFill>
              </a:rPr>
              <a:t>circuits</a:t>
            </a:r>
            <a:r>
              <a:rPr lang="en-CA" dirty="0">
                <a:solidFill>
                  <a:schemeClr val="tx1">
                    <a:lumMod val="75000"/>
                    <a:lumOff val="25000"/>
                  </a:schemeClr>
                </a:solidFill>
              </a:rPr>
              <a:t>:</a:t>
            </a:r>
            <a:endParaRPr lang="en-CA" dirty="0" smtClean="0">
              <a:solidFill>
                <a:schemeClr val="tx1">
                  <a:lumMod val="75000"/>
                  <a:lumOff val="25000"/>
                </a:schemeClr>
              </a:solidFill>
            </a:endParaRPr>
          </a:p>
          <a:p>
            <a:pPr marL="228600" lvl="2" defTabSz="457200">
              <a:lnSpc>
                <a:spcPct val="100000"/>
              </a:lnSpc>
              <a:spcBef>
                <a:spcPts val="1000"/>
              </a:spcBef>
              <a:spcAft>
                <a:spcPts val="800"/>
              </a:spcAft>
              <a:buClr>
                <a:schemeClr val="accent1"/>
              </a:buClr>
            </a:pPr>
            <a:r>
              <a:rPr lang="en-CA" sz="2400" dirty="0">
                <a:solidFill>
                  <a:schemeClr val="tx1">
                    <a:lumMod val="75000"/>
                    <a:lumOff val="25000"/>
                  </a:schemeClr>
                </a:solidFill>
                <a:ea typeface="+mn-ea"/>
                <a:cs typeface="+mn-cs"/>
              </a:rPr>
              <a:t>One for the steering axle, and one for the drive axles </a:t>
            </a:r>
          </a:p>
          <a:p>
            <a:pPr marL="228600" lvl="2" defTabSz="457200">
              <a:lnSpc>
                <a:spcPct val="100000"/>
              </a:lnSpc>
              <a:spcBef>
                <a:spcPts val="1000"/>
              </a:spcBef>
              <a:spcAft>
                <a:spcPts val="800"/>
              </a:spcAft>
              <a:buClr>
                <a:schemeClr val="accent1"/>
              </a:buClr>
            </a:pPr>
            <a:r>
              <a:rPr lang="en-CA" sz="2400" dirty="0">
                <a:solidFill>
                  <a:schemeClr val="tx1">
                    <a:lumMod val="75000"/>
                    <a:lumOff val="25000"/>
                  </a:schemeClr>
                </a:solidFill>
                <a:ea typeface="+mn-ea"/>
                <a:cs typeface="+mn-cs"/>
              </a:rPr>
              <a:t>Each trailer axle group has its own independent service circuit </a:t>
            </a:r>
          </a:p>
        </p:txBody>
      </p:sp>
    </p:spTree>
    <p:custDataLst>
      <p:tags r:id="rId1"/>
    </p:custDataLst>
    <p:extLst>
      <p:ext uri="{BB962C8B-B14F-4D97-AF65-F5344CB8AC3E}">
        <p14:creationId xmlns:p14="http://schemas.microsoft.com/office/powerpoint/2010/main" val="3585633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One-Way Check Valve</a:t>
            </a:r>
            <a:endParaRPr lang="en-CA" b="1" dirty="0"/>
          </a:p>
        </p:txBody>
      </p:sp>
      <p:sp>
        <p:nvSpPr>
          <p:cNvPr id="3" name="Content Placeholder 2"/>
          <p:cNvSpPr>
            <a:spLocks noGrp="1"/>
          </p:cNvSpPr>
          <p:nvPr>
            <p:ph sz="quarter" idx="11"/>
          </p:nvPr>
        </p:nvSpPr>
        <p:spPr>
          <a:xfrm>
            <a:off x="544671" y="934821"/>
            <a:ext cx="7886700" cy="5742426"/>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A one-way </a:t>
            </a:r>
            <a:r>
              <a:rPr lang="en-CA" dirty="0">
                <a:solidFill>
                  <a:schemeClr val="tx1">
                    <a:lumMod val="75000"/>
                    <a:lumOff val="25000"/>
                  </a:schemeClr>
                </a:solidFill>
              </a:rPr>
              <a:t>check valve is installed between the supply and service reservoirs to keep the air from bleeding </a:t>
            </a:r>
            <a:r>
              <a:rPr lang="en-CA" dirty="0" smtClean="0">
                <a:solidFill>
                  <a:schemeClr val="tx1">
                    <a:lumMod val="75000"/>
                    <a:lumOff val="25000"/>
                  </a:schemeClr>
                </a:solidFill>
              </a:rPr>
              <a:t>back</a:t>
            </a:r>
          </a:p>
          <a:p>
            <a:pPr marL="0" indent="0" defTabSz="457200">
              <a:lnSpc>
                <a:spcPct val="100000"/>
              </a:lnSpc>
              <a:buClr>
                <a:schemeClr val="accent1"/>
              </a:buClr>
              <a:buNone/>
            </a:pPr>
            <a:endParaRPr lang="en-CA" dirty="0" smtClean="0">
              <a:solidFill>
                <a:schemeClr val="tx1">
                  <a:lumMod val="75000"/>
                  <a:lumOff val="25000"/>
                </a:schemeClr>
              </a:solidFill>
            </a:endParaRPr>
          </a:p>
          <a:p>
            <a:pPr marL="0" indent="0" defTabSz="457200">
              <a:lnSpc>
                <a:spcPct val="100000"/>
              </a:lnSpc>
              <a:buClr>
                <a:schemeClr val="accent1"/>
              </a:buClr>
              <a:buNone/>
            </a:pPr>
            <a:endParaRPr lang="en-CA" dirty="0" smtClean="0">
              <a:solidFill>
                <a:schemeClr val="tx1">
                  <a:lumMod val="75000"/>
                  <a:lumOff val="25000"/>
                </a:schemeClr>
              </a:solidFill>
            </a:endParaRPr>
          </a:p>
          <a:p>
            <a:pPr marL="0" indent="0" defTabSz="457200">
              <a:lnSpc>
                <a:spcPct val="100000"/>
              </a:lnSpc>
              <a:buClr>
                <a:schemeClr val="accent1"/>
              </a:buClr>
              <a:buNone/>
            </a:pPr>
            <a:r>
              <a:rPr lang="en-CA" dirty="0" smtClean="0">
                <a:solidFill>
                  <a:schemeClr val="tx1">
                    <a:lumMod val="75000"/>
                    <a:lumOff val="25000"/>
                  </a:schemeClr>
                </a:solidFill>
              </a:rPr>
              <a:t>How do they work?</a:t>
            </a:r>
          </a:p>
          <a:p>
            <a:pPr defTabSz="457200">
              <a:lnSpc>
                <a:spcPct val="100000"/>
              </a:lnSpc>
              <a:buClr>
                <a:schemeClr val="accent1"/>
              </a:buClr>
            </a:pPr>
            <a:r>
              <a:rPr lang="en-CA" sz="2400" dirty="0" smtClean="0">
                <a:solidFill>
                  <a:schemeClr val="tx1">
                    <a:lumMod val="75000"/>
                    <a:lumOff val="25000"/>
                  </a:schemeClr>
                </a:solidFill>
              </a:rPr>
              <a:t>The </a:t>
            </a:r>
            <a:r>
              <a:rPr lang="en-CA" sz="2400" dirty="0">
                <a:solidFill>
                  <a:schemeClr val="tx1">
                    <a:lumMod val="75000"/>
                    <a:lumOff val="25000"/>
                  </a:schemeClr>
                </a:solidFill>
              </a:rPr>
              <a:t>valve is spring </a:t>
            </a:r>
            <a:r>
              <a:rPr lang="en-CA" sz="2400" dirty="0" smtClean="0">
                <a:solidFill>
                  <a:schemeClr val="tx1">
                    <a:lumMod val="75000"/>
                    <a:lumOff val="25000"/>
                  </a:schemeClr>
                </a:solidFill>
              </a:rPr>
              <a:t>loaded</a:t>
            </a:r>
          </a:p>
          <a:p>
            <a:pPr defTabSz="457200">
              <a:lnSpc>
                <a:spcPct val="100000"/>
              </a:lnSpc>
              <a:buClr>
                <a:schemeClr val="accent1"/>
              </a:buClr>
            </a:pPr>
            <a:r>
              <a:rPr lang="en-CA" sz="2400" dirty="0" smtClean="0">
                <a:solidFill>
                  <a:schemeClr val="tx1">
                    <a:lumMod val="75000"/>
                    <a:lumOff val="25000"/>
                  </a:schemeClr>
                </a:solidFill>
              </a:rPr>
              <a:t>Air </a:t>
            </a:r>
            <a:r>
              <a:rPr lang="en-CA" sz="2400" dirty="0">
                <a:solidFill>
                  <a:schemeClr val="tx1">
                    <a:lumMod val="75000"/>
                    <a:lumOff val="25000"/>
                  </a:schemeClr>
                </a:solidFill>
              </a:rPr>
              <a:t>passes through the valve when pressure at the outlet becomes greater than at the </a:t>
            </a:r>
            <a:r>
              <a:rPr lang="en-CA" sz="2400" dirty="0" smtClean="0">
                <a:solidFill>
                  <a:schemeClr val="tx1">
                    <a:lumMod val="75000"/>
                    <a:lumOff val="25000"/>
                  </a:schemeClr>
                </a:solidFill>
              </a:rPr>
              <a:t>inlet </a:t>
            </a:r>
          </a:p>
          <a:p>
            <a:pPr defTabSz="457200">
              <a:lnSpc>
                <a:spcPct val="100000"/>
              </a:lnSpc>
              <a:buClr>
                <a:schemeClr val="accent1"/>
              </a:buClr>
            </a:pPr>
            <a:r>
              <a:rPr lang="en-CA" sz="2400" dirty="0" smtClean="0">
                <a:solidFill>
                  <a:schemeClr val="tx1">
                    <a:lumMod val="75000"/>
                    <a:lumOff val="25000"/>
                  </a:schemeClr>
                </a:solidFill>
              </a:rPr>
              <a:t>The </a:t>
            </a:r>
            <a:r>
              <a:rPr lang="en-CA" sz="2400" dirty="0">
                <a:solidFill>
                  <a:schemeClr val="tx1">
                    <a:lumMod val="75000"/>
                    <a:lumOff val="25000"/>
                  </a:schemeClr>
                </a:solidFill>
              </a:rPr>
              <a:t>one-way check valve seals, </a:t>
            </a:r>
            <a:r>
              <a:rPr lang="en-CA" sz="2400" dirty="0" smtClean="0">
                <a:solidFill>
                  <a:schemeClr val="tx1">
                    <a:lumMod val="75000"/>
                    <a:lumOff val="25000"/>
                  </a:schemeClr>
                </a:solidFill>
              </a:rPr>
              <a:t>prevent </a:t>
            </a:r>
            <a:r>
              <a:rPr lang="en-CA" sz="2400" dirty="0">
                <a:solidFill>
                  <a:schemeClr val="tx1">
                    <a:lumMod val="75000"/>
                    <a:lumOff val="25000"/>
                  </a:schemeClr>
                </a:solidFill>
              </a:rPr>
              <a:t>air from flowing back through the </a:t>
            </a:r>
            <a:r>
              <a:rPr lang="en-CA" sz="2400" dirty="0" smtClean="0">
                <a:solidFill>
                  <a:schemeClr val="tx1">
                    <a:lumMod val="75000"/>
                    <a:lumOff val="25000"/>
                  </a:schemeClr>
                </a:solidFill>
              </a:rPr>
              <a:t>valve </a:t>
            </a:r>
          </a:p>
        </p:txBody>
      </p:sp>
      <p:pic>
        <p:nvPicPr>
          <p:cNvPr id="4" name="Picture 3"/>
          <p:cNvPicPr>
            <a:picLocks noChangeAspect="1"/>
          </p:cNvPicPr>
          <p:nvPr/>
        </p:nvPicPr>
        <p:blipFill>
          <a:blip r:embed="rId4"/>
          <a:stretch>
            <a:fillRect/>
          </a:stretch>
        </p:blipFill>
        <p:spPr>
          <a:xfrm>
            <a:off x="4900225" y="2203247"/>
            <a:ext cx="2224475" cy="1946700"/>
          </a:xfrm>
          <a:prstGeom prst="rect">
            <a:avLst/>
          </a:prstGeom>
        </p:spPr>
      </p:pic>
    </p:spTree>
    <p:custDataLst>
      <p:tags r:id="rId1"/>
    </p:custDataLst>
    <p:extLst>
      <p:ext uri="{BB962C8B-B14F-4D97-AF65-F5344CB8AC3E}">
        <p14:creationId xmlns:p14="http://schemas.microsoft.com/office/powerpoint/2010/main" val="2693454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Pressure Gauges</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Pressure gauges </a:t>
            </a:r>
            <a:r>
              <a:rPr lang="en-CA" dirty="0">
                <a:solidFill>
                  <a:schemeClr val="tx1">
                    <a:lumMod val="75000"/>
                    <a:lumOff val="25000"/>
                  </a:schemeClr>
                </a:solidFill>
              </a:rPr>
              <a:t>measure air pressure in </a:t>
            </a:r>
            <a:r>
              <a:rPr lang="en-CA" dirty="0" smtClean="0">
                <a:solidFill>
                  <a:schemeClr val="tx1">
                    <a:lumMod val="75000"/>
                    <a:lumOff val="25000"/>
                  </a:schemeClr>
                </a:solidFill>
              </a:rPr>
              <a:t>tractor </a:t>
            </a:r>
            <a:r>
              <a:rPr lang="en-CA" dirty="0">
                <a:solidFill>
                  <a:schemeClr val="tx1">
                    <a:lumMod val="75000"/>
                    <a:lumOff val="25000"/>
                  </a:schemeClr>
                </a:solidFill>
              </a:rPr>
              <a:t>service </a:t>
            </a:r>
            <a:r>
              <a:rPr lang="en-CA" dirty="0" smtClean="0">
                <a:solidFill>
                  <a:schemeClr val="tx1">
                    <a:lumMod val="75000"/>
                    <a:lumOff val="25000"/>
                  </a:schemeClr>
                </a:solidFill>
              </a:rPr>
              <a:t>tanks</a:t>
            </a:r>
            <a:endParaRPr lang="en-US" dirty="0">
              <a:solidFill>
                <a:schemeClr val="tx1">
                  <a:lumMod val="75000"/>
                  <a:lumOff val="25000"/>
                </a:schemeClr>
              </a:solidFill>
              <a:cs typeface="Times New Roman" panose="02020603050405020304" pitchFamily="18" charset="0"/>
            </a:endParaRP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Low pressure warning device</a:t>
            </a:r>
          </a:p>
          <a:p>
            <a:pPr defTabSz="457200">
              <a:lnSpc>
                <a:spcPct val="100000"/>
              </a:lnSpc>
              <a:spcAft>
                <a:spcPts val="800"/>
              </a:spcAft>
              <a:buClr>
                <a:schemeClr val="accent1"/>
              </a:buClr>
            </a:pPr>
            <a:r>
              <a:rPr lang="en-CA" sz="2400" dirty="0">
                <a:solidFill>
                  <a:schemeClr val="tx1">
                    <a:lumMod val="75000"/>
                    <a:lumOff val="25000"/>
                  </a:schemeClr>
                </a:solidFill>
              </a:rPr>
              <a:t>Warns of </a:t>
            </a:r>
            <a:r>
              <a:rPr lang="en-CA" sz="2400" dirty="0" smtClean="0">
                <a:solidFill>
                  <a:schemeClr val="tx1">
                    <a:lumMod val="75000"/>
                    <a:lumOff val="25000"/>
                  </a:schemeClr>
                </a:solidFill>
              </a:rPr>
              <a:t>low </a:t>
            </a:r>
            <a:r>
              <a:rPr lang="en-CA" sz="2400" dirty="0">
                <a:solidFill>
                  <a:schemeClr val="tx1">
                    <a:lumMod val="75000"/>
                    <a:lumOff val="25000"/>
                  </a:schemeClr>
                </a:solidFill>
              </a:rPr>
              <a:t>air pressure </a:t>
            </a:r>
            <a:r>
              <a:rPr lang="en-CA" sz="2400" dirty="0" smtClean="0">
                <a:solidFill>
                  <a:schemeClr val="tx1">
                    <a:lumMod val="75000"/>
                    <a:lumOff val="25000"/>
                  </a:schemeClr>
                </a:solidFill>
              </a:rPr>
              <a:t>at </a:t>
            </a:r>
            <a:r>
              <a:rPr lang="en-CA" sz="2400" dirty="0">
                <a:solidFill>
                  <a:schemeClr val="tx1">
                    <a:lumMod val="75000"/>
                    <a:lumOff val="25000"/>
                  </a:schemeClr>
                </a:solidFill>
              </a:rPr>
              <a:t>a minimum of 60 psi (414 kPa</a:t>
            </a:r>
            <a:r>
              <a:rPr lang="en-CA" sz="2400" dirty="0" smtClean="0">
                <a:solidFill>
                  <a:schemeClr val="tx1">
                    <a:lumMod val="75000"/>
                    <a:lumOff val="25000"/>
                  </a:schemeClr>
                </a:solidFill>
              </a:rPr>
              <a:t>)</a:t>
            </a:r>
            <a:endParaRPr lang="en-US" sz="2400" dirty="0">
              <a:solidFill>
                <a:schemeClr val="tx1">
                  <a:lumMod val="75000"/>
                  <a:lumOff val="25000"/>
                </a:schemeClr>
              </a:solidFill>
              <a:cs typeface="Times New Roman" panose="02020603050405020304" pitchFamily="18" charset="0"/>
            </a:endParaRPr>
          </a:p>
          <a:p>
            <a:pPr defTabSz="457200">
              <a:lnSpc>
                <a:spcPct val="100000"/>
              </a:lnSpc>
              <a:spcAft>
                <a:spcPts val="800"/>
              </a:spcAft>
              <a:buClr>
                <a:schemeClr val="accent1"/>
              </a:buClr>
            </a:pPr>
            <a:r>
              <a:rPr lang="en-CA" sz="2400" dirty="0" smtClean="0">
                <a:solidFill>
                  <a:schemeClr val="tx1">
                    <a:lumMod val="75000"/>
                    <a:lumOff val="25000"/>
                  </a:schemeClr>
                </a:solidFill>
              </a:rPr>
              <a:t>The </a:t>
            </a:r>
            <a:r>
              <a:rPr lang="en-CA" sz="2400" dirty="0">
                <a:solidFill>
                  <a:schemeClr val="tx1">
                    <a:lumMod val="75000"/>
                    <a:lumOff val="25000"/>
                  </a:schemeClr>
                </a:solidFill>
              </a:rPr>
              <a:t>Commercial Vehicle Safety Alliance (CVSA) out-of-service standard is a minimum </a:t>
            </a:r>
            <a:r>
              <a:rPr lang="en-CA" sz="2400" dirty="0" smtClean="0">
                <a:solidFill>
                  <a:schemeClr val="tx1">
                    <a:lumMod val="75000"/>
                    <a:lumOff val="25000"/>
                  </a:schemeClr>
                </a:solidFill>
              </a:rPr>
              <a:t>of 55 </a:t>
            </a:r>
            <a:r>
              <a:rPr lang="en-CA" sz="2400" dirty="0">
                <a:solidFill>
                  <a:schemeClr val="tx1">
                    <a:lumMod val="75000"/>
                    <a:lumOff val="25000"/>
                  </a:schemeClr>
                </a:solidFill>
              </a:rPr>
              <a:t>PSI (310 kPa) or half of the governor cut-out pressure, whichever is </a:t>
            </a:r>
            <a:r>
              <a:rPr lang="en-CA" sz="2400" dirty="0" smtClean="0">
                <a:solidFill>
                  <a:schemeClr val="tx1">
                    <a:lumMod val="75000"/>
                    <a:lumOff val="25000"/>
                  </a:schemeClr>
                </a:solidFill>
              </a:rPr>
              <a:t>less </a:t>
            </a: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1033" y="4289213"/>
            <a:ext cx="2093976" cy="2072640"/>
          </a:xfrm>
          <a:prstGeom prst="rect">
            <a:avLst/>
          </a:prstGeom>
        </p:spPr>
      </p:pic>
    </p:spTree>
    <p:custDataLst>
      <p:tags r:id="rId1"/>
    </p:custDataLst>
    <p:extLst>
      <p:ext uri="{BB962C8B-B14F-4D97-AF65-F5344CB8AC3E}">
        <p14:creationId xmlns:p14="http://schemas.microsoft.com/office/powerpoint/2010/main" val="15925954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Chambers</a:t>
            </a:r>
            <a:endParaRPr lang="en-CA" b="1" dirty="0"/>
          </a:p>
        </p:txBody>
      </p:sp>
      <p:sp>
        <p:nvSpPr>
          <p:cNvPr id="3" name="Content Placeholder 2"/>
          <p:cNvSpPr>
            <a:spLocks noGrp="1"/>
          </p:cNvSpPr>
          <p:nvPr>
            <p:ph sz="quarter" idx="11"/>
          </p:nvPr>
        </p:nvSpPr>
        <p:spPr>
          <a:xfrm>
            <a:off x="544671" y="934821"/>
            <a:ext cx="7886700" cy="5405923"/>
          </a:xfrm>
        </p:spPr>
        <p:txBody>
          <a:bodyPr/>
          <a:lstStyle/>
          <a:p>
            <a:pPr defTabSz="457200">
              <a:lnSpc>
                <a:spcPct val="100000"/>
              </a:lnSpc>
              <a:buClr>
                <a:schemeClr val="accent1"/>
              </a:buClr>
            </a:pPr>
            <a:r>
              <a:rPr lang="en-CA" sz="2400" dirty="0" smtClean="0">
                <a:solidFill>
                  <a:schemeClr val="tx1">
                    <a:lumMod val="75000"/>
                    <a:lumOff val="25000"/>
                  </a:schemeClr>
                </a:solidFill>
              </a:rPr>
              <a:t>Brake </a:t>
            </a:r>
            <a:r>
              <a:rPr lang="en-CA" sz="2400" dirty="0">
                <a:solidFill>
                  <a:schemeClr val="tx1">
                    <a:lumMod val="75000"/>
                    <a:lumOff val="25000"/>
                  </a:schemeClr>
                </a:solidFill>
              </a:rPr>
              <a:t>chambers convert air pressure into mechanical </a:t>
            </a:r>
            <a:r>
              <a:rPr lang="en-CA" sz="2400" dirty="0" smtClean="0">
                <a:solidFill>
                  <a:schemeClr val="tx1">
                    <a:lumMod val="75000"/>
                    <a:lumOff val="25000"/>
                  </a:schemeClr>
                </a:solidFill>
              </a:rPr>
              <a:t>force</a:t>
            </a: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CA" sz="2400" dirty="0" smtClean="0">
                <a:solidFill>
                  <a:schemeClr val="tx1">
                    <a:lumMod val="75000"/>
                    <a:lumOff val="25000"/>
                  </a:schemeClr>
                </a:solidFill>
              </a:rPr>
              <a:t>Two factors affect air-to-mechanical force conversion: brake </a:t>
            </a:r>
            <a:r>
              <a:rPr lang="en-CA" sz="2400" dirty="0">
                <a:solidFill>
                  <a:schemeClr val="tx1">
                    <a:lumMod val="75000"/>
                    <a:lumOff val="25000"/>
                  </a:schemeClr>
                </a:solidFill>
              </a:rPr>
              <a:t>chamber size and air pressure applied by the </a:t>
            </a:r>
            <a:r>
              <a:rPr lang="en-CA" sz="2400" dirty="0" smtClean="0">
                <a:solidFill>
                  <a:schemeClr val="tx1">
                    <a:lumMod val="75000"/>
                    <a:lumOff val="25000"/>
                  </a:schemeClr>
                </a:solidFill>
              </a:rPr>
              <a:t>driver</a:t>
            </a: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CA" sz="2400" dirty="0">
                <a:solidFill>
                  <a:schemeClr val="tx1">
                    <a:lumMod val="75000"/>
                    <a:lumOff val="25000"/>
                  </a:schemeClr>
                </a:solidFill>
              </a:rPr>
              <a:t>Air pressure is a measurement of force over a surface </a:t>
            </a:r>
            <a:r>
              <a:rPr lang="en-CA" sz="2400" dirty="0" smtClean="0">
                <a:solidFill>
                  <a:schemeClr val="tx1">
                    <a:lumMod val="75000"/>
                    <a:lumOff val="25000"/>
                  </a:schemeClr>
                </a:solidFill>
              </a:rPr>
              <a:t>area</a:t>
            </a:r>
          </a:p>
          <a:p>
            <a:pPr defTabSz="457200">
              <a:lnSpc>
                <a:spcPct val="100000"/>
              </a:lnSpc>
              <a:buClr>
                <a:schemeClr val="accent1"/>
              </a:buClr>
            </a:pPr>
            <a:r>
              <a:rPr lang="en-CA" sz="2400" dirty="0" smtClean="0">
                <a:solidFill>
                  <a:schemeClr val="tx1">
                    <a:lumMod val="75000"/>
                    <a:lumOff val="25000"/>
                  </a:schemeClr>
                </a:solidFill>
              </a:rPr>
              <a:t>Brake chambers are sized by the OEM but air pressure is controlled by the driver</a:t>
            </a:r>
          </a:p>
        </p:txBody>
      </p:sp>
      <p:pic>
        <p:nvPicPr>
          <p:cNvPr id="4" name="Picture 3"/>
          <p:cNvPicPr>
            <a:picLocks noChangeAspect="1"/>
          </p:cNvPicPr>
          <p:nvPr/>
        </p:nvPicPr>
        <p:blipFill>
          <a:blip r:embed="rId4"/>
          <a:stretch>
            <a:fillRect/>
          </a:stretch>
        </p:blipFill>
        <p:spPr>
          <a:xfrm>
            <a:off x="2581146" y="3637782"/>
            <a:ext cx="3813750" cy="2855567"/>
          </a:xfrm>
          <a:prstGeom prst="rect">
            <a:avLst/>
          </a:prstGeom>
        </p:spPr>
      </p:pic>
      <p:sp>
        <p:nvSpPr>
          <p:cNvPr id="5" name="Rectangle 4"/>
          <p:cNvSpPr/>
          <p:nvPr/>
        </p:nvSpPr>
        <p:spPr>
          <a:xfrm>
            <a:off x="3962357" y="3453116"/>
            <a:ext cx="1576522" cy="369332"/>
          </a:xfrm>
          <a:prstGeom prst="rect">
            <a:avLst/>
          </a:prstGeom>
        </p:spPr>
        <p:txBody>
          <a:bodyPr wrap="none">
            <a:spAutoFit/>
          </a:bodyPr>
          <a:lstStyle/>
          <a:p>
            <a:r>
              <a:rPr lang="en-US" dirty="0">
                <a:latin typeface="Calibri Light" panose="020F0302020204030204" pitchFamily="34" charset="0"/>
              </a:rPr>
              <a:t>Brake chamber</a:t>
            </a:r>
          </a:p>
        </p:txBody>
      </p:sp>
      <p:cxnSp>
        <p:nvCxnSpPr>
          <p:cNvPr id="7" name="Straight Connector 6"/>
          <p:cNvCxnSpPr/>
          <p:nvPr/>
        </p:nvCxnSpPr>
        <p:spPr>
          <a:xfrm flipH="1">
            <a:off x="3390900" y="3637782"/>
            <a:ext cx="596900" cy="369332"/>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936912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Control Valves</a:t>
            </a:r>
            <a:endParaRPr lang="en-CA" b="1" dirty="0"/>
          </a:p>
        </p:txBody>
      </p:sp>
      <p:sp>
        <p:nvSpPr>
          <p:cNvPr id="3" name="Content Placeholder 2"/>
          <p:cNvSpPr>
            <a:spLocks noGrp="1"/>
          </p:cNvSpPr>
          <p:nvPr>
            <p:ph sz="quarter" idx="11"/>
          </p:nvPr>
        </p:nvSpPr>
        <p:spPr>
          <a:xfrm>
            <a:off x="544671" y="934821"/>
            <a:ext cx="8405898" cy="5368853"/>
          </a:xfrm>
        </p:spPr>
        <p:txBody>
          <a:bodyPr/>
          <a:lstStyle/>
          <a:p>
            <a:pPr marL="0" indent="0" defTabSz="457200">
              <a:lnSpc>
                <a:spcPct val="100000"/>
              </a:lnSpc>
              <a:spcAft>
                <a:spcPts val="800"/>
              </a:spcAft>
              <a:buClr>
                <a:schemeClr val="accent1"/>
              </a:buClr>
              <a:buNone/>
            </a:pPr>
            <a:r>
              <a:rPr lang="en-CA" dirty="0" smtClean="0">
                <a:solidFill>
                  <a:schemeClr val="tx1">
                    <a:lumMod val="75000"/>
                    <a:lumOff val="25000"/>
                  </a:schemeClr>
                </a:solidFill>
              </a:rPr>
              <a:t>Control </a:t>
            </a:r>
            <a:r>
              <a:rPr lang="en-CA" dirty="0">
                <a:solidFill>
                  <a:schemeClr val="tx1">
                    <a:lumMod val="75000"/>
                    <a:lumOff val="25000"/>
                  </a:schemeClr>
                </a:solidFill>
              </a:rPr>
              <a:t>valves manage the air pressure flow from the </a:t>
            </a:r>
            <a:r>
              <a:rPr lang="en-CA" dirty="0" smtClean="0">
                <a:solidFill>
                  <a:schemeClr val="tx1">
                    <a:lumMod val="75000"/>
                    <a:lumOff val="25000"/>
                  </a:schemeClr>
                </a:solidFill>
              </a:rPr>
              <a:t>service tanks </a:t>
            </a:r>
            <a:r>
              <a:rPr lang="en-CA" dirty="0">
                <a:solidFill>
                  <a:schemeClr val="tx1">
                    <a:lumMod val="75000"/>
                    <a:lumOff val="25000"/>
                  </a:schemeClr>
                </a:solidFill>
              </a:rPr>
              <a:t>through to the </a:t>
            </a:r>
            <a:r>
              <a:rPr lang="en-CA" dirty="0" smtClean="0">
                <a:solidFill>
                  <a:schemeClr val="tx1">
                    <a:lumMod val="75000"/>
                    <a:lumOff val="25000"/>
                  </a:schemeClr>
                </a:solidFill>
              </a:rPr>
              <a:t>brake chambers</a:t>
            </a:r>
          </a:p>
          <a:p>
            <a:pPr defTabSz="457200">
              <a:lnSpc>
                <a:spcPct val="100000"/>
              </a:lnSpc>
              <a:spcAft>
                <a:spcPts val="800"/>
              </a:spcAft>
              <a:buClr>
                <a:schemeClr val="accent1"/>
              </a:buClr>
            </a:pPr>
            <a:r>
              <a:rPr lang="en-CA" sz="2400" dirty="0" smtClean="0">
                <a:solidFill>
                  <a:schemeClr val="tx1">
                    <a:lumMod val="75000"/>
                    <a:lumOff val="25000"/>
                  </a:schemeClr>
                </a:solidFill>
              </a:rPr>
              <a:t>Work </a:t>
            </a:r>
            <a:r>
              <a:rPr lang="en-CA" sz="2400" dirty="0">
                <a:solidFill>
                  <a:schemeClr val="tx1">
                    <a:lumMod val="75000"/>
                    <a:lumOff val="25000"/>
                  </a:schemeClr>
                </a:solidFill>
              </a:rPr>
              <a:t>the same regardless of how they are </a:t>
            </a:r>
            <a:r>
              <a:rPr lang="en-CA" sz="2400" dirty="0" smtClean="0">
                <a:solidFill>
                  <a:schemeClr val="tx1">
                    <a:lumMod val="75000"/>
                    <a:lumOff val="25000"/>
                  </a:schemeClr>
                </a:solidFill>
              </a:rPr>
              <a:t>activated </a:t>
            </a:r>
          </a:p>
          <a:p>
            <a:pPr defTabSz="457200">
              <a:lnSpc>
                <a:spcPct val="100000"/>
              </a:lnSpc>
              <a:spcAft>
                <a:spcPts val="800"/>
              </a:spcAft>
              <a:buClr>
                <a:schemeClr val="accent1"/>
              </a:buClr>
            </a:pPr>
            <a:r>
              <a:rPr lang="en-CA" sz="2400" dirty="0" smtClean="0">
                <a:solidFill>
                  <a:schemeClr val="tx1">
                    <a:lumMod val="75000"/>
                    <a:lumOff val="25000"/>
                  </a:schemeClr>
                </a:solidFill>
              </a:rPr>
              <a:t>Activation </a:t>
            </a:r>
            <a:r>
              <a:rPr lang="en-CA" sz="2400" dirty="0">
                <a:solidFill>
                  <a:schemeClr val="tx1">
                    <a:lumMod val="75000"/>
                    <a:lumOff val="25000"/>
                  </a:schemeClr>
                </a:solidFill>
              </a:rPr>
              <a:t>can occur </a:t>
            </a:r>
            <a:r>
              <a:rPr lang="en-CA" sz="2400" dirty="0" smtClean="0">
                <a:solidFill>
                  <a:schemeClr val="tx1">
                    <a:lumMod val="75000"/>
                    <a:lumOff val="25000"/>
                  </a:schemeClr>
                </a:solidFill>
              </a:rPr>
              <a:t>from </a:t>
            </a:r>
            <a:r>
              <a:rPr lang="en-CA" sz="2400" dirty="0">
                <a:solidFill>
                  <a:schemeClr val="tx1">
                    <a:lumMod val="75000"/>
                    <a:lumOff val="25000"/>
                  </a:schemeClr>
                </a:solidFill>
              </a:rPr>
              <a:t>the </a:t>
            </a:r>
            <a:r>
              <a:rPr lang="en-CA" sz="2400" dirty="0" smtClean="0">
                <a:solidFill>
                  <a:schemeClr val="tx1">
                    <a:lumMod val="75000"/>
                    <a:lumOff val="25000"/>
                  </a:schemeClr>
                </a:solidFill>
              </a:rPr>
              <a:t>driver’s </a:t>
            </a:r>
            <a:r>
              <a:rPr lang="en-CA" sz="2400" dirty="0">
                <a:solidFill>
                  <a:schemeClr val="tx1">
                    <a:lumMod val="75000"/>
                    <a:lumOff val="25000"/>
                  </a:schemeClr>
                </a:solidFill>
              </a:rPr>
              <a:t>foot or hand, by air or electric </a:t>
            </a:r>
            <a:r>
              <a:rPr lang="en-CA" sz="2400" dirty="0" smtClean="0">
                <a:solidFill>
                  <a:schemeClr val="tx1">
                    <a:lumMod val="75000"/>
                    <a:lumOff val="25000"/>
                  </a:schemeClr>
                </a:solidFill>
              </a:rPr>
              <a:t>signal</a:t>
            </a:r>
          </a:p>
          <a:p>
            <a:pPr marL="0" indent="0" defTabSz="457200">
              <a:lnSpc>
                <a:spcPct val="100000"/>
              </a:lnSpc>
              <a:spcAft>
                <a:spcPts val="800"/>
              </a:spcAft>
              <a:buClr>
                <a:schemeClr val="accent1"/>
              </a:buClr>
              <a:buNone/>
            </a:pPr>
            <a:r>
              <a:rPr lang="en-CA" dirty="0">
                <a:solidFill>
                  <a:schemeClr val="tx1">
                    <a:lumMod val="75000"/>
                    <a:lumOff val="25000"/>
                  </a:schemeClr>
                </a:solidFill>
              </a:rPr>
              <a:t>Control valves manage pressure flow with the help of two internal valves: </a:t>
            </a:r>
          </a:p>
          <a:p>
            <a:pPr defTabSz="457200">
              <a:lnSpc>
                <a:spcPct val="100000"/>
              </a:lnSpc>
              <a:spcAft>
                <a:spcPts val="800"/>
              </a:spcAft>
              <a:buClr>
                <a:schemeClr val="accent1"/>
              </a:buClr>
            </a:pPr>
            <a:r>
              <a:rPr lang="en-CA" sz="2400" dirty="0">
                <a:solidFill>
                  <a:schemeClr val="tx1">
                    <a:lumMod val="75000"/>
                    <a:lumOff val="25000"/>
                  </a:schemeClr>
                </a:solidFill>
              </a:rPr>
              <a:t>Inlet valve </a:t>
            </a:r>
          </a:p>
          <a:p>
            <a:pPr defTabSz="457200">
              <a:lnSpc>
                <a:spcPct val="100000"/>
              </a:lnSpc>
              <a:spcAft>
                <a:spcPts val="800"/>
              </a:spcAft>
              <a:buClr>
                <a:schemeClr val="accent1"/>
              </a:buClr>
            </a:pPr>
            <a:r>
              <a:rPr lang="en-CA" sz="2400" dirty="0">
                <a:solidFill>
                  <a:schemeClr val="tx1">
                    <a:lumMod val="75000"/>
                    <a:lumOff val="25000"/>
                  </a:schemeClr>
                </a:solidFill>
              </a:rPr>
              <a:t>Exhaust valve </a:t>
            </a:r>
          </a:p>
          <a:p>
            <a:pPr defTabSz="457200">
              <a:lnSpc>
                <a:spcPct val="100000"/>
              </a:lnSpc>
              <a:spcAft>
                <a:spcPts val="800"/>
              </a:spcAft>
              <a:buClr>
                <a:schemeClr val="accent1"/>
              </a:buClr>
            </a:pPr>
            <a:endParaRPr lang="en-CA" sz="2400" dirty="0" smtClean="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9132274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Quick Release Valves</a:t>
            </a:r>
            <a:endParaRPr lang="en-CA" b="1" dirty="0"/>
          </a:p>
        </p:txBody>
      </p:sp>
      <p:sp>
        <p:nvSpPr>
          <p:cNvPr id="3" name="Content Placeholder 2"/>
          <p:cNvSpPr>
            <a:spLocks noGrp="1"/>
          </p:cNvSpPr>
          <p:nvPr>
            <p:ph sz="quarter" idx="11"/>
          </p:nvPr>
        </p:nvSpPr>
        <p:spPr>
          <a:xfrm>
            <a:off x="544671" y="934821"/>
            <a:ext cx="7886700" cy="5008360"/>
          </a:xfrm>
        </p:spPr>
        <p:txBody>
          <a:bodyPr/>
          <a:lstStyle/>
          <a:p>
            <a:pPr defTabSz="457200">
              <a:lnSpc>
                <a:spcPct val="100000"/>
              </a:lnSpc>
              <a:buClr>
                <a:schemeClr val="accent1"/>
              </a:buClr>
            </a:pPr>
            <a:r>
              <a:rPr lang="en-CA" dirty="0" smtClean="0">
                <a:solidFill>
                  <a:schemeClr val="tx1">
                    <a:lumMod val="75000"/>
                    <a:lumOff val="25000"/>
                  </a:schemeClr>
                </a:solidFill>
              </a:rPr>
              <a:t>Allow </a:t>
            </a:r>
            <a:r>
              <a:rPr lang="en-CA" dirty="0">
                <a:solidFill>
                  <a:schemeClr val="tx1">
                    <a:lumMod val="75000"/>
                    <a:lumOff val="25000"/>
                  </a:schemeClr>
                </a:solidFill>
              </a:rPr>
              <a:t>a more rapid exhaust of air from the brake chambers when the brakes are </a:t>
            </a:r>
            <a:r>
              <a:rPr lang="en-CA" dirty="0" smtClean="0">
                <a:solidFill>
                  <a:schemeClr val="tx1">
                    <a:lumMod val="75000"/>
                    <a:lumOff val="25000"/>
                  </a:schemeClr>
                </a:solidFill>
              </a:rPr>
              <a:t>released</a:t>
            </a:r>
            <a:endParaRPr lang="en-US" dirty="0">
              <a:solidFill>
                <a:schemeClr val="tx1">
                  <a:lumMod val="75000"/>
                  <a:lumOff val="25000"/>
                </a:schemeClr>
              </a:solidFill>
            </a:endParaRPr>
          </a:p>
          <a:p>
            <a:pPr defTabSz="457200">
              <a:lnSpc>
                <a:spcPct val="100000"/>
              </a:lnSpc>
              <a:buClr>
                <a:schemeClr val="accent1"/>
              </a:buClr>
            </a:pPr>
            <a:r>
              <a:rPr lang="en-CA" dirty="0" smtClean="0">
                <a:solidFill>
                  <a:schemeClr val="tx1">
                    <a:lumMod val="75000"/>
                    <a:lumOff val="25000"/>
                  </a:schemeClr>
                </a:solidFill>
              </a:rPr>
              <a:t>Air </a:t>
            </a:r>
            <a:r>
              <a:rPr lang="en-CA" dirty="0">
                <a:solidFill>
                  <a:schemeClr val="tx1">
                    <a:lumMod val="75000"/>
                    <a:lumOff val="25000"/>
                  </a:schemeClr>
                </a:solidFill>
              </a:rPr>
              <a:t>pressure in the brake chambers exhausts through the quick release valve allowing the brakes to release more </a:t>
            </a:r>
            <a:r>
              <a:rPr lang="en-CA" dirty="0" smtClean="0">
                <a:solidFill>
                  <a:schemeClr val="tx1">
                    <a:lumMod val="75000"/>
                    <a:lumOff val="25000"/>
                  </a:schemeClr>
                </a:solidFill>
              </a:rPr>
              <a:t>rapidly</a:t>
            </a:r>
            <a:endParaRPr lang="en-US" dirty="0" smtClean="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28957295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Relay Valve</a:t>
            </a:r>
            <a:endParaRPr lang="en-CA" b="1" dirty="0"/>
          </a:p>
        </p:txBody>
      </p:sp>
      <p:sp>
        <p:nvSpPr>
          <p:cNvPr id="3" name="Content Placeholder 2"/>
          <p:cNvSpPr>
            <a:spLocks noGrp="1"/>
          </p:cNvSpPr>
          <p:nvPr>
            <p:ph sz="quarter" idx="11"/>
          </p:nvPr>
        </p:nvSpPr>
        <p:spPr>
          <a:xfrm>
            <a:off x="544671" y="934821"/>
            <a:ext cx="7886700" cy="5518733"/>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A </a:t>
            </a:r>
            <a:r>
              <a:rPr lang="en-CA" dirty="0">
                <a:solidFill>
                  <a:schemeClr val="tx1">
                    <a:lumMod val="75000"/>
                    <a:lumOff val="25000"/>
                  </a:schemeClr>
                </a:solidFill>
              </a:rPr>
              <a:t>relay valve is installed near the rear brake chambers</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 to minimize brake lag</a:t>
            </a:r>
          </a:p>
          <a:p>
            <a:pPr marL="0" indent="0" defTabSz="457200">
              <a:lnSpc>
                <a:spcPct val="100000"/>
              </a:lnSpc>
              <a:buClr>
                <a:schemeClr val="accent1"/>
              </a:buClr>
              <a:buNone/>
            </a:pPr>
            <a:r>
              <a:rPr lang="en-CA" dirty="0" smtClean="0">
                <a:solidFill>
                  <a:schemeClr val="tx1">
                    <a:lumMod val="75000"/>
                    <a:lumOff val="25000"/>
                  </a:schemeClr>
                </a:solidFill>
              </a:rPr>
              <a:t>Service </a:t>
            </a:r>
            <a:r>
              <a:rPr lang="en-CA" dirty="0">
                <a:solidFill>
                  <a:schemeClr val="tx1">
                    <a:lumMod val="75000"/>
                    <a:lumOff val="25000"/>
                  </a:schemeClr>
                </a:solidFill>
              </a:rPr>
              <a:t>line booster relays are often found on </a:t>
            </a:r>
            <a:r>
              <a:rPr lang="en-CA" dirty="0" smtClean="0">
                <a:solidFill>
                  <a:schemeClr val="tx1">
                    <a:lumMod val="75000"/>
                    <a:lumOff val="25000"/>
                  </a:schemeClr>
                </a:solidFill>
              </a:rPr>
              <a:t>converters</a:t>
            </a:r>
          </a:p>
        </p:txBody>
      </p:sp>
      <p:pic>
        <p:nvPicPr>
          <p:cNvPr id="4" name="Picture 3"/>
          <p:cNvPicPr>
            <a:picLocks noChangeAspect="1"/>
          </p:cNvPicPr>
          <p:nvPr/>
        </p:nvPicPr>
        <p:blipFill>
          <a:blip r:embed="rId4"/>
          <a:stretch>
            <a:fillRect/>
          </a:stretch>
        </p:blipFill>
        <p:spPr>
          <a:xfrm>
            <a:off x="3000571" y="3771307"/>
            <a:ext cx="3142857" cy="2304762"/>
          </a:xfrm>
          <a:prstGeom prst="rect">
            <a:avLst/>
          </a:prstGeom>
        </p:spPr>
      </p:pic>
    </p:spTree>
    <p:custDataLst>
      <p:tags r:id="rId1"/>
    </p:custDataLst>
    <p:extLst>
      <p:ext uri="{BB962C8B-B14F-4D97-AF65-F5344CB8AC3E}">
        <p14:creationId xmlns:p14="http://schemas.microsoft.com/office/powerpoint/2010/main" val="205676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7432"/>
            <a:ext cx="7886700" cy="906828"/>
          </a:xfrm>
        </p:spPr>
        <p:txBody>
          <a:bodyPr>
            <a:normAutofit/>
          </a:bodyPr>
          <a:lstStyle/>
          <a:p>
            <a:r>
              <a:rPr lang="en-US" b="1" dirty="0" smtClean="0"/>
              <a:t>Why Learn about Air Brakes? </a:t>
            </a:r>
            <a:endParaRPr lang="en-CA" b="1" dirty="0"/>
          </a:p>
        </p:txBody>
      </p:sp>
      <p:sp>
        <p:nvSpPr>
          <p:cNvPr id="3" name="Content Placeholder 2"/>
          <p:cNvSpPr>
            <a:spLocks noGrp="1"/>
          </p:cNvSpPr>
          <p:nvPr>
            <p:ph sz="quarter" idx="11"/>
          </p:nvPr>
        </p:nvSpPr>
        <p:spPr>
          <a:xfrm>
            <a:off x="548640" y="934260"/>
            <a:ext cx="7886700" cy="5137928"/>
          </a:xfrm>
        </p:spPr>
        <p:txBody>
          <a:bodyPr/>
          <a:lstStyle/>
          <a:p>
            <a:pPr marL="0" indent="0" defTabSz="457200">
              <a:lnSpc>
                <a:spcPct val="100000"/>
              </a:lnSpc>
              <a:spcBef>
                <a:spcPts val="0"/>
              </a:spcBef>
              <a:spcAft>
                <a:spcPts val="800"/>
              </a:spcAft>
              <a:buClr>
                <a:schemeClr val="accent1"/>
              </a:buClr>
              <a:buNone/>
            </a:pPr>
            <a:r>
              <a:rPr lang="en-US" dirty="0" smtClean="0">
                <a:solidFill>
                  <a:schemeClr val="tx1"/>
                </a:solidFill>
                <a:ea typeface="Calibri" panose="020F0502020204030204" pitchFamily="34" charset="0"/>
                <a:cs typeface="Times New Roman" panose="02020603050405020304" pitchFamily="18" charset="0"/>
              </a:rPr>
              <a:t>Every jurisdiction in Canada, except Nunavut, requires drivers of air brake equipped vehicles to have an air brake endorsement.</a:t>
            </a:r>
          </a:p>
          <a:p>
            <a:pPr marL="0" lvl="0" indent="0" defTabSz="457200">
              <a:lnSpc>
                <a:spcPct val="100000"/>
              </a:lnSpc>
              <a:spcBef>
                <a:spcPts val="0"/>
              </a:spcBef>
              <a:spcAft>
                <a:spcPts val="800"/>
              </a:spcAft>
              <a:buClr>
                <a:schemeClr val="accent1"/>
              </a:buClr>
              <a:buNone/>
            </a:pPr>
            <a:r>
              <a:rPr lang="en-US" altLang="en-US" dirty="0">
                <a:solidFill>
                  <a:schemeClr val="tx1"/>
                </a:solidFill>
                <a:ea typeface="Calibri" panose="020F0502020204030204" pitchFamily="34" charset="0"/>
                <a:cs typeface="Times New Roman" panose="02020603050405020304" pitchFamily="18" charset="0"/>
              </a:rPr>
              <a:t>The “current driver” is responsible for the performance of the air brake system and ensuring everything is working correctly.</a:t>
            </a:r>
          </a:p>
          <a:p>
            <a:pPr lvl="0" defTabSz="457200">
              <a:lnSpc>
                <a:spcPct val="100000"/>
              </a:lnSpc>
              <a:spcBef>
                <a:spcPts val="0"/>
              </a:spcBef>
              <a:spcAft>
                <a:spcPts val="800"/>
              </a:spcAft>
              <a:buClr>
                <a:srgbClr val="54C7DA"/>
              </a:buClr>
            </a:pPr>
            <a:r>
              <a:rPr lang="en-US" altLang="en-US" sz="2400" dirty="0" smtClean="0">
                <a:solidFill>
                  <a:srgbClr val="000000">
                    <a:lumMod val="75000"/>
                    <a:lumOff val="25000"/>
                  </a:srgbClr>
                </a:solidFill>
              </a:rPr>
              <a:t>They must </a:t>
            </a:r>
            <a:r>
              <a:rPr lang="en-US" sz="2400" dirty="0"/>
              <a:t>understand how an air brake system works and how it compares to other vehicle braking </a:t>
            </a:r>
            <a:r>
              <a:rPr lang="en-US" sz="2400" dirty="0" smtClean="0"/>
              <a:t>systems</a:t>
            </a:r>
          </a:p>
          <a:p>
            <a:pPr defTabSz="457200">
              <a:lnSpc>
                <a:spcPct val="100000"/>
              </a:lnSpc>
              <a:spcBef>
                <a:spcPts val="0"/>
              </a:spcBef>
              <a:spcAft>
                <a:spcPts val="800"/>
              </a:spcAft>
              <a:buClr>
                <a:srgbClr val="54C7DA"/>
              </a:buClr>
            </a:pPr>
            <a:r>
              <a:rPr lang="en-US" sz="2400" dirty="0">
                <a:solidFill>
                  <a:schemeClr val="tx1"/>
                </a:solidFill>
                <a:ea typeface="Calibri" panose="020F0502020204030204" pitchFamily="34" charset="0"/>
                <a:cs typeface="Times New Roman" panose="02020603050405020304" pitchFamily="18" charset="0"/>
              </a:rPr>
              <a:t>Air brakes are different. The pedals feel different and the vehicle reacts differently than a vehicle with a hydraulic brake system.</a:t>
            </a:r>
          </a:p>
          <a:p>
            <a:pPr lvl="0" defTabSz="457200">
              <a:lnSpc>
                <a:spcPct val="100000"/>
              </a:lnSpc>
              <a:spcBef>
                <a:spcPts val="0"/>
              </a:spcBef>
              <a:spcAft>
                <a:spcPts val="800"/>
              </a:spcAft>
              <a:buClr>
                <a:srgbClr val="54C7DA"/>
              </a:buClr>
            </a:pPr>
            <a:endParaRPr lang="en-US" altLang="en-US" sz="2400" dirty="0">
              <a:solidFill>
                <a:srgbClr val="000000">
                  <a:lumMod val="75000"/>
                  <a:lumOff val="25000"/>
                </a:srgbClr>
              </a:solidFill>
            </a:endParaRPr>
          </a:p>
          <a:p>
            <a:pPr marL="0" indent="0" defTabSz="457200">
              <a:lnSpc>
                <a:spcPct val="100000"/>
              </a:lnSpc>
              <a:spcBef>
                <a:spcPts val="0"/>
              </a:spcBef>
              <a:spcAft>
                <a:spcPts val="800"/>
              </a:spcAft>
              <a:buClr>
                <a:schemeClr val="accent1"/>
              </a:buClr>
              <a:buNone/>
            </a:pPr>
            <a:endParaRPr lang="en-US" dirty="0" smtClean="0">
              <a:solidFill>
                <a:schemeClr val="tx1"/>
              </a:solidFill>
              <a:ea typeface="Calibri" panose="020F0502020204030204" pitchFamily="34" charset="0"/>
              <a:cs typeface="Times New Roman" panose="02020603050405020304" pitchFamily="18" charset="0"/>
            </a:endParaRPr>
          </a:p>
          <a:p>
            <a:pPr marL="0" indent="0" defTabSz="457200">
              <a:lnSpc>
                <a:spcPct val="100000"/>
              </a:lnSpc>
              <a:spcBef>
                <a:spcPts val="0"/>
              </a:spcBef>
              <a:spcAft>
                <a:spcPts val="800"/>
              </a:spcAft>
              <a:buClr>
                <a:schemeClr val="accent1"/>
              </a:buClr>
              <a:buNone/>
            </a:pPr>
            <a:endParaRPr lang="en-US" dirty="0" smtClean="0">
              <a:solidFill>
                <a:schemeClr val="tx1"/>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47256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Bobtail Proportioning Relay Valve</a:t>
            </a:r>
            <a:endParaRPr lang="en-CA" b="1" dirty="0"/>
          </a:p>
        </p:txBody>
      </p:sp>
      <p:sp>
        <p:nvSpPr>
          <p:cNvPr id="3" name="Content Placeholder 2"/>
          <p:cNvSpPr>
            <a:spLocks noGrp="1"/>
          </p:cNvSpPr>
          <p:nvPr>
            <p:ph sz="quarter" idx="11"/>
          </p:nvPr>
        </p:nvSpPr>
        <p:spPr>
          <a:xfrm>
            <a:off x="544671" y="934821"/>
            <a:ext cx="7886700" cy="5392372"/>
          </a:xfrm>
        </p:spPr>
        <p:txBody>
          <a:bodyPr/>
          <a:lstStyle/>
          <a:p>
            <a:pPr defTabSz="457200">
              <a:lnSpc>
                <a:spcPct val="100000"/>
              </a:lnSpc>
              <a:buClr>
                <a:schemeClr val="accent1"/>
              </a:buClr>
            </a:pPr>
            <a:r>
              <a:rPr lang="en-CA" dirty="0" smtClean="0">
                <a:solidFill>
                  <a:schemeClr val="tx1">
                    <a:lumMod val="75000"/>
                    <a:lumOff val="25000"/>
                  </a:schemeClr>
                </a:solidFill>
              </a:rPr>
              <a:t>A combination </a:t>
            </a:r>
            <a:r>
              <a:rPr lang="en-CA" dirty="0">
                <a:solidFill>
                  <a:schemeClr val="tx1">
                    <a:lumMod val="75000"/>
                    <a:lumOff val="25000"/>
                  </a:schemeClr>
                </a:solidFill>
              </a:rPr>
              <a:t>of two individual valves in a single </a:t>
            </a:r>
            <a:r>
              <a:rPr lang="en-CA" dirty="0" smtClean="0">
                <a:solidFill>
                  <a:schemeClr val="tx1">
                    <a:lumMod val="75000"/>
                    <a:lumOff val="25000"/>
                  </a:schemeClr>
                </a:solidFill>
              </a:rPr>
              <a:t>housing</a:t>
            </a:r>
            <a:endParaRPr lang="en-US" dirty="0">
              <a:solidFill>
                <a:schemeClr val="tx1">
                  <a:lumMod val="75000"/>
                  <a:lumOff val="25000"/>
                </a:schemeClr>
              </a:solidFill>
            </a:endParaRPr>
          </a:p>
          <a:p>
            <a:pPr defTabSz="457200">
              <a:lnSpc>
                <a:spcPct val="100000"/>
              </a:lnSpc>
              <a:buClr>
                <a:schemeClr val="accent1"/>
              </a:buClr>
            </a:pPr>
            <a:r>
              <a:rPr lang="en-CA" dirty="0" smtClean="0">
                <a:solidFill>
                  <a:schemeClr val="tx1">
                    <a:lumMod val="75000"/>
                    <a:lumOff val="25000"/>
                  </a:schemeClr>
                </a:solidFill>
              </a:rPr>
              <a:t>It </a:t>
            </a:r>
            <a:r>
              <a:rPr lang="en-CA" dirty="0">
                <a:solidFill>
                  <a:schemeClr val="tx1">
                    <a:lumMod val="75000"/>
                    <a:lumOff val="25000"/>
                  </a:schemeClr>
                </a:solidFill>
              </a:rPr>
              <a:t>reduces stopping distances and gives the driver greater control over the </a:t>
            </a:r>
            <a:r>
              <a:rPr lang="en-CA" dirty="0" smtClean="0">
                <a:solidFill>
                  <a:schemeClr val="tx1">
                    <a:lumMod val="75000"/>
                    <a:lumOff val="25000"/>
                  </a:schemeClr>
                </a:solidFill>
              </a:rPr>
              <a:t>vehicle</a:t>
            </a:r>
          </a:p>
          <a:p>
            <a:pPr marL="0" indent="0" defTabSz="457200">
              <a:lnSpc>
                <a:spcPct val="100000"/>
              </a:lnSpc>
              <a:spcAft>
                <a:spcPts val="800"/>
              </a:spcAft>
              <a:buNone/>
            </a:pPr>
            <a:endParaRPr lang="en-US" dirty="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spcAft>
                <a:spcPts val="800"/>
              </a:spcAft>
              <a:buNone/>
            </a:pP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000067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a:t>
            </a:r>
            <a:r>
              <a:rPr lang="en-US" b="1" dirty="0" smtClean="0">
                <a:solidFill>
                  <a:srgbClr val="5FB743"/>
                </a:solidFill>
              </a:rPr>
              <a:t> </a:t>
            </a:r>
            <a:endParaRPr lang="en-CA" b="1" dirty="0">
              <a:solidFill>
                <a:srgbClr val="5FB743"/>
              </a:solidFill>
            </a:endParaRPr>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cs typeface="Times New Roman" panose="02020603050405020304" pitchFamily="18" charset="0"/>
              </a:rPr>
              <a:t>What pre-set PSI is a safety valve set for to blow off excess pressure</a:t>
            </a:r>
            <a:r>
              <a:rPr lang="en-US" dirty="0">
                <a:solidFill>
                  <a:schemeClr val="tx1">
                    <a:lumMod val="75000"/>
                    <a:lumOff val="25000"/>
                  </a:schemeClr>
                </a:solidFill>
                <a:cs typeface="Times New Roman" panose="02020603050405020304" pitchFamily="18" charset="0"/>
              </a:rPr>
              <a:t>?</a:t>
            </a:r>
            <a:endParaRPr lang="en-US" dirty="0" smtClean="0">
              <a:solidFill>
                <a:schemeClr val="tx1">
                  <a:lumMod val="75000"/>
                  <a:lumOff val="25000"/>
                </a:schemeClr>
              </a:solidFill>
              <a:latin typeface="Calibri Light" panose="020F0302020204030204" pitchFamily="34" charset="0"/>
              <a:cs typeface="Times New Roman" panose="02020603050405020304" pitchFamily="18" charset="0"/>
            </a:endParaRPr>
          </a:p>
        </p:txBody>
      </p:sp>
      <p:sp>
        <p:nvSpPr>
          <p:cNvPr id="4" name="Content Placeholder 2"/>
          <p:cNvSpPr txBox="1">
            <a:spLocks/>
          </p:cNvSpPr>
          <p:nvPr/>
        </p:nvSpPr>
        <p:spPr>
          <a:xfrm>
            <a:off x="628651" y="2378473"/>
            <a:ext cx="3146796" cy="6125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150 PSI.</a:t>
            </a:r>
          </a:p>
        </p:txBody>
      </p:sp>
      <p:sp>
        <p:nvSpPr>
          <p:cNvPr id="5" name="Content Placeholder 2"/>
          <p:cNvSpPr txBox="1">
            <a:spLocks/>
          </p:cNvSpPr>
          <p:nvPr/>
        </p:nvSpPr>
        <p:spPr>
          <a:xfrm>
            <a:off x="544671" y="4115161"/>
            <a:ext cx="7886700" cy="612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What does blowing off excess pressure indicate? </a:t>
            </a:r>
          </a:p>
        </p:txBody>
      </p:sp>
      <p:sp>
        <p:nvSpPr>
          <p:cNvPr id="6" name="Content Placeholder 2"/>
          <p:cNvSpPr txBox="1">
            <a:spLocks/>
          </p:cNvSpPr>
          <p:nvPr/>
        </p:nvSpPr>
        <p:spPr>
          <a:xfrm>
            <a:off x="544671" y="4887516"/>
            <a:ext cx="7886700" cy="581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Answer: A problem with the governor.</a:t>
            </a:r>
          </a:p>
        </p:txBody>
      </p:sp>
    </p:spTree>
    <p:custDataLst>
      <p:tags r:id="rId1"/>
    </p:custDataLst>
    <p:extLst>
      <p:ext uri="{BB962C8B-B14F-4D97-AF65-F5344CB8AC3E}">
        <p14:creationId xmlns:p14="http://schemas.microsoft.com/office/powerpoint/2010/main" val="171942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 </a:t>
            </a:r>
            <a:endParaRPr lang="en-CA" b="1"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solidFill>
                <a:latin typeface="Calibri Light" panose="020F0302020204030204" pitchFamily="34" charset="0"/>
                <a:cs typeface="Times New Roman" panose="02020603050405020304" pitchFamily="18" charset="0"/>
              </a:rPr>
              <a:t>What is the function of the quick release valve? </a:t>
            </a:r>
          </a:p>
        </p:txBody>
      </p:sp>
      <p:sp>
        <p:nvSpPr>
          <p:cNvPr id="4" name="Content Placeholder 2"/>
          <p:cNvSpPr txBox="1">
            <a:spLocks/>
          </p:cNvSpPr>
          <p:nvPr/>
        </p:nvSpPr>
        <p:spPr>
          <a:xfrm>
            <a:off x="544671" y="3054164"/>
            <a:ext cx="6482662" cy="1026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Answer: It rapidly exhausts air from the controlled device.</a:t>
            </a:r>
          </a:p>
        </p:txBody>
      </p:sp>
    </p:spTree>
    <p:custDataLst>
      <p:tags r:id="rId1"/>
    </p:custDataLst>
    <p:extLst>
      <p:ext uri="{BB962C8B-B14F-4D97-AF65-F5344CB8AC3E}">
        <p14:creationId xmlns:p14="http://schemas.microsoft.com/office/powerpoint/2010/main" val="306856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a:t>
            </a:r>
            <a:r>
              <a:rPr lang="en-US" b="1" dirty="0" smtClean="0">
                <a:solidFill>
                  <a:srgbClr val="5FB743"/>
                </a:solidFill>
              </a:rPr>
              <a:t> </a:t>
            </a:r>
            <a:endParaRPr lang="en-CA" b="1" dirty="0">
              <a:solidFill>
                <a:srgbClr val="5FB743"/>
              </a:solidFill>
            </a:endParaRPr>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solidFill>
                <a:latin typeface="Calibri Light" panose="020F0302020204030204" pitchFamily="34" charset="0"/>
                <a:cs typeface="Times New Roman" panose="02020603050405020304" pitchFamily="18" charset="0"/>
              </a:rPr>
              <a:t>How is brake lag reduced?</a:t>
            </a:r>
          </a:p>
        </p:txBody>
      </p:sp>
      <p:sp>
        <p:nvSpPr>
          <p:cNvPr id="4" name="Content Placeholder 2"/>
          <p:cNvSpPr txBox="1">
            <a:spLocks/>
          </p:cNvSpPr>
          <p:nvPr/>
        </p:nvSpPr>
        <p:spPr>
          <a:xfrm>
            <a:off x="593478" y="2230258"/>
            <a:ext cx="5139107" cy="631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Font typeface="Arial" panose="020B0604020202020204" pitchFamily="34" charset="0"/>
              <a:buNone/>
            </a:pPr>
            <a:r>
              <a:rPr lang="en-US" dirty="0" smtClean="0">
                <a:solidFill>
                  <a:schemeClr val="tx1"/>
                </a:solidFill>
                <a:latin typeface="Calibri Light" panose="020F0302020204030204" pitchFamily="34" charset="0"/>
                <a:ea typeface="Calibri" panose="020F0502020204030204" pitchFamily="34" charset="0"/>
                <a:cs typeface="Times New Roman" panose="02020603050405020304" pitchFamily="18" charset="0"/>
              </a:rPr>
              <a:t>Answer: Through a relay valve.</a:t>
            </a:r>
          </a:p>
        </p:txBody>
      </p:sp>
    </p:spTree>
    <p:custDataLst>
      <p:tags r:id="rId1"/>
    </p:custDataLst>
    <p:extLst>
      <p:ext uri="{BB962C8B-B14F-4D97-AF65-F5344CB8AC3E}">
        <p14:creationId xmlns:p14="http://schemas.microsoft.com/office/powerpoint/2010/main" val="1896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Brake Circuits</a:t>
            </a:r>
            <a:endParaRPr lang="en-US" dirty="0"/>
          </a:p>
        </p:txBody>
      </p:sp>
      <p:sp>
        <p:nvSpPr>
          <p:cNvPr id="3" name="Content Placeholder 2"/>
          <p:cNvSpPr>
            <a:spLocks noGrp="1"/>
          </p:cNvSpPr>
          <p:nvPr>
            <p:ph sz="quarter" idx="11"/>
          </p:nvPr>
        </p:nvSpPr>
        <p:spPr/>
        <p:txBody>
          <a:bodyPr/>
          <a:lstStyle/>
          <a:p>
            <a:pPr marL="0" indent="0">
              <a:buNone/>
            </a:pPr>
            <a:r>
              <a:rPr lang="en-US" dirty="0" smtClean="0">
                <a:solidFill>
                  <a:schemeClr val="tx1">
                    <a:lumMod val="75000"/>
                    <a:lumOff val="25000"/>
                  </a:schemeClr>
                </a:solidFill>
              </a:rPr>
              <a:t>Get into groups of 4 and plan how you will teach the class about brake circuits. </a:t>
            </a:r>
          </a:p>
          <a:p>
            <a:pPr marL="0" indent="0">
              <a:buNone/>
            </a:pPr>
            <a:r>
              <a:rPr lang="en-US" dirty="0" smtClean="0">
                <a:solidFill>
                  <a:schemeClr val="tx1">
                    <a:lumMod val="75000"/>
                    <a:lumOff val="25000"/>
                  </a:schemeClr>
                </a:solidFill>
              </a:rPr>
              <a:t>Use diagrams and write out some key points that you want the class to know.</a:t>
            </a:r>
          </a:p>
          <a:p>
            <a:pPr marL="0" indent="0">
              <a:buNone/>
            </a:pPr>
            <a:r>
              <a:rPr lang="en-US" dirty="0" smtClean="0">
                <a:solidFill>
                  <a:schemeClr val="tx1">
                    <a:lumMod val="75000"/>
                    <a:lumOff val="25000"/>
                  </a:schemeClr>
                </a:solidFill>
              </a:rPr>
              <a:t>Use the MPI Air Brake Manual, and any other resources you can find for reference.</a:t>
            </a:r>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26376280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Spring Parking Brakes Systems</a:t>
            </a:r>
            <a:endParaRPr lang="en-CA" b="1" dirty="0"/>
          </a:p>
        </p:txBody>
      </p:sp>
      <p:sp>
        <p:nvSpPr>
          <p:cNvPr id="3" name="Content Placeholder 2"/>
          <p:cNvSpPr>
            <a:spLocks noGrp="1"/>
          </p:cNvSpPr>
          <p:nvPr>
            <p:ph sz="quarter" idx="11"/>
          </p:nvPr>
        </p:nvSpPr>
        <p:spPr>
          <a:xfrm>
            <a:off x="544671" y="934821"/>
            <a:ext cx="7886700" cy="5634112"/>
          </a:xfrm>
        </p:spPr>
        <p:txBody>
          <a:bodyPr/>
          <a:lstStyle/>
          <a:p>
            <a:pPr marL="0" indent="0" defTabSz="457200">
              <a:lnSpc>
                <a:spcPct val="100000"/>
              </a:lnSpc>
              <a:buClr>
                <a:schemeClr val="accent1"/>
              </a:buClr>
              <a:buNone/>
            </a:pPr>
            <a:r>
              <a:rPr lang="en-US" dirty="0">
                <a:solidFill>
                  <a:schemeClr val="tx1">
                    <a:lumMod val="75000"/>
                    <a:lumOff val="25000"/>
                  </a:schemeClr>
                </a:solidFill>
              </a:rPr>
              <a:t>The installation of spring parking brakes and their </a:t>
            </a:r>
            <a:r>
              <a:rPr lang="en-US" dirty="0" smtClean="0">
                <a:solidFill>
                  <a:schemeClr val="tx1">
                    <a:lumMod val="75000"/>
                    <a:lumOff val="25000"/>
                  </a:schemeClr>
                </a:solidFill>
              </a:rPr>
              <a:t>piping arrangements </a:t>
            </a:r>
            <a:r>
              <a:rPr lang="en-US" dirty="0">
                <a:solidFill>
                  <a:schemeClr val="tx1">
                    <a:lumMod val="75000"/>
                    <a:lumOff val="25000"/>
                  </a:schemeClr>
                </a:solidFill>
              </a:rPr>
              <a:t>into a vehicle air brake system </a:t>
            </a:r>
            <a:r>
              <a:rPr lang="en-US" dirty="0" smtClean="0">
                <a:solidFill>
                  <a:schemeClr val="tx1">
                    <a:lumMod val="75000"/>
                    <a:lumOff val="25000"/>
                  </a:schemeClr>
                </a:solidFill>
              </a:rPr>
              <a:t>vary depending </a:t>
            </a:r>
            <a:r>
              <a:rPr lang="en-US" dirty="0">
                <a:solidFill>
                  <a:schemeClr val="tx1">
                    <a:lumMod val="75000"/>
                    <a:lumOff val="25000"/>
                  </a:schemeClr>
                </a:solidFill>
              </a:rPr>
              <a:t>on the vehicle make</a:t>
            </a:r>
            <a:r>
              <a:rPr lang="en-US" dirty="0" smtClean="0">
                <a:solidFill>
                  <a:schemeClr val="tx1">
                    <a:lumMod val="75000"/>
                    <a:lumOff val="25000"/>
                  </a:schemeClr>
                </a:solidFill>
              </a:rPr>
              <a:t>.</a:t>
            </a:r>
          </a:p>
          <a:p>
            <a:pPr defTabSz="457200">
              <a:lnSpc>
                <a:spcPct val="100000"/>
              </a:lnSpc>
              <a:buClr>
                <a:schemeClr val="accent1"/>
              </a:buClr>
            </a:pPr>
            <a:r>
              <a:rPr lang="en-CA" dirty="0" smtClean="0">
                <a:solidFill>
                  <a:schemeClr val="tx1">
                    <a:lumMod val="75000"/>
                    <a:lumOff val="25000"/>
                  </a:schemeClr>
                </a:solidFill>
              </a:rPr>
              <a:t>A spring mechanically applies the parking brake</a:t>
            </a:r>
          </a:p>
          <a:p>
            <a:pPr defTabSz="457200">
              <a:lnSpc>
                <a:spcPct val="100000"/>
              </a:lnSpc>
              <a:buClr>
                <a:schemeClr val="accent1"/>
              </a:buClr>
            </a:pPr>
            <a:r>
              <a:rPr lang="en-CA" dirty="0" smtClean="0">
                <a:solidFill>
                  <a:schemeClr val="tx1">
                    <a:lumMod val="75000"/>
                    <a:lumOff val="25000"/>
                  </a:schemeClr>
                </a:solidFill>
              </a:rPr>
              <a:t>Air </a:t>
            </a:r>
            <a:r>
              <a:rPr lang="en-CA" dirty="0">
                <a:solidFill>
                  <a:schemeClr val="tx1">
                    <a:lumMod val="75000"/>
                    <a:lumOff val="25000"/>
                  </a:schemeClr>
                </a:solidFill>
              </a:rPr>
              <a:t>pressure from the service tank </a:t>
            </a:r>
            <a:r>
              <a:rPr lang="en-CA" dirty="0" smtClean="0">
                <a:solidFill>
                  <a:schemeClr val="tx1">
                    <a:lumMod val="75000"/>
                    <a:lumOff val="25000"/>
                  </a:schemeClr>
                </a:solidFill>
              </a:rPr>
              <a:t>releases </a:t>
            </a:r>
            <a:r>
              <a:rPr lang="en-CA" dirty="0">
                <a:solidFill>
                  <a:schemeClr val="tx1">
                    <a:lumMod val="75000"/>
                    <a:lumOff val="25000"/>
                  </a:schemeClr>
                </a:solidFill>
              </a:rPr>
              <a:t>the </a:t>
            </a:r>
            <a:r>
              <a:rPr lang="en-CA" dirty="0" smtClean="0">
                <a:solidFill>
                  <a:schemeClr val="tx1">
                    <a:lumMod val="75000"/>
                    <a:lumOff val="25000"/>
                  </a:schemeClr>
                </a:solidFill>
              </a:rPr>
              <a:t>parking brake</a:t>
            </a:r>
          </a:p>
        </p:txBody>
      </p:sp>
      <p:pic>
        <p:nvPicPr>
          <p:cNvPr id="4" name="Picture 3"/>
          <p:cNvPicPr>
            <a:picLocks noChangeAspect="1"/>
          </p:cNvPicPr>
          <p:nvPr/>
        </p:nvPicPr>
        <p:blipFill>
          <a:blip r:embed="rId4"/>
          <a:stretch>
            <a:fillRect/>
          </a:stretch>
        </p:blipFill>
        <p:spPr>
          <a:xfrm>
            <a:off x="2301471" y="3751877"/>
            <a:ext cx="4373100" cy="2995172"/>
          </a:xfrm>
          <a:prstGeom prst="rect">
            <a:avLst/>
          </a:prstGeom>
        </p:spPr>
      </p:pic>
      <p:sp>
        <p:nvSpPr>
          <p:cNvPr id="5" name="Rectangle 4"/>
          <p:cNvSpPr/>
          <p:nvPr/>
        </p:nvSpPr>
        <p:spPr>
          <a:xfrm>
            <a:off x="6987821" y="5368604"/>
            <a:ext cx="1130300" cy="1200329"/>
          </a:xfrm>
          <a:prstGeom prst="rect">
            <a:avLst/>
          </a:prstGeom>
        </p:spPr>
        <p:txBody>
          <a:bodyPr wrap="square">
            <a:spAutoFit/>
          </a:bodyPr>
          <a:lstStyle/>
          <a:p>
            <a:r>
              <a:rPr lang="en-US" dirty="0">
                <a:latin typeface="Calibri Light" panose="020F0302020204030204" pitchFamily="34" charset="0"/>
              </a:rPr>
              <a:t>Spring</a:t>
            </a:r>
          </a:p>
          <a:p>
            <a:r>
              <a:rPr lang="en-US" dirty="0">
                <a:latin typeface="Calibri Light" panose="020F0302020204030204" pitchFamily="34" charset="0"/>
              </a:rPr>
              <a:t>parking</a:t>
            </a:r>
          </a:p>
          <a:p>
            <a:r>
              <a:rPr lang="en-US" dirty="0">
                <a:latin typeface="Calibri Light" panose="020F0302020204030204" pitchFamily="34" charset="0"/>
              </a:rPr>
              <a:t>brake</a:t>
            </a:r>
          </a:p>
          <a:p>
            <a:r>
              <a:rPr lang="en-US" dirty="0">
                <a:latin typeface="Calibri Light" panose="020F0302020204030204" pitchFamily="34" charset="0"/>
              </a:rPr>
              <a:t>chamber</a:t>
            </a:r>
          </a:p>
        </p:txBody>
      </p:sp>
      <p:cxnSp>
        <p:nvCxnSpPr>
          <p:cNvPr id="7" name="Straight Connector 6"/>
          <p:cNvCxnSpPr/>
          <p:nvPr/>
        </p:nvCxnSpPr>
        <p:spPr>
          <a:xfrm flipH="1" flipV="1">
            <a:off x="6515100" y="5524500"/>
            <a:ext cx="472722" cy="520236"/>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11211853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Spring Parking Brake System</a:t>
            </a:r>
            <a:endParaRPr lang="en-CA" b="1" dirty="0"/>
          </a:p>
        </p:txBody>
      </p:sp>
      <p:pic>
        <p:nvPicPr>
          <p:cNvPr id="4" name="Content Placeholder 3"/>
          <p:cNvPicPr>
            <a:picLocks noGrp="1" noChangeAspect="1"/>
          </p:cNvPicPr>
          <p:nvPr>
            <p:ph sz="quarter" idx="11"/>
          </p:nvPr>
        </p:nvPicPr>
        <p:blipFill>
          <a:blip r:embed="rId4"/>
          <a:stretch>
            <a:fillRect/>
          </a:stretch>
        </p:blipFill>
        <p:spPr>
          <a:xfrm>
            <a:off x="2123496" y="2417953"/>
            <a:ext cx="4729050" cy="2906332"/>
          </a:xfrm>
          <a:prstGeom prst="rect">
            <a:avLst/>
          </a:prstGeom>
        </p:spPr>
      </p:pic>
      <p:sp>
        <p:nvSpPr>
          <p:cNvPr id="6" name="Rectangle 5"/>
          <p:cNvSpPr/>
          <p:nvPr/>
        </p:nvSpPr>
        <p:spPr>
          <a:xfrm>
            <a:off x="4864100" y="1353221"/>
            <a:ext cx="1816100" cy="646331"/>
          </a:xfrm>
          <a:prstGeom prst="rect">
            <a:avLst/>
          </a:prstGeom>
        </p:spPr>
        <p:txBody>
          <a:bodyPr wrap="square">
            <a:spAutoFit/>
          </a:bodyPr>
          <a:lstStyle/>
          <a:p>
            <a:pPr algn="ctr"/>
            <a:r>
              <a:rPr lang="en-US" dirty="0">
                <a:latin typeface="Calibri Light" panose="020F0302020204030204" pitchFamily="34" charset="0"/>
              </a:rPr>
              <a:t>Parking brake</a:t>
            </a:r>
          </a:p>
          <a:p>
            <a:pPr algn="ctr"/>
            <a:r>
              <a:rPr lang="en-US" dirty="0">
                <a:latin typeface="Calibri Light" panose="020F0302020204030204" pitchFamily="34" charset="0"/>
              </a:rPr>
              <a:t>spring</a:t>
            </a:r>
          </a:p>
        </p:txBody>
      </p:sp>
      <p:cxnSp>
        <p:nvCxnSpPr>
          <p:cNvPr id="8" name="Straight Connector 7"/>
          <p:cNvCxnSpPr>
            <a:stCxn id="6" idx="2"/>
          </p:cNvCxnSpPr>
          <p:nvPr/>
        </p:nvCxnSpPr>
        <p:spPr>
          <a:xfrm>
            <a:off x="5772150" y="1999552"/>
            <a:ext cx="0" cy="1188148"/>
          </a:xfrm>
          <a:prstGeom prst="line">
            <a:avLst/>
          </a:prstGeom>
        </p:spPr>
        <p:style>
          <a:lnRef idx="3">
            <a:schemeClr val="dk1"/>
          </a:lnRef>
          <a:fillRef idx="0">
            <a:schemeClr val="dk1"/>
          </a:fillRef>
          <a:effectRef idx="2">
            <a:schemeClr val="dk1"/>
          </a:effectRef>
          <a:fontRef idx="minor">
            <a:schemeClr val="tx1"/>
          </a:fontRef>
        </p:style>
      </p:cxnSp>
      <p:sp>
        <p:nvSpPr>
          <p:cNvPr id="3" name="TextBox 2"/>
          <p:cNvSpPr txBox="1"/>
          <p:nvPr/>
        </p:nvSpPr>
        <p:spPr>
          <a:xfrm>
            <a:off x="3128963" y="5096355"/>
            <a:ext cx="4300537" cy="646331"/>
          </a:xfrm>
          <a:prstGeom prst="rect">
            <a:avLst/>
          </a:prstGeom>
          <a:noFill/>
        </p:spPr>
        <p:txBody>
          <a:bodyPr wrap="square" rtlCol="0">
            <a:spAutoFit/>
          </a:bodyPr>
          <a:lstStyle/>
          <a:p>
            <a:r>
              <a:rPr lang="en-US" dirty="0" smtClean="0">
                <a:latin typeface="Calibri Light" panose="020F0302020204030204" pitchFamily="34" charset="0"/>
              </a:rPr>
              <a:t>Air pressure is applied to keep the spring brake caged.</a:t>
            </a:r>
            <a:endParaRPr lang="en-US" dirty="0">
              <a:latin typeface="Calibri Light" panose="020F0302020204030204" pitchFamily="34" charset="0"/>
            </a:endParaRPr>
          </a:p>
        </p:txBody>
      </p:sp>
    </p:spTree>
    <p:custDataLst>
      <p:tags r:id="rId1"/>
    </p:custDataLst>
    <p:extLst>
      <p:ext uri="{BB962C8B-B14F-4D97-AF65-F5344CB8AC3E}">
        <p14:creationId xmlns:p14="http://schemas.microsoft.com/office/powerpoint/2010/main" val="995901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Spring Parking Brake Control Valve</a:t>
            </a:r>
            <a:endParaRPr lang="en-CA" b="1" dirty="0"/>
          </a:p>
        </p:txBody>
      </p:sp>
      <p:sp>
        <p:nvSpPr>
          <p:cNvPr id="3" name="Content Placeholder 2"/>
          <p:cNvSpPr>
            <a:spLocks noGrp="1"/>
          </p:cNvSpPr>
          <p:nvPr>
            <p:ph sz="quarter" idx="11"/>
          </p:nvPr>
        </p:nvSpPr>
        <p:spPr>
          <a:xfrm>
            <a:off x="544671" y="934821"/>
            <a:ext cx="7886700" cy="4619770"/>
          </a:xfrm>
        </p:spPr>
        <p:txBody>
          <a:bodyPr/>
          <a:lstStyle/>
          <a:p>
            <a:pPr marL="0" indent="0" defTabSz="457200">
              <a:lnSpc>
                <a:spcPct val="100000"/>
              </a:lnSpc>
              <a:buClr>
                <a:schemeClr val="accent1"/>
              </a:buClr>
              <a:buNone/>
            </a:pPr>
            <a:r>
              <a:rPr lang="en-CA" dirty="0">
                <a:solidFill>
                  <a:schemeClr val="tx1">
                    <a:lumMod val="75000"/>
                    <a:lumOff val="25000"/>
                  </a:schemeClr>
                </a:solidFill>
              </a:rPr>
              <a:t>The </a:t>
            </a:r>
            <a:r>
              <a:rPr lang="en-CA" dirty="0" smtClean="0">
                <a:solidFill>
                  <a:schemeClr val="tx1">
                    <a:lumMod val="75000"/>
                    <a:lumOff val="25000"/>
                  </a:schemeClr>
                </a:solidFill>
              </a:rPr>
              <a:t>spring parking brake control </a:t>
            </a:r>
            <a:r>
              <a:rPr lang="en-CA" dirty="0">
                <a:solidFill>
                  <a:schemeClr val="tx1">
                    <a:lumMod val="75000"/>
                    <a:lumOff val="25000"/>
                  </a:schemeClr>
                </a:solidFill>
              </a:rPr>
              <a:t>valve (yellow button) is the driver’s control for the </a:t>
            </a:r>
            <a:r>
              <a:rPr lang="en-CA" dirty="0" smtClean="0">
                <a:solidFill>
                  <a:schemeClr val="tx1">
                    <a:lumMod val="75000"/>
                    <a:lumOff val="25000"/>
                  </a:schemeClr>
                </a:solidFill>
              </a:rPr>
              <a:t>parking circuit.</a:t>
            </a:r>
            <a:endParaRPr lang="en-US" dirty="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CA" dirty="0" smtClean="0">
                <a:solidFill>
                  <a:schemeClr val="tx1">
                    <a:lumMod val="75000"/>
                    <a:lumOff val="25000"/>
                  </a:schemeClr>
                </a:solidFill>
              </a:rPr>
              <a:t>Located in the cab</a:t>
            </a:r>
          </a:p>
          <a:p>
            <a:pPr defTabSz="457200">
              <a:lnSpc>
                <a:spcPct val="100000"/>
              </a:lnSpc>
              <a:buClr>
                <a:schemeClr val="accent1"/>
              </a:buClr>
            </a:pPr>
            <a:r>
              <a:rPr lang="en-CA" dirty="0" smtClean="0">
                <a:solidFill>
                  <a:schemeClr val="tx1">
                    <a:lumMod val="75000"/>
                    <a:lumOff val="25000"/>
                  </a:schemeClr>
                </a:solidFill>
              </a:rPr>
              <a:t>Controls </a:t>
            </a:r>
            <a:r>
              <a:rPr lang="en-CA" dirty="0">
                <a:solidFill>
                  <a:schemeClr val="tx1">
                    <a:lumMod val="75000"/>
                    <a:lumOff val="25000"/>
                  </a:schemeClr>
                </a:solidFill>
              </a:rPr>
              <a:t>air pressure to the </a:t>
            </a:r>
            <a:r>
              <a:rPr lang="en-CA" dirty="0" smtClean="0">
                <a:solidFill>
                  <a:schemeClr val="tx1">
                    <a:lumMod val="75000"/>
                    <a:lumOff val="25000"/>
                  </a:schemeClr>
                </a:solidFill>
              </a:rPr>
              <a:t>parking brakes</a:t>
            </a:r>
          </a:p>
          <a:p>
            <a:pPr defTabSz="457200">
              <a:lnSpc>
                <a:spcPct val="100000"/>
              </a:lnSpc>
              <a:buClr>
                <a:schemeClr val="accent1"/>
              </a:buClr>
            </a:pPr>
            <a:r>
              <a:rPr lang="en-CA" dirty="0" smtClean="0">
                <a:solidFill>
                  <a:schemeClr val="tx1">
                    <a:lumMod val="75000"/>
                    <a:lumOff val="25000"/>
                  </a:schemeClr>
                </a:solidFill>
              </a:rPr>
              <a:t>Releases air pressure when pulled</a:t>
            </a:r>
          </a:p>
        </p:txBody>
      </p:sp>
      <p:pic>
        <p:nvPicPr>
          <p:cNvPr id="5" name="Picture 4"/>
          <p:cNvPicPr>
            <a:picLocks noChangeAspect="1"/>
          </p:cNvPicPr>
          <p:nvPr/>
        </p:nvPicPr>
        <p:blipFill>
          <a:blip r:embed="rId4"/>
          <a:stretch>
            <a:fillRect/>
          </a:stretch>
        </p:blipFill>
        <p:spPr>
          <a:xfrm>
            <a:off x="1742280" y="3640183"/>
            <a:ext cx="2662914" cy="3170436"/>
          </a:xfrm>
          <a:prstGeom prst="rect">
            <a:avLst/>
          </a:prstGeom>
        </p:spPr>
      </p:pic>
      <p:pic>
        <p:nvPicPr>
          <p:cNvPr id="6" name="Picture 5"/>
          <p:cNvPicPr>
            <a:picLocks noChangeAspect="1"/>
          </p:cNvPicPr>
          <p:nvPr/>
        </p:nvPicPr>
        <p:blipFill>
          <a:blip r:embed="rId5"/>
          <a:stretch>
            <a:fillRect/>
          </a:stretch>
        </p:blipFill>
        <p:spPr>
          <a:xfrm>
            <a:off x="5272079" y="4114950"/>
            <a:ext cx="1887084" cy="1766206"/>
          </a:xfrm>
          <a:prstGeom prst="rect">
            <a:avLst/>
          </a:prstGeom>
        </p:spPr>
      </p:pic>
    </p:spTree>
    <p:custDataLst>
      <p:tags r:id="rId1"/>
    </p:custDataLst>
    <p:extLst>
      <p:ext uri="{BB962C8B-B14F-4D97-AF65-F5344CB8AC3E}">
        <p14:creationId xmlns:p14="http://schemas.microsoft.com/office/powerpoint/2010/main" val="13619051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Spring Parking Brake Control Valve</a:t>
            </a:r>
            <a:endParaRPr lang="en-CA" b="1" dirty="0"/>
          </a:p>
        </p:txBody>
      </p:sp>
      <p:sp>
        <p:nvSpPr>
          <p:cNvPr id="3" name="Content Placeholder 2"/>
          <p:cNvSpPr>
            <a:spLocks noGrp="1"/>
          </p:cNvSpPr>
          <p:nvPr>
            <p:ph sz="quarter" idx="11"/>
          </p:nvPr>
        </p:nvSpPr>
        <p:spPr>
          <a:xfrm>
            <a:off x="544671" y="934821"/>
            <a:ext cx="7886700" cy="5514292"/>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When </a:t>
            </a:r>
            <a:r>
              <a:rPr lang="en-CA" dirty="0">
                <a:solidFill>
                  <a:schemeClr val="tx1">
                    <a:lumMod val="75000"/>
                    <a:lumOff val="25000"/>
                  </a:schemeClr>
                </a:solidFill>
              </a:rPr>
              <a:t>air pressure </a:t>
            </a:r>
            <a:r>
              <a:rPr lang="en-CA" dirty="0" smtClean="0">
                <a:solidFill>
                  <a:schemeClr val="tx1">
                    <a:lumMod val="75000"/>
                    <a:lumOff val="25000"/>
                  </a:schemeClr>
                </a:solidFill>
              </a:rPr>
              <a:t>drops, </a:t>
            </a:r>
            <a:r>
              <a:rPr lang="en-CA" dirty="0">
                <a:solidFill>
                  <a:schemeClr val="tx1">
                    <a:lumMod val="75000"/>
                    <a:lumOff val="25000"/>
                  </a:schemeClr>
                </a:solidFill>
              </a:rPr>
              <a:t>the spring under the spool overcomes the air pressure </a:t>
            </a:r>
            <a:r>
              <a:rPr lang="en-CA" dirty="0" smtClean="0">
                <a:solidFill>
                  <a:schemeClr val="tx1">
                    <a:lumMod val="75000"/>
                    <a:lumOff val="25000"/>
                  </a:schemeClr>
                </a:solidFill>
              </a:rPr>
              <a:t>that holds the </a:t>
            </a:r>
            <a:r>
              <a:rPr lang="en-CA" dirty="0">
                <a:solidFill>
                  <a:schemeClr val="tx1">
                    <a:lumMod val="75000"/>
                    <a:lumOff val="25000"/>
                  </a:schemeClr>
                </a:solidFill>
              </a:rPr>
              <a:t>spool in and pops the spool and button </a:t>
            </a:r>
            <a:r>
              <a:rPr lang="en-CA" dirty="0" smtClean="0">
                <a:solidFill>
                  <a:schemeClr val="tx1">
                    <a:lumMod val="75000"/>
                    <a:lumOff val="25000"/>
                  </a:schemeClr>
                </a:solidFill>
              </a:rPr>
              <a:t>out</a:t>
            </a:r>
          </a:p>
          <a:p>
            <a:pPr marL="0" indent="0" defTabSz="457200">
              <a:lnSpc>
                <a:spcPct val="100000"/>
              </a:lnSpc>
              <a:buClr>
                <a:schemeClr val="accent1"/>
              </a:buClr>
              <a:buNone/>
            </a:pPr>
            <a:r>
              <a:rPr lang="en-CA" dirty="0" smtClean="0">
                <a:solidFill>
                  <a:schemeClr val="tx1">
                    <a:lumMod val="75000"/>
                    <a:lumOff val="25000"/>
                  </a:schemeClr>
                </a:solidFill>
              </a:rPr>
              <a:t>This </a:t>
            </a:r>
            <a:r>
              <a:rPr lang="en-CA" dirty="0">
                <a:solidFill>
                  <a:schemeClr val="tx1">
                    <a:lumMod val="75000"/>
                    <a:lumOff val="25000"/>
                  </a:schemeClr>
                </a:solidFill>
              </a:rPr>
              <a:t>typically happens between 20 - 45 PSI </a:t>
            </a:r>
            <a:r>
              <a:rPr lang="en-CA" dirty="0" smtClean="0">
                <a:solidFill>
                  <a:schemeClr val="tx1">
                    <a:lumMod val="75000"/>
                    <a:lumOff val="25000"/>
                  </a:schemeClr>
                </a:solidFill>
              </a:rPr>
              <a:t/>
            </a:r>
            <a:br>
              <a:rPr lang="en-CA" dirty="0" smtClean="0">
                <a:solidFill>
                  <a:schemeClr val="tx1">
                    <a:lumMod val="75000"/>
                    <a:lumOff val="25000"/>
                  </a:schemeClr>
                </a:solidFill>
              </a:rPr>
            </a:br>
            <a:r>
              <a:rPr lang="en-CA" dirty="0" smtClean="0">
                <a:solidFill>
                  <a:schemeClr val="tx1">
                    <a:lumMod val="75000"/>
                    <a:lumOff val="25000"/>
                  </a:schemeClr>
                </a:solidFill>
              </a:rPr>
              <a:t>(</a:t>
            </a:r>
            <a:r>
              <a:rPr lang="en-CA" dirty="0">
                <a:solidFill>
                  <a:schemeClr val="tx1">
                    <a:lumMod val="75000"/>
                    <a:lumOff val="25000"/>
                  </a:schemeClr>
                </a:solidFill>
              </a:rPr>
              <a:t>138 - 310 kPa</a:t>
            </a:r>
            <a:r>
              <a:rPr lang="en-CA" dirty="0" smtClean="0">
                <a:solidFill>
                  <a:schemeClr val="tx1">
                    <a:lumMod val="75000"/>
                    <a:lumOff val="25000"/>
                  </a:schemeClr>
                </a:solidFill>
              </a:rPr>
              <a:t>)</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buClr>
                <a:schemeClr val="accent1"/>
              </a:buClr>
              <a:buNone/>
            </a:pPr>
            <a:r>
              <a:rPr lang="en-CA" dirty="0" smtClean="0">
                <a:solidFill>
                  <a:schemeClr val="tx1">
                    <a:lumMod val="75000"/>
                    <a:lumOff val="25000"/>
                  </a:schemeClr>
                </a:solidFill>
              </a:rPr>
              <a:t>A vehicle must be placed out-of-service if the parking control valve does not default back to the park position when the air pressure is depleted</a:t>
            </a:r>
          </a:p>
          <a:p>
            <a:pPr marL="0" indent="0" defTabSz="457200">
              <a:lnSpc>
                <a:spcPct val="100000"/>
              </a:lnSpc>
              <a:spcAft>
                <a:spcPts val="800"/>
              </a:spcAft>
              <a:buNone/>
            </a:pP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44025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Air Pressure Failure Application</a:t>
            </a:r>
            <a:endParaRPr lang="en-US"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095341184"/>
              </p:ext>
            </p:extLst>
          </p:nvPr>
        </p:nvGraphicFramePr>
        <p:xfrm>
          <a:off x="628650" y="1254125"/>
          <a:ext cx="7886700" cy="475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69037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To Operate a Vehicle with Air Brakes</a:t>
            </a:r>
            <a:endParaRPr lang="en-CA" b="1" dirty="0"/>
          </a:p>
        </p:txBody>
      </p:sp>
      <p:sp>
        <p:nvSpPr>
          <p:cNvPr id="3" name="Content Placeholder 2"/>
          <p:cNvSpPr>
            <a:spLocks noGrp="1"/>
          </p:cNvSpPr>
          <p:nvPr>
            <p:ph sz="quarter" idx="11"/>
          </p:nvPr>
        </p:nvSpPr>
        <p:spPr>
          <a:xfrm>
            <a:off x="544671" y="934820"/>
            <a:ext cx="7886700" cy="4073907"/>
          </a:xfrm>
        </p:spPr>
        <p:txBody>
          <a:bodyPr/>
          <a:lstStyle/>
          <a:p>
            <a:pPr marL="0" indent="0" defTabSz="457200">
              <a:lnSpc>
                <a:spcPct val="100000"/>
              </a:lnSpc>
              <a:spcBef>
                <a:spcPts val="0"/>
              </a:spcBef>
              <a:spcAft>
                <a:spcPts val="800"/>
              </a:spcAft>
              <a:buClr>
                <a:schemeClr val="accent1"/>
              </a:buClr>
              <a:buNone/>
            </a:pPr>
            <a:r>
              <a:rPr lang="en-US" altLang="en-US" dirty="0" smtClean="0">
                <a:solidFill>
                  <a:schemeClr val="tx1">
                    <a:lumMod val="75000"/>
                    <a:lumOff val="25000"/>
                  </a:schemeClr>
                </a:solidFill>
              </a:rPr>
              <a:t>To operate a vehicle equipped with air brakes, you are required to pass:</a:t>
            </a:r>
          </a:p>
          <a:p>
            <a:pPr defTabSz="457200">
              <a:lnSpc>
                <a:spcPct val="100000"/>
              </a:lnSpc>
              <a:spcBef>
                <a:spcPts val="0"/>
              </a:spcBef>
              <a:spcAft>
                <a:spcPts val="800"/>
              </a:spcAft>
              <a:buClr>
                <a:schemeClr val="accent1"/>
              </a:buClr>
            </a:pPr>
            <a:r>
              <a:rPr lang="en-US" altLang="en-US" sz="2400" dirty="0">
                <a:solidFill>
                  <a:schemeClr val="tx1">
                    <a:lumMod val="75000"/>
                    <a:lumOff val="25000"/>
                  </a:schemeClr>
                </a:solidFill>
              </a:rPr>
              <a:t>A</a:t>
            </a:r>
            <a:r>
              <a:rPr lang="en-US" altLang="en-US" sz="2400" dirty="0" smtClean="0">
                <a:solidFill>
                  <a:schemeClr val="tx1">
                    <a:lumMod val="75000"/>
                    <a:lumOff val="25000"/>
                  </a:schemeClr>
                </a:solidFill>
              </a:rPr>
              <a:t> written air brake test, to operate as a learner</a:t>
            </a:r>
          </a:p>
          <a:p>
            <a:pPr defTabSz="457200">
              <a:lnSpc>
                <a:spcPct val="100000"/>
              </a:lnSpc>
              <a:spcBef>
                <a:spcPts val="0"/>
              </a:spcBef>
              <a:spcAft>
                <a:spcPts val="800"/>
              </a:spcAft>
              <a:buClr>
                <a:schemeClr val="accent1"/>
              </a:buClr>
            </a:pPr>
            <a:r>
              <a:rPr lang="en-US" altLang="en-US" sz="2400" dirty="0" smtClean="0">
                <a:solidFill>
                  <a:schemeClr val="tx1">
                    <a:lumMod val="75000"/>
                    <a:lumOff val="25000"/>
                  </a:schemeClr>
                </a:solidFill>
              </a:rPr>
              <a:t>A Class 1 road test which includes a practical air brake test</a:t>
            </a:r>
          </a:p>
          <a:p>
            <a:pPr defTabSz="457200">
              <a:lnSpc>
                <a:spcPct val="100000"/>
              </a:lnSpc>
              <a:spcBef>
                <a:spcPts val="0"/>
              </a:spcBef>
              <a:spcAft>
                <a:spcPts val="800"/>
              </a:spcAft>
              <a:buClr>
                <a:schemeClr val="accent1"/>
              </a:buClr>
            </a:pPr>
            <a:endParaRPr lang="en-US" altLang="en-US" sz="2400" dirty="0">
              <a:solidFill>
                <a:schemeClr val="tx1">
                  <a:lumMod val="75000"/>
                  <a:lumOff val="25000"/>
                </a:schemeClr>
              </a:solidFill>
            </a:endParaRPr>
          </a:p>
          <a:p>
            <a:pPr marL="0" indent="0" defTabSz="457200">
              <a:lnSpc>
                <a:spcPct val="100000"/>
              </a:lnSpc>
              <a:spcBef>
                <a:spcPts val="0"/>
              </a:spcBef>
              <a:spcAft>
                <a:spcPts val="800"/>
              </a:spcAft>
              <a:buClr>
                <a:schemeClr val="accent1"/>
              </a:buClr>
              <a:buNone/>
            </a:pPr>
            <a:r>
              <a:rPr lang="en-US" altLang="en-US" dirty="0" smtClean="0">
                <a:solidFill>
                  <a:schemeClr val="tx1">
                    <a:lumMod val="75000"/>
                    <a:lumOff val="25000"/>
                  </a:schemeClr>
                </a:solidFill>
              </a:rPr>
              <a:t>After passing both tests, you will receive an “A” endorsement on your driver’s licence.</a:t>
            </a:r>
          </a:p>
        </p:txBody>
      </p:sp>
    </p:spTree>
    <p:custDataLst>
      <p:tags r:id="rId1"/>
    </p:custDataLst>
    <p:extLst>
      <p:ext uri="{BB962C8B-B14F-4D97-AF65-F5344CB8AC3E}">
        <p14:creationId xmlns:p14="http://schemas.microsoft.com/office/powerpoint/2010/main" val="30099399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Air Pressure Failure Application</a:t>
            </a:r>
            <a:endParaRPr lang="en-US" dirty="0"/>
          </a:p>
        </p:txBody>
      </p:sp>
      <p:sp>
        <p:nvSpPr>
          <p:cNvPr id="5" name="Text Placeholder 4"/>
          <p:cNvSpPr>
            <a:spLocks noGrp="1"/>
          </p:cNvSpPr>
          <p:nvPr>
            <p:ph type="body" sz="quarter" idx="17"/>
          </p:nvPr>
        </p:nvSpPr>
        <p:spPr>
          <a:xfrm>
            <a:off x="1563624" y="2042160"/>
            <a:ext cx="3081528" cy="3627120"/>
          </a:xfrm>
        </p:spPr>
        <p:txBody>
          <a:bodyPr/>
          <a:lstStyle/>
          <a:p>
            <a:pPr marL="342900" indent="-342900">
              <a:buClr>
                <a:schemeClr val="accent1"/>
              </a:buClr>
              <a:buFont typeface="Arial" panose="020B0604020202020204" pitchFamily="34" charset="0"/>
              <a:buChar char="•"/>
            </a:pPr>
            <a:r>
              <a:rPr lang="en-US" sz="2200" dirty="0"/>
              <a:t>Allows air pressure to flow to the pressure plate of the parking diaphragm. </a:t>
            </a:r>
          </a:p>
          <a:p>
            <a:pPr marL="342900" indent="-342900">
              <a:buClr>
                <a:schemeClr val="accent1"/>
              </a:buClr>
              <a:buFont typeface="Arial" panose="020B0604020202020204" pitchFamily="34" charset="0"/>
              <a:buChar char="•"/>
            </a:pPr>
            <a:r>
              <a:rPr lang="en-US" sz="2200" dirty="0"/>
              <a:t>It compresses the parking spring to release the spring parking brakes. </a:t>
            </a:r>
          </a:p>
        </p:txBody>
      </p:sp>
      <p:sp>
        <p:nvSpPr>
          <p:cNvPr id="6" name="Text Placeholder 5"/>
          <p:cNvSpPr>
            <a:spLocks noGrp="1"/>
          </p:cNvSpPr>
          <p:nvPr>
            <p:ph type="body" sz="quarter" idx="19"/>
          </p:nvPr>
        </p:nvSpPr>
        <p:spPr>
          <a:xfrm>
            <a:off x="5605272" y="2039112"/>
            <a:ext cx="3081528" cy="3630168"/>
          </a:xfrm>
        </p:spPr>
        <p:txBody>
          <a:bodyPr/>
          <a:lstStyle/>
          <a:p>
            <a:pPr marL="342900" indent="-342900">
              <a:buClr>
                <a:schemeClr val="accent1"/>
              </a:buClr>
              <a:buFont typeface="Arial" panose="020B0604020202020204" pitchFamily="34" charset="0"/>
              <a:buChar char="•"/>
            </a:pPr>
            <a:r>
              <a:rPr lang="en-US" dirty="0"/>
              <a:t>Service brakes applied with the foot valve use the service circuit and functions independently of the parking circuit to provide normal braking. </a:t>
            </a:r>
          </a:p>
          <a:p>
            <a:pPr marL="342900" indent="-342900">
              <a:buClr>
                <a:schemeClr val="accent1"/>
              </a:buClr>
              <a:buFont typeface="Arial" panose="020B0604020202020204" pitchFamily="34" charset="0"/>
              <a:buChar char="•"/>
            </a:pPr>
            <a:r>
              <a:rPr lang="en-US" dirty="0"/>
              <a:t>The parking brake would remain released. </a:t>
            </a:r>
          </a:p>
          <a:p>
            <a:endParaRPr lang="en-US" dirty="0"/>
          </a:p>
        </p:txBody>
      </p:sp>
      <p:sp>
        <p:nvSpPr>
          <p:cNvPr id="7" name="Text Placeholder 6"/>
          <p:cNvSpPr>
            <a:spLocks noGrp="1"/>
          </p:cNvSpPr>
          <p:nvPr>
            <p:ph type="body" sz="quarter" idx="21"/>
          </p:nvPr>
        </p:nvSpPr>
        <p:spPr/>
        <p:txBody>
          <a:bodyPr/>
          <a:lstStyle/>
          <a:p>
            <a:r>
              <a:rPr lang="en-US" b="1" dirty="0"/>
              <a:t>Control </a:t>
            </a:r>
            <a:r>
              <a:rPr lang="en-US" b="1" dirty="0" smtClean="0"/>
              <a:t>Valve</a:t>
            </a:r>
            <a:endParaRPr lang="en-US" b="1" dirty="0"/>
          </a:p>
        </p:txBody>
      </p:sp>
      <p:sp>
        <p:nvSpPr>
          <p:cNvPr id="8" name="Text Placeholder 7"/>
          <p:cNvSpPr>
            <a:spLocks noGrp="1"/>
          </p:cNvSpPr>
          <p:nvPr>
            <p:ph type="body" sz="quarter" idx="23"/>
          </p:nvPr>
        </p:nvSpPr>
        <p:spPr/>
        <p:txBody>
          <a:bodyPr/>
          <a:lstStyle/>
          <a:p>
            <a:r>
              <a:rPr lang="en-US" b="1" dirty="0"/>
              <a:t>Foot Valve</a:t>
            </a:r>
          </a:p>
          <a:p>
            <a:endParaRPr lang="en-US" dirty="0"/>
          </a:p>
        </p:txBody>
      </p:sp>
    </p:spTree>
    <p:custDataLst>
      <p:tags r:id="rId1"/>
    </p:custDataLst>
    <p:extLst>
      <p:ext uri="{BB962C8B-B14F-4D97-AF65-F5344CB8AC3E}">
        <p14:creationId xmlns:p14="http://schemas.microsoft.com/office/powerpoint/2010/main" val="1256661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Manually Releasing the </a:t>
            </a:r>
            <a:r>
              <a:rPr lang="en-CA" dirty="0" smtClean="0"/>
              <a:t>Parking </a:t>
            </a:r>
            <a:r>
              <a:rPr lang="en-CA" dirty="0"/>
              <a:t>S</a:t>
            </a:r>
            <a:r>
              <a:rPr lang="en-CA" dirty="0" smtClean="0"/>
              <a:t>pring</a:t>
            </a:r>
            <a:endParaRPr lang="en-CA" b="1" dirty="0"/>
          </a:p>
        </p:txBody>
      </p:sp>
      <p:sp>
        <p:nvSpPr>
          <p:cNvPr id="3" name="Content Placeholder 2"/>
          <p:cNvSpPr>
            <a:spLocks noGrp="1"/>
          </p:cNvSpPr>
          <p:nvPr>
            <p:ph sz="quarter" idx="11"/>
          </p:nvPr>
        </p:nvSpPr>
        <p:spPr>
          <a:xfrm>
            <a:off x="544671" y="934821"/>
            <a:ext cx="8013906" cy="2875179"/>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Spring </a:t>
            </a:r>
            <a:r>
              <a:rPr lang="en-CA" dirty="0">
                <a:solidFill>
                  <a:schemeClr val="tx1">
                    <a:lumMod val="75000"/>
                    <a:lumOff val="25000"/>
                  </a:schemeClr>
                </a:solidFill>
              </a:rPr>
              <a:t>brakes can be manually released (caged) with a release </a:t>
            </a:r>
            <a:r>
              <a:rPr lang="en-CA" dirty="0" smtClean="0">
                <a:solidFill>
                  <a:schemeClr val="tx1">
                    <a:lumMod val="75000"/>
                    <a:lumOff val="25000"/>
                  </a:schemeClr>
                </a:solidFill>
              </a:rPr>
              <a:t>bolt.</a:t>
            </a:r>
            <a:endParaRPr lang="en-US" dirty="0" smtClean="0">
              <a:solidFill>
                <a:schemeClr val="tx1">
                  <a:lumMod val="75000"/>
                  <a:lumOff val="25000"/>
                </a:schemeClr>
              </a:solidFill>
            </a:endParaRPr>
          </a:p>
          <a:p>
            <a:pPr defTabSz="457200">
              <a:lnSpc>
                <a:spcPct val="100000"/>
              </a:lnSpc>
              <a:buClr>
                <a:schemeClr val="accent1"/>
              </a:buClr>
            </a:pPr>
            <a:r>
              <a:rPr lang="en-CA" sz="2400" dirty="0" smtClean="0">
                <a:solidFill>
                  <a:schemeClr val="tx1">
                    <a:lumMod val="75000"/>
                    <a:lumOff val="25000"/>
                  </a:schemeClr>
                </a:solidFill>
              </a:rPr>
              <a:t>Found </a:t>
            </a:r>
            <a:r>
              <a:rPr lang="en-CA" sz="2400" dirty="0">
                <a:solidFill>
                  <a:schemeClr val="tx1">
                    <a:lumMod val="75000"/>
                    <a:lumOff val="25000"/>
                  </a:schemeClr>
                </a:solidFill>
              </a:rPr>
              <a:t>in a side pocket on the </a:t>
            </a:r>
            <a:r>
              <a:rPr lang="en-CA" sz="2400" dirty="0" smtClean="0">
                <a:solidFill>
                  <a:schemeClr val="tx1">
                    <a:lumMod val="75000"/>
                    <a:lumOff val="25000"/>
                  </a:schemeClr>
                </a:solidFill>
              </a:rPr>
              <a:t>chamber</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CA" sz="2400" dirty="0">
                <a:solidFill>
                  <a:schemeClr val="tx1">
                    <a:lumMod val="75000"/>
                    <a:lumOff val="25000"/>
                  </a:schemeClr>
                </a:solidFill>
              </a:rPr>
              <a:t>Caging bolts (release tools) are used to pull the </a:t>
            </a:r>
            <a:r>
              <a:rPr lang="en-CA" sz="2400" dirty="0" smtClean="0">
                <a:solidFill>
                  <a:schemeClr val="tx1">
                    <a:lumMod val="75000"/>
                    <a:lumOff val="25000"/>
                  </a:schemeClr>
                </a:solidFill>
              </a:rPr>
              <a:t>parking </a:t>
            </a:r>
            <a:r>
              <a:rPr lang="en-CA" sz="2400" dirty="0">
                <a:solidFill>
                  <a:schemeClr val="tx1">
                    <a:lumMod val="75000"/>
                    <a:lumOff val="25000"/>
                  </a:schemeClr>
                </a:solidFill>
              </a:rPr>
              <a:t>spring off the application so the vehicle can be </a:t>
            </a:r>
            <a:r>
              <a:rPr lang="en-CA" sz="2400" b="1" dirty="0">
                <a:solidFill>
                  <a:schemeClr val="tx1">
                    <a:lumMod val="75000"/>
                    <a:lumOff val="25000"/>
                  </a:schemeClr>
                </a:solidFill>
              </a:rPr>
              <a:t>towed or </a:t>
            </a:r>
            <a:r>
              <a:rPr lang="en-CA" sz="2400" b="1" dirty="0" smtClean="0">
                <a:solidFill>
                  <a:schemeClr val="tx1">
                    <a:lumMod val="75000"/>
                    <a:lumOff val="25000"/>
                  </a:schemeClr>
                </a:solidFill>
              </a:rPr>
              <a:t>repaired</a:t>
            </a:r>
          </a:p>
        </p:txBody>
      </p:sp>
      <p:grpSp>
        <p:nvGrpSpPr>
          <p:cNvPr id="6" name="Group 5"/>
          <p:cNvGrpSpPr/>
          <p:nvPr/>
        </p:nvGrpSpPr>
        <p:grpSpPr>
          <a:xfrm>
            <a:off x="1026982" y="4431108"/>
            <a:ext cx="7049284" cy="571439"/>
            <a:chOff x="1509294" y="4439809"/>
            <a:chExt cx="7049284" cy="571439"/>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294" y="4439809"/>
              <a:ext cx="554038" cy="554038"/>
            </a:xfrm>
            <a:prstGeom prst="rect">
              <a:avLst/>
            </a:prstGeom>
          </p:spPr>
        </p:pic>
        <p:sp>
          <p:nvSpPr>
            <p:cNvPr id="5" name="Content Placeholder 2"/>
            <p:cNvSpPr txBox="1">
              <a:spLocks/>
            </p:cNvSpPr>
            <p:nvPr/>
          </p:nvSpPr>
          <p:spPr>
            <a:xfrm>
              <a:off x="2063332" y="4480487"/>
              <a:ext cx="6495246" cy="5307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None/>
              </a:pPr>
              <a:r>
                <a:rPr lang="en-US" b="1"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NEVER TAKE THE </a:t>
              </a:r>
              <a:r>
                <a:rPr lang="en-US" b="1"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PARKING </a:t>
              </a:r>
              <a:r>
                <a:rPr lang="en-US" b="1"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CHAMBER APART!</a:t>
              </a:r>
            </a:p>
          </p:txBody>
        </p:sp>
      </p:grpSp>
    </p:spTree>
    <p:custDataLst>
      <p:tags r:id="rId1"/>
    </p:custDataLst>
    <p:extLst>
      <p:ext uri="{BB962C8B-B14F-4D97-AF65-F5344CB8AC3E}">
        <p14:creationId xmlns:p14="http://schemas.microsoft.com/office/powerpoint/2010/main" val="37934733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a:t>Caging the </a:t>
            </a:r>
            <a:r>
              <a:rPr lang="en-CA" b="1" dirty="0" smtClean="0"/>
              <a:t>Parking </a:t>
            </a:r>
            <a:r>
              <a:rPr lang="en-CA" b="1" dirty="0"/>
              <a:t>Brake</a:t>
            </a:r>
          </a:p>
        </p:txBody>
      </p:sp>
      <p:sp>
        <p:nvSpPr>
          <p:cNvPr id="3" name="Content Placeholder 2"/>
          <p:cNvSpPr>
            <a:spLocks noGrp="1"/>
          </p:cNvSpPr>
          <p:nvPr>
            <p:ph sz="quarter" idx="11"/>
          </p:nvPr>
        </p:nvSpPr>
        <p:spPr>
          <a:xfrm>
            <a:off x="544671" y="934821"/>
            <a:ext cx="7886700" cy="5071336"/>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Vehicles </a:t>
            </a:r>
            <a:r>
              <a:rPr lang="en-CA" dirty="0">
                <a:solidFill>
                  <a:schemeClr val="tx1">
                    <a:lumMod val="75000"/>
                    <a:lumOff val="25000"/>
                  </a:schemeClr>
                </a:solidFill>
              </a:rPr>
              <a:t>with no air pressure and caged </a:t>
            </a:r>
            <a:r>
              <a:rPr lang="en-CA" dirty="0" smtClean="0">
                <a:solidFill>
                  <a:schemeClr val="tx1">
                    <a:lumMod val="75000"/>
                    <a:lumOff val="25000"/>
                  </a:schemeClr>
                </a:solidFill>
              </a:rPr>
              <a:t>parking springs have no </a:t>
            </a:r>
            <a:r>
              <a:rPr lang="en-US" dirty="0" smtClean="0">
                <a:solidFill>
                  <a:schemeClr val="tx1">
                    <a:lumMod val="75000"/>
                    <a:lumOff val="25000"/>
                  </a:schemeClr>
                </a:solidFill>
              </a:rPr>
              <a:t>service or parking brakes.</a:t>
            </a:r>
          </a:p>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Ensure chock blocks are used</a:t>
            </a:r>
          </a:p>
          <a:p>
            <a:pPr defTabSz="457200">
              <a:lnSpc>
                <a:spcPct val="100000"/>
              </a:lnSpc>
              <a:buClr>
                <a:schemeClr val="accent1"/>
              </a:buClr>
            </a:pPr>
            <a:r>
              <a:rPr lang="en-CA" dirty="0" smtClean="0">
                <a:solidFill>
                  <a:schemeClr val="tx1">
                    <a:lumMod val="75000"/>
                    <a:lumOff val="25000"/>
                  </a:schemeClr>
                </a:solidFill>
              </a:rPr>
              <a:t>Cage parking </a:t>
            </a:r>
            <a:r>
              <a:rPr lang="en-CA" dirty="0">
                <a:solidFill>
                  <a:schemeClr val="tx1">
                    <a:lumMod val="75000"/>
                    <a:lumOff val="25000"/>
                  </a:schemeClr>
                </a:solidFill>
              </a:rPr>
              <a:t>springs </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for towing and repairs</a:t>
            </a:r>
          </a:p>
          <a:p>
            <a:pPr defTabSz="457200">
              <a:lnSpc>
                <a:spcPct val="100000"/>
              </a:lnSpc>
              <a:buClr>
                <a:schemeClr val="accent1"/>
              </a:buClr>
            </a:pPr>
            <a:r>
              <a:rPr lang="en-CA" dirty="0">
                <a:solidFill>
                  <a:schemeClr val="tx1">
                    <a:lumMod val="75000"/>
                    <a:lumOff val="25000"/>
                  </a:schemeClr>
                </a:solidFill>
              </a:rPr>
              <a:t>Do </a:t>
            </a:r>
            <a:r>
              <a:rPr lang="en-CA" dirty="0" smtClean="0">
                <a:solidFill>
                  <a:schemeClr val="tx1">
                    <a:lumMod val="75000"/>
                    <a:lumOff val="25000"/>
                  </a:schemeClr>
                </a:solidFill>
              </a:rPr>
              <a:t>not </a:t>
            </a:r>
            <a:r>
              <a:rPr lang="en-CA" dirty="0">
                <a:solidFill>
                  <a:schemeClr val="tx1">
                    <a:lumMod val="75000"/>
                    <a:lumOff val="25000"/>
                  </a:schemeClr>
                </a:solidFill>
              </a:rPr>
              <a:t>operate vehicles with reduced braking </a:t>
            </a:r>
            <a:r>
              <a:rPr lang="en-CA" dirty="0" smtClean="0">
                <a:solidFill>
                  <a:schemeClr val="tx1">
                    <a:lumMod val="75000"/>
                    <a:lumOff val="25000"/>
                  </a:schemeClr>
                </a:solidFill>
              </a:rPr>
              <a:t>capabilities</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1172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Dual Air Supply</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Air </a:t>
            </a:r>
            <a:r>
              <a:rPr lang="en-CA" dirty="0">
                <a:solidFill>
                  <a:schemeClr val="tx1">
                    <a:lumMod val="75000"/>
                    <a:lumOff val="25000"/>
                  </a:schemeClr>
                </a:solidFill>
              </a:rPr>
              <a:t>pressure for the </a:t>
            </a:r>
            <a:r>
              <a:rPr lang="en-CA" dirty="0" smtClean="0">
                <a:solidFill>
                  <a:schemeClr val="tx1">
                    <a:lumMod val="75000"/>
                    <a:lumOff val="25000"/>
                  </a:schemeClr>
                </a:solidFill>
              </a:rPr>
              <a:t>parking </a:t>
            </a:r>
            <a:r>
              <a:rPr lang="en-CA" dirty="0">
                <a:solidFill>
                  <a:schemeClr val="tx1">
                    <a:lumMod val="75000"/>
                    <a:lumOff val="25000"/>
                  </a:schemeClr>
                </a:solidFill>
              </a:rPr>
              <a:t>circuit is delivered from the </a:t>
            </a:r>
            <a:r>
              <a:rPr lang="en-CA" dirty="0" smtClean="0">
                <a:solidFill>
                  <a:schemeClr val="tx1">
                    <a:lumMod val="75000"/>
                    <a:lumOff val="25000"/>
                  </a:schemeClr>
                </a:solidFill>
              </a:rPr>
              <a:t>service tank with the higher pressure, and</a:t>
            </a:r>
          </a:p>
          <a:p>
            <a:pPr defTabSz="457200">
              <a:lnSpc>
                <a:spcPct val="100000"/>
              </a:lnSpc>
              <a:buClr>
                <a:schemeClr val="accent1"/>
              </a:buClr>
            </a:pPr>
            <a:r>
              <a:rPr lang="en-CA" sz="2400" dirty="0">
                <a:solidFill>
                  <a:schemeClr val="tx1">
                    <a:lumMod val="75000"/>
                    <a:lumOff val="25000"/>
                  </a:schemeClr>
                </a:solidFill>
              </a:rPr>
              <a:t>K</a:t>
            </a:r>
            <a:r>
              <a:rPr lang="en-CA" sz="2400" dirty="0" smtClean="0">
                <a:solidFill>
                  <a:schemeClr val="tx1">
                    <a:lumMod val="75000"/>
                    <a:lumOff val="25000"/>
                  </a:schemeClr>
                </a:solidFill>
              </a:rPr>
              <a:t>eeps </a:t>
            </a:r>
            <a:r>
              <a:rPr lang="en-CA" sz="2400" dirty="0">
                <a:solidFill>
                  <a:schemeClr val="tx1">
                    <a:lumMod val="75000"/>
                    <a:lumOff val="25000"/>
                  </a:schemeClr>
                </a:solidFill>
              </a:rPr>
              <a:t>the spring </a:t>
            </a:r>
            <a:r>
              <a:rPr lang="en-CA" sz="2400" dirty="0" smtClean="0">
                <a:solidFill>
                  <a:schemeClr val="tx1">
                    <a:lumMod val="75000"/>
                    <a:lumOff val="25000"/>
                  </a:schemeClr>
                </a:solidFill>
              </a:rPr>
              <a:t>parking </a:t>
            </a:r>
            <a:r>
              <a:rPr lang="en-CA" sz="2400" dirty="0">
                <a:solidFill>
                  <a:schemeClr val="tx1">
                    <a:lumMod val="75000"/>
                    <a:lumOff val="25000"/>
                  </a:schemeClr>
                </a:solidFill>
              </a:rPr>
              <a:t>brake </a:t>
            </a:r>
            <a:r>
              <a:rPr lang="en-CA" sz="2400" dirty="0" smtClean="0">
                <a:solidFill>
                  <a:schemeClr val="tx1">
                    <a:lumMod val="75000"/>
                    <a:lumOff val="25000"/>
                  </a:schemeClr>
                </a:solidFill>
              </a:rPr>
              <a:t>released</a:t>
            </a:r>
            <a:endParaRPr lang="en-US" sz="2400" dirty="0">
              <a:solidFill>
                <a:schemeClr val="tx1">
                  <a:lumMod val="75000"/>
                  <a:lumOff val="25000"/>
                </a:schemeClr>
              </a:solidFill>
              <a:cs typeface="Times New Roman" panose="02020603050405020304" pitchFamily="18" charset="0"/>
            </a:endParaRPr>
          </a:p>
          <a:p>
            <a:pPr defTabSz="457200">
              <a:lnSpc>
                <a:spcPct val="100000"/>
              </a:lnSpc>
              <a:buClr>
                <a:schemeClr val="accent1"/>
              </a:buClr>
            </a:pPr>
            <a:r>
              <a:rPr lang="en-CA" sz="2400" dirty="0" smtClean="0">
                <a:solidFill>
                  <a:schemeClr val="tx1">
                    <a:lumMod val="75000"/>
                    <a:lumOff val="25000"/>
                  </a:schemeClr>
                </a:solidFill>
              </a:rPr>
              <a:t>Allows </a:t>
            </a:r>
            <a:r>
              <a:rPr lang="en-CA" sz="2400" dirty="0">
                <a:solidFill>
                  <a:schemeClr val="tx1">
                    <a:lumMod val="75000"/>
                    <a:lumOff val="25000"/>
                  </a:schemeClr>
                </a:solidFill>
              </a:rPr>
              <a:t>the driver to make a safe and controlled </a:t>
            </a:r>
            <a:r>
              <a:rPr lang="en-CA" sz="2400" dirty="0" smtClean="0">
                <a:solidFill>
                  <a:schemeClr val="tx1">
                    <a:lumMod val="75000"/>
                    <a:lumOff val="25000"/>
                  </a:schemeClr>
                </a:solidFill>
              </a:rPr>
              <a:t>stop</a:t>
            </a: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02760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Trailer Air Brake Circuits</a:t>
            </a:r>
            <a:endParaRPr lang="en-CA" b="1" dirty="0"/>
          </a:p>
        </p:txBody>
      </p:sp>
      <p:sp>
        <p:nvSpPr>
          <p:cNvPr id="3" name="Content Placeholder 2"/>
          <p:cNvSpPr>
            <a:spLocks noGrp="1"/>
          </p:cNvSpPr>
          <p:nvPr>
            <p:ph sz="quarter" idx="11"/>
          </p:nvPr>
        </p:nvSpPr>
        <p:spPr>
          <a:xfrm>
            <a:off x="544671" y="934821"/>
            <a:ext cx="7886700" cy="3098971"/>
          </a:xfrm>
        </p:spPr>
        <p:txBody>
          <a:bodyPr/>
          <a:lstStyle/>
          <a:p>
            <a:pPr defTabSz="457200">
              <a:lnSpc>
                <a:spcPct val="100000"/>
              </a:lnSpc>
              <a:buClr>
                <a:schemeClr val="accent1"/>
              </a:buClr>
            </a:pPr>
            <a:r>
              <a:rPr lang="en-US" dirty="0" smtClean="0">
                <a:solidFill>
                  <a:schemeClr val="tx1">
                    <a:lumMod val="75000"/>
                    <a:lumOff val="25000"/>
                  </a:schemeClr>
                </a:solidFill>
              </a:rPr>
              <a:t>Service and parking brakes, relays and control lines work the same on trailers as on trucks.</a:t>
            </a:r>
          </a:p>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Each axle group has:</a:t>
            </a:r>
          </a:p>
          <a:p>
            <a:pPr lvl="1"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Air tank</a:t>
            </a:r>
          </a:p>
          <a:p>
            <a:pPr lvl="1"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Relay valve</a:t>
            </a:r>
          </a:p>
          <a:p>
            <a:pPr lvl="1"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Brake chamber</a:t>
            </a:r>
          </a:p>
        </p:txBody>
      </p:sp>
    </p:spTree>
    <p:custDataLst>
      <p:tags r:id="rId1"/>
    </p:custDataLst>
    <p:extLst>
      <p:ext uri="{BB962C8B-B14F-4D97-AF65-F5344CB8AC3E}">
        <p14:creationId xmlns:p14="http://schemas.microsoft.com/office/powerpoint/2010/main" val="1965539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71" y="125769"/>
            <a:ext cx="7886700" cy="906828"/>
          </a:xfrm>
        </p:spPr>
        <p:txBody>
          <a:bodyPr>
            <a:normAutofit/>
          </a:bodyPr>
          <a:lstStyle/>
          <a:p>
            <a:r>
              <a:rPr lang="en-US" b="1" dirty="0" smtClean="0"/>
              <a:t>Gladhand Couplers</a:t>
            </a:r>
            <a:endParaRPr lang="en-CA"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671" y="1667619"/>
            <a:ext cx="3090672" cy="3886200"/>
          </a:xfrm>
          <a:prstGeom prst="rect">
            <a:avLst/>
          </a:prstGeom>
        </p:spPr>
      </p:pic>
      <p:sp>
        <p:nvSpPr>
          <p:cNvPr id="7" name="Content Placeholder 2"/>
          <p:cNvSpPr txBox="1">
            <a:spLocks/>
          </p:cNvSpPr>
          <p:nvPr/>
        </p:nvSpPr>
        <p:spPr>
          <a:xfrm>
            <a:off x="3270476" y="1667619"/>
            <a:ext cx="1545292" cy="7436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200" dirty="0" smtClean="0">
                <a:solidFill>
                  <a:schemeClr val="tx1">
                    <a:lumMod val="75000"/>
                    <a:lumOff val="25000"/>
                  </a:schemeClr>
                </a:solidFill>
              </a:rPr>
              <a:t>Rubber seal (“O” ring)</a:t>
            </a:r>
            <a:endParaRPr lang="en-CA" sz="2200" dirty="0">
              <a:solidFill>
                <a:srgbClr val="C00000"/>
              </a:solidFill>
            </a:endParaRPr>
          </a:p>
        </p:txBody>
      </p:sp>
      <p:sp>
        <p:nvSpPr>
          <p:cNvPr id="8" name="Content Placeholder 2"/>
          <p:cNvSpPr txBox="1">
            <a:spLocks/>
          </p:cNvSpPr>
          <p:nvPr/>
        </p:nvSpPr>
        <p:spPr>
          <a:xfrm>
            <a:off x="1206847" y="5069751"/>
            <a:ext cx="1545292" cy="4840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200" dirty="0" smtClean="0">
                <a:solidFill>
                  <a:schemeClr val="tx1">
                    <a:lumMod val="75000"/>
                    <a:lumOff val="25000"/>
                  </a:schemeClr>
                </a:solidFill>
              </a:rPr>
              <a:t>Air Lines</a:t>
            </a:r>
            <a:endParaRPr lang="en-CA" sz="2200" dirty="0">
              <a:solidFill>
                <a:srgbClr val="C00000"/>
              </a:solidFill>
            </a:endParaRPr>
          </a:p>
        </p:txBody>
      </p:sp>
      <p:sp>
        <p:nvSpPr>
          <p:cNvPr id="11" name="Content Placeholder 2"/>
          <p:cNvSpPr>
            <a:spLocks noGrp="1"/>
          </p:cNvSpPr>
          <p:nvPr>
            <p:ph sz="quarter" idx="11"/>
          </p:nvPr>
        </p:nvSpPr>
        <p:spPr>
          <a:xfrm>
            <a:off x="4815768" y="934821"/>
            <a:ext cx="4094624" cy="1308317"/>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Inspect before connecting:</a:t>
            </a:r>
          </a:p>
          <a:p>
            <a:pPr defTabSz="457200">
              <a:lnSpc>
                <a:spcPct val="100000"/>
              </a:lnSpc>
              <a:buClr>
                <a:schemeClr val="accent1"/>
              </a:buClr>
            </a:pPr>
            <a:r>
              <a:rPr lang="en-US" sz="2400" dirty="0" smtClean="0">
                <a:solidFill>
                  <a:schemeClr val="tx1">
                    <a:lumMod val="75000"/>
                    <a:lumOff val="25000"/>
                  </a:schemeClr>
                </a:solidFill>
              </a:rPr>
              <a:t>Seals, air valves</a:t>
            </a:r>
            <a:endParaRPr lang="en-CA" sz="2400" dirty="0" smtClean="0">
              <a:solidFill>
                <a:schemeClr val="tx1">
                  <a:lumMod val="75000"/>
                  <a:lumOff val="25000"/>
                </a:schemeClr>
              </a:solidFill>
            </a:endParaRPr>
          </a:p>
          <a:p>
            <a:pPr defTabSz="457200">
              <a:lnSpc>
                <a:spcPct val="100000"/>
              </a:lnSpc>
              <a:buClr>
                <a:schemeClr val="accent1"/>
              </a:buClr>
            </a:pP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cxnSp>
        <p:nvCxnSpPr>
          <p:cNvPr id="4" name="Straight Arrow Connector 3"/>
          <p:cNvCxnSpPr/>
          <p:nvPr/>
        </p:nvCxnSpPr>
        <p:spPr>
          <a:xfrm flipH="1">
            <a:off x="3205537" y="2465798"/>
            <a:ext cx="1089061" cy="26712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530630" y="5309423"/>
            <a:ext cx="365348" cy="23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023692" y="5307061"/>
            <a:ext cx="365348" cy="23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4815768" y="2068033"/>
            <a:ext cx="4094624" cy="331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Clr>
                <a:schemeClr val="accent1"/>
              </a:buClr>
              <a:buFont typeface="Arial" panose="020B0604020202020204" pitchFamily="34" charset="0"/>
              <a:buNone/>
            </a:pPr>
            <a:r>
              <a:rPr lang="en-CA" dirty="0" smtClean="0">
                <a:solidFill>
                  <a:schemeClr val="tx1">
                    <a:lumMod val="75000"/>
                    <a:lumOff val="25000"/>
                  </a:schemeClr>
                </a:solidFill>
              </a:rPr>
              <a:t>Best practices:</a:t>
            </a:r>
          </a:p>
          <a:p>
            <a:pPr defTabSz="457200">
              <a:lnSpc>
                <a:spcPct val="100000"/>
              </a:lnSpc>
              <a:buClr>
                <a:schemeClr val="accent1"/>
              </a:buClr>
            </a:pPr>
            <a:r>
              <a:rPr lang="en-CA" sz="2400" dirty="0">
                <a:solidFill>
                  <a:schemeClr val="tx1">
                    <a:lumMod val="75000"/>
                    <a:lumOff val="25000"/>
                  </a:schemeClr>
                </a:solidFill>
              </a:rPr>
              <a:t>Carry spare </a:t>
            </a:r>
            <a:r>
              <a:rPr lang="en-CA" sz="2400" dirty="0" smtClean="0">
                <a:solidFill>
                  <a:schemeClr val="tx1">
                    <a:lumMod val="75000"/>
                    <a:lumOff val="25000"/>
                  </a:schemeClr>
                </a:solidFill>
              </a:rPr>
              <a:t>seals</a:t>
            </a:r>
            <a:endParaRPr lang="en-US" sz="2400" dirty="0" smtClean="0">
              <a:solidFill>
                <a:schemeClr val="tx1">
                  <a:lumMod val="75000"/>
                  <a:lumOff val="25000"/>
                </a:schemeClr>
              </a:solidFill>
              <a:cs typeface="Times New Roman" panose="02020603050405020304" pitchFamily="18" charset="0"/>
            </a:endParaRPr>
          </a:p>
          <a:p>
            <a:pPr defTabSz="457200">
              <a:lnSpc>
                <a:spcPct val="100000"/>
              </a:lnSpc>
              <a:buClr>
                <a:schemeClr val="accent1"/>
              </a:buClr>
            </a:pPr>
            <a:r>
              <a:rPr lang="en-US" sz="2400" dirty="0" smtClean="0">
                <a:solidFill>
                  <a:schemeClr val="tx1">
                    <a:lumMod val="75000"/>
                    <a:lumOff val="25000"/>
                  </a:schemeClr>
                </a:solidFill>
                <a:cs typeface="Times New Roman" panose="02020603050405020304" pitchFamily="18" charset="0"/>
              </a:rPr>
              <a:t>To protect them (dirt, water):</a:t>
            </a:r>
          </a:p>
          <a:p>
            <a:pPr lvl="1" defTabSz="457200">
              <a:lnSpc>
                <a:spcPct val="100000"/>
              </a:lnSpc>
              <a:buClr>
                <a:schemeClr val="accent1"/>
              </a:buClr>
            </a:pPr>
            <a:r>
              <a:rPr lang="en-US" sz="2000" dirty="0" smtClean="0">
                <a:solidFill>
                  <a:schemeClr val="tx1">
                    <a:lumMod val="75000"/>
                    <a:lumOff val="25000"/>
                  </a:schemeClr>
                </a:solidFill>
                <a:cs typeface="Times New Roman" panose="02020603050405020304" pitchFamily="18" charset="0"/>
              </a:rPr>
              <a:t>Discharge air pressure before connecting</a:t>
            </a:r>
          </a:p>
          <a:p>
            <a:pPr lvl="1" defTabSz="457200">
              <a:lnSpc>
                <a:spcPct val="100000"/>
              </a:lnSpc>
              <a:buClr>
                <a:schemeClr val="accent1"/>
              </a:buClr>
            </a:pPr>
            <a:r>
              <a:rPr lang="en-CA" sz="2000" dirty="0" smtClean="0">
                <a:solidFill>
                  <a:schemeClr val="tx1">
                    <a:lumMod val="75000"/>
                    <a:lumOff val="25000"/>
                  </a:schemeClr>
                </a:solidFill>
              </a:rPr>
              <a:t>Store securely when not in use</a:t>
            </a:r>
          </a:p>
          <a:p>
            <a:pPr lvl="1" defTabSz="457200">
              <a:lnSpc>
                <a:spcPct val="100000"/>
              </a:lnSpc>
              <a:buClr>
                <a:schemeClr val="accent1"/>
              </a:buClr>
            </a:pPr>
            <a:r>
              <a:rPr lang="en-CA" sz="2000" dirty="0" smtClean="0">
                <a:solidFill>
                  <a:schemeClr val="tx1">
                    <a:lumMod val="75000"/>
                    <a:lumOff val="25000"/>
                  </a:schemeClr>
                </a:solidFill>
              </a:rPr>
              <a:t>Use dead-end couplers when air lines not in use</a:t>
            </a:r>
          </a:p>
          <a:p>
            <a:pPr lvl="1" defTabSz="457200">
              <a:lnSpc>
                <a:spcPct val="100000"/>
              </a:lnSpc>
              <a:buClr>
                <a:schemeClr val="accent1"/>
              </a:buClr>
            </a:pPr>
            <a:r>
              <a:rPr lang="en-CA" sz="2000" dirty="0" smtClean="0">
                <a:solidFill>
                  <a:schemeClr val="tx1">
                    <a:lumMod val="75000"/>
                    <a:lumOff val="25000"/>
                  </a:schemeClr>
                </a:solidFill>
              </a:rPr>
              <a:t>Lock </a:t>
            </a:r>
            <a:r>
              <a:rPr lang="en-CA" sz="2000" dirty="0" err="1" smtClean="0">
                <a:solidFill>
                  <a:schemeClr val="tx1">
                    <a:lumMod val="75000"/>
                    <a:lumOff val="25000"/>
                  </a:schemeClr>
                </a:solidFill>
              </a:rPr>
              <a:t>gladhand</a:t>
            </a:r>
            <a:r>
              <a:rPr lang="en-CA" sz="2000" dirty="0" smtClean="0">
                <a:solidFill>
                  <a:schemeClr val="tx1">
                    <a:lumMod val="75000"/>
                    <a:lumOff val="25000"/>
                  </a:schemeClr>
                </a:solidFill>
              </a:rPr>
              <a:t> of service line to supply line</a:t>
            </a:r>
          </a:p>
          <a:p>
            <a:pPr defTabSz="457200">
              <a:lnSpc>
                <a:spcPct val="100000"/>
              </a:lnSpc>
              <a:buClr>
                <a:schemeClr val="accent1"/>
              </a:buClr>
            </a:pP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609363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Supply or Emergency Line</a:t>
            </a:r>
            <a:endParaRPr lang="en-CA" b="1" dirty="0"/>
          </a:p>
        </p:txBody>
      </p:sp>
      <p:pic>
        <p:nvPicPr>
          <p:cNvPr id="4" name="Picture 3">
            <a:extLst>
              <a:ext uri="{FF2B5EF4-FFF2-40B4-BE49-F238E27FC236}">
                <a16:creationId xmlns="" xmlns:a16="http://schemas.microsoft.com/office/drawing/2014/main" id="{7013D5DF-7B0B-4263-8381-3369124F8C49}"/>
              </a:ext>
            </a:extLst>
          </p:cNvPr>
          <p:cNvPicPr>
            <a:picLocks noChangeAspect="1"/>
          </p:cNvPicPr>
          <p:nvPr/>
        </p:nvPicPr>
        <p:blipFill rotWithShape="1">
          <a:blip r:embed="rId4"/>
          <a:srcRect l="6254" t="3572" r="9409" b="66296"/>
          <a:stretch/>
        </p:blipFill>
        <p:spPr>
          <a:xfrm>
            <a:off x="1152120" y="1926378"/>
            <a:ext cx="6671802" cy="3235378"/>
          </a:xfrm>
          <a:prstGeom prst="rect">
            <a:avLst/>
          </a:prstGeom>
        </p:spPr>
      </p:pic>
    </p:spTree>
    <p:custDataLst>
      <p:tags r:id="rId1"/>
    </p:custDataLst>
    <p:extLst>
      <p:ext uri="{BB962C8B-B14F-4D97-AF65-F5344CB8AC3E}">
        <p14:creationId xmlns:p14="http://schemas.microsoft.com/office/powerpoint/2010/main" val="7280508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Service  or Control Line</a:t>
            </a:r>
            <a:endParaRPr lang="en-CA" b="1" dirty="0"/>
          </a:p>
        </p:txBody>
      </p:sp>
      <p:pic>
        <p:nvPicPr>
          <p:cNvPr id="4" name="Picture 3">
            <a:extLst>
              <a:ext uri="{FF2B5EF4-FFF2-40B4-BE49-F238E27FC236}">
                <a16:creationId xmlns="" xmlns:a16="http://schemas.microsoft.com/office/drawing/2014/main" id="{F5E810AB-B605-4D5A-8307-A89126621921}"/>
              </a:ext>
            </a:extLst>
          </p:cNvPr>
          <p:cNvPicPr>
            <a:picLocks noChangeAspect="1"/>
          </p:cNvPicPr>
          <p:nvPr/>
        </p:nvPicPr>
        <p:blipFill rotWithShape="1">
          <a:blip r:embed="rId4"/>
          <a:srcRect l="7339" t="60077" r="8915" b="10161"/>
          <a:stretch/>
        </p:blipFill>
        <p:spPr>
          <a:xfrm>
            <a:off x="1152144" y="1929384"/>
            <a:ext cx="6760292" cy="3260848"/>
          </a:xfrm>
          <a:prstGeom prst="rect">
            <a:avLst/>
          </a:prstGeom>
        </p:spPr>
      </p:pic>
    </p:spTree>
    <p:custDataLst>
      <p:tags r:id="rId1"/>
    </p:custDataLst>
    <p:extLst>
      <p:ext uri="{BB962C8B-B14F-4D97-AF65-F5344CB8AC3E}">
        <p14:creationId xmlns:p14="http://schemas.microsoft.com/office/powerpoint/2010/main" val="20397389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Tractor Protection System</a:t>
            </a:r>
            <a:endParaRPr lang="en-CA" b="1" dirty="0"/>
          </a:p>
        </p:txBody>
      </p:sp>
      <p:sp>
        <p:nvSpPr>
          <p:cNvPr id="3" name="Content Placeholder 2"/>
          <p:cNvSpPr>
            <a:spLocks noGrp="1"/>
          </p:cNvSpPr>
          <p:nvPr>
            <p:ph sz="quarter" idx="11"/>
          </p:nvPr>
        </p:nvSpPr>
        <p:spPr>
          <a:xfrm>
            <a:off x="544671" y="934821"/>
            <a:ext cx="7886700" cy="5369952"/>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Two components to the tractor’s protection system:</a:t>
            </a:r>
          </a:p>
          <a:p>
            <a:pPr defTabSz="457200">
              <a:lnSpc>
                <a:spcPct val="100000"/>
              </a:lnSpc>
              <a:buClr>
                <a:schemeClr val="accent1"/>
              </a:buClr>
            </a:pPr>
            <a:r>
              <a:rPr lang="en-CA" sz="2400" dirty="0"/>
              <a:t>T</a:t>
            </a:r>
            <a:r>
              <a:rPr lang="en-CA" sz="2400" dirty="0" smtClean="0">
                <a:solidFill>
                  <a:schemeClr val="tx1">
                    <a:lumMod val="75000"/>
                    <a:lumOff val="25000"/>
                  </a:schemeClr>
                </a:solidFill>
              </a:rPr>
              <a:t>he </a:t>
            </a:r>
            <a:r>
              <a:rPr lang="en-CA" sz="2400" dirty="0">
                <a:solidFill>
                  <a:schemeClr val="tx1">
                    <a:lumMod val="75000"/>
                    <a:lumOff val="25000"/>
                  </a:schemeClr>
                </a:solidFill>
              </a:rPr>
              <a:t>trailer supply </a:t>
            </a:r>
            <a:r>
              <a:rPr lang="en-CA" sz="2400" dirty="0" smtClean="0">
                <a:solidFill>
                  <a:schemeClr val="tx1">
                    <a:lumMod val="75000"/>
                    <a:lumOff val="25000"/>
                  </a:schemeClr>
                </a:solidFill>
              </a:rPr>
              <a:t>valve which controls </a:t>
            </a:r>
            <a:r>
              <a:rPr lang="en-CA" sz="2400" dirty="0">
                <a:solidFill>
                  <a:schemeClr val="tx1">
                    <a:lumMod val="75000"/>
                    <a:lumOff val="25000"/>
                  </a:schemeClr>
                </a:solidFill>
              </a:rPr>
              <a:t>the supply </a:t>
            </a:r>
            <a:r>
              <a:rPr lang="en-CA" sz="2400" dirty="0" smtClean="0">
                <a:solidFill>
                  <a:schemeClr val="tx1">
                    <a:lumMod val="75000"/>
                    <a:lumOff val="25000"/>
                  </a:schemeClr>
                </a:solidFill>
              </a:rPr>
              <a:t>line</a:t>
            </a:r>
          </a:p>
          <a:p>
            <a:pPr lvl="1" defTabSz="457200">
              <a:lnSpc>
                <a:spcPct val="100000"/>
              </a:lnSpc>
              <a:buClr>
                <a:schemeClr val="accent1"/>
              </a:buClr>
            </a:pPr>
            <a:r>
              <a:rPr lang="en-CA" sz="2000" dirty="0"/>
              <a:t> If it does not work properly, the vehicle will be placed </a:t>
            </a:r>
            <a:r>
              <a:rPr lang="en-CA" sz="2000" dirty="0" smtClean="0"/>
              <a:t>out-of-service</a:t>
            </a:r>
            <a:endParaRPr lang="en-CA" sz="2000" dirty="0" smtClean="0">
              <a:solidFill>
                <a:schemeClr val="tx1">
                  <a:lumMod val="75000"/>
                  <a:lumOff val="25000"/>
                </a:schemeClr>
              </a:solidFill>
            </a:endParaRPr>
          </a:p>
          <a:p>
            <a:pPr defTabSz="457200">
              <a:lnSpc>
                <a:spcPct val="100000"/>
              </a:lnSpc>
              <a:buClr>
                <a:schemeClr val="accent1"/>
              </a:buClr>
            </a:pPr>
            <a:r>
              <a:rPr lang="en-CA" sz="2400" dirty="0"/>
              <a:t>T</a:t>
            </a:r>
            <a:r>
              <a:rPr lang="en-CA" sz="2400" dirty="0" smtClean="0">
                <a:solidFill>
                  <a:schemeClr val="tx1">
                    <a:lumMod val="75000"/>
                    <a:lumOff val="25000"/>
                  </a:schemeClr>
                </a:solidFill>
              </a:rPr>
              <a:t>he </a:t>
            </a:r>
            <a:r>
              <a:rPr lang="en-CA" sz="2400" dirty="0">
                <a:solidFill>
                  <a:schemeClr val="tx1">
                    <a:lumMod val="75000"/>
                    <a:lumOff val="25000"/>
                  </a:schemeClr>
                </a:solidFill>
              </a:rPr>
              <a:t>tractor protection </a:t>
            </a:r>
            <a:r>
              <a:rPr lang="en-CA" sz="2400" dirty="0" smtClean="0">
                <a:solidFill>
                  <a:schemeClr val="tx1">
                    <a:lumMod val="75000"/>
                    <a:lumOff val="25000"/>
                  </a:schemeClr>
                </a:solidFill>
              </a:rPr>
              <a:t>valve which o</a:t>
            </a:r>
            <a:r>
              <a:rPr lang="en-US" sz="2400" dirty="0">
                <a:solidFill>
                  <a:schemeClr val="tx1">
                    <a:lumMod val="75000"/>
                    <a:lumOff val="25000"/>
                  </a:schemeClr>
                </a:solidFill>
              </a:rPr>
              <a:t>pens the service </a:t>
            </a:r>
            <a:r>
              <a:rPr lang="en-US" sz="2400" dirty="0" smtClean="0">
                <a:solidFill>
                  <a:schemeClr val="tx1">
                    <a:lumMod val="75000"/>
                    <a:lumOff val="25000"/>
                  </a:schemeClr>
                </a:solidFill>
              </a:rPr>
              <a:t>line</a:t>
            </a:r>
          </a:p>
          <a:p>
            <a:pPr lvl="1" defTabSz="457200">
              <a:lnSpc>
                <a:spcPct val="100000"/>
              </a:lnSpc>
              <a:buClr>
                <a:schemeClr val="accent1"/>
              </a:buClr>
            </a:pPr>
            <a:r>
              <a:rPr lang="en-US" sz="2000" dirty="0"/>
              <a:t>The trailer supply valve controls the tractor protection valve</a:t>
            </a:r>
            <a:endParaRPr lang="en-US" sz="2000" dirty="0">
              <a:solidFill>
                <a:schemeClr val="tx1">
                  <a:lumMod val="75000"/>
                  <a:lumOff val="25000"/>
                </a:schemeClr>
              </a:solidFill>
            </a:endParaRPr>
          </a:p>
          <a:p>
            <a:pPr marL="0" indent="0" defTabSz="457200">
              <a:lnSpc>
                <a:spcPct val="100000"/>
              </a:lnSpc>
              <a:spcAft>
                <a:spcPts val="800"/>
              </a:spcAft>
              <a:buNone/>
            </a:pPr>
            <a:endParaRPr lang="en-US" sz="2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22823481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Trailer Air Supply Valve</a:t>
            </a:r>
            <a:endParaRPr lang="en-CA" b="1" dirty="0"/>
          </a:p>
        </p:txBody>
      </p:sp>
      <p:sp>
        <p:nvSpPr>
          <p:cNvPr id="3" name="Content Placeholder 2"/>
          <p:cNvSpPr>
            <a:spLocks noGrp="1"/>
          </p:cNvSpPr>
          <p:nvPr>
            <p:ph sz="quarter" idx="11"/>
          </p:nvPr>
        </p:nvSpPr>
        <p:spPr>
          <a:xfrm>
            <a:off x="544671" y="934821"/>
            <a:ext cx="7886700" cy="5136163"/>
          </a:xfrm>
        </p:spPr>
        <p:txBody>
          <a:bodyPr/>
          <a:lstStyle/>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Red button (</a:t>
            </a:r>
            <a:r>
              <a:rPr lang="en-US" dirty="0">
                <a:ea typeface="Calibri" panose="020F0502020204030204" pitchFamily="34" charset="0"/>
                <a:cs typeface="Times New Roman" panose="02020603050405020304" pitchFamily="18" charset="0"/>
              </a:rPr>
              <a:t>P</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ush/Pull Type)</a:t>
            </a:r>
          </a:p>
          <a:p>
            <a:pPr marL="228600" lvl="1" defTabSz="457200">
              <a:lnSpc>
                <a:spcPct val="100000"/>
              </a:lnSpc>
              <a:spcBef>
                <a:spcPts val="1000"/>
              </a:spcBef>
              <a:buClr>
                <a:schemeClr val="accent1"/>
              </a:buClr>
            </a:pPr>
            <a:r>
              <a:rPr lang="en-CA" dirty="0" smtClean="0">
                <a:solidFill>
                  <a:schemeClr val="tx1">
                    <a:lumMod val="75000"/>
                    <a:lumOff val="25000"/>
                  </a:schemeClr>
                </a:solidFill>
              </a:rPr>
              <a:t>Supplies </a:t>
            </a:r>
            <a:r>
              <a:rPr lang="en-CA" dirty="0">
                <a:solidFill>
                  <a:schemeClr val="tx1">
                    <a:lumMod val="75000"/>
                    <a:lumOff val="25000"/>
                  </a:schemeClr>
                </a:solidFill>
              </a:rPr>
              <a:t>air pressure to the </a:t>
            </a:r>
            <a:r>
              <a:rPr lang="en-CA" dirty="0" smtClean="0">
                <a:solidFill>
                  <a:schemeClr val="tx1">
                    <a:lumMod val="75000"/>
                    <a:lumOff val="25000"/>
                  </a:schemeClr>
                </a:solidFill>
              </a:rPr>
              <a:t>trailer</a:t>
            </a:r>
          </a:p>
          <a:p>
            <a:pPr marL="228600" lvl="1" defTabSz="457200">
              <a:lnSpc>
                <a:spcPct val="100000"/>
              </a:lnSpc>
              <a:spcBef>
                <a:spcPts val="1000"/>
              </a:spcBef>
              <a:buClr>
                <a:schemeClr val="accent1"/>
              </a:buClr>
            </a:pPr>
            <a:r>
              <a:rPr lang="en-CA" dirty="0" smtClean="0"/>
              <a:t>Driver pushes in to open and pulls out                                                            to close when no trailer attached</a:t>
            </a:r>
            <a:endParaRPr lang="en-CA" dirty="0">
              <a:solidFill>
                <a:schemeClr val="tx1">
                  <a:lumMod val="75000"/>
                  <a:lumOff val="25000"/>
                </a:schemeClr>
              </a:solidFill>
            </a:endParaRPr>
          </a:p>
          <a:p>
            <a:pPr marL="228600" lvl="1" defTabSz="457200">
              <a:lnSpc>
                <a:spcPct val="100000"/>
              </a:lnSpc>
              <a:spcBef>
                <a:spcPts val="1000"/>
              </a:spcBef>
              <a:buClr>
                <a:schemeClr val="accent1"/>
              </a:buClr>
            </a:pPr>
            <a:r>
              <a:rPr lang="en-CA" dirty="0">
                <a:solidFill>
                  <a:schemeClr val="tx1">
                    <a:lumMod val="75000"/>
                    <a:lumOff val="25000"/>
                  </a:schemeClr>
                </a:solidFill>
              </a:rPr>
              <a:t>Button </a:t>
            </a:r>
            <a:r>
              <a:rPr lang="en-CA" dirty="0" smtClean="0">
                <a:solidFill>
                  <a:schemeClr val="tx1">
                    <a:lumMod val="75000"/>
                    <a:lumOff val="25000"/>
                  </a:schemeClr>
                </a:solidFill>
              </a:rPr>
              <a:t>pops </a:t>
            </a:r>
            <a:r>
              <a:rPr lang="en-CA" dirty="0">
                <a:solidFill>
                  <a:schemeClr val="tx1">
                    <a:lumMod val="75000"/>
                    <a:lumOff val="25000"/>
                  </a:schemeClr>
                </a:solidFill>
              </a:rPr>
              <a:t>out </a:t>
            </a:r>
            <a:r>
              <a:rPr lang="en-CA" dirty="0" smtClean="0">
                <a:solidFill>
                  <a:schemeClr val="tx1">
                    <a:lumMod val="75000"/>
                    <a:lumOff val="25000"/>
                  </a:schemeClr>
                </a:solidFill>
              </a:rPr>
              <a:t>(closes) automatically                                          between 20-45 psi</a:t>
            </a:r>
            <a:endParaRPr lang="en-CA" dirty="0">
              <a:solidFill>
                <a:schemeClr val="tx1">
                  <a:lumMod val="75000"/>
                  <a:lumOff val="25000"/>
                </a:schemeClr>
              </a:solidFill>
            </a:endParaRP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Yellow button (Spring Brake Control Valve)</a:t>
            </a:r>
          </a:p>
          <a:p>
            <a:pPr marL="228600" lvl="1" defTabSz="457200">
              <a:lnSpc>
                <a:spcPct val="100000"/>
              </a:lnSpc>
              <a:spcBef>
                <a:spcPts val="1000"/>
              </a:spcBef>
              <a:buClr>
                <a:schemeClr val="accent1"/>
              </a:buClr>
            </a:pPr>
            <a:r>
              <a:rPr lang="en-CA" dirty="0">
                <a:solidFill>
                  <a:schemeClr val="tx1">
                    <a:lumMod val="75000"/>
                    <a:lumOff val="25000"/>
                  </a:schemeClr>
                </a:solidFill>
              </a:rPr>
              <a:t>M</a:t>
            </a:r>
            <a:r>
              <a:rPr lang="en-CA" dirty="0" smtClean="0">
                <a:solidFill>
                  <a:schemeClr val="tx1">
                    <a:lumMod val="75000"/>
                    <a:lumOff val="25000"/>
                  </a:schemeClr>
                </a:solidFill>
              </a:rPr>
              <a:t>aster </a:t>
            </a:r>
            <a:r>
              <a:rPr lang="en-CA" dirty="0">
                <a:solidFill>
                  <a:schemeClr val="tx1">
                    <a:lumMod val="75000"/>
                    <a:lumOff val="25000"/>
                  </a:schemeClr>
                </a:solidFill>
              </a:rPr>
              <a:t>button</a:t>
            </a:r>
          </a:p>
          <a:p>
            <a:pPr marL="228600" lvl="1" defTabSz="457200">
              <a:lnSpc>
                <a:spcPct val="100000"/>
              </a:lnSpc>
              <a:spcBef>
                <a:spcPts val="1000"/>
              </a:spcBef>
              <a:buClr>
                <a:schemeClr val="accent1"/>
              </a:buClr>
            </a:pPr>
            <a:r>
              <a:rPr lang="en-CA" dirty="0">
                <a:solidFill>
                  <a:schemeClr val="tx1">
                    <a:lumMod val="75000"/>
                    <a:lumOff val="25000"/>
                  </a:schemeClr>
                </a:solidFill>
              </a:rPr>
              <a:t>Pulling it </a:t>
            </a:r>
            <a:r>
              <a:rPr lang="en-CA" dirty="0" smtClean="0">
                <a:solidFill>
                  <a:schemeClr val="tx1">
                    <a:lumMod val="75000"/>
                    <a:lumOff val="25000"/>
                  </a:schemeClr>
                </a:solidFill>
              </a:rPr>
              <a:t>also pops </a:t>
            </a:r>
            <a:r>
              <a:rPr lang="en-CA" dirty="0">
                <a:solidFill>
                  <a:schemeClr val="tx1">
                    <a:lumMod val="75000"/>
                    <a:lumOff val="25000"/>
                  </a:schemeClr>
                </a:solidFill>
              </a:rPr>
              <a:t>out the trailer supply valve (red button)</a:t>
            </a:r>
            <a:endParaRPr lang="en-US" dirty="0">
              <a:solidFill>
                <a:schemeClr val="tx1">
                  <a:lumMod val="75000"/>
                  <a:lumOff val="25000"/>
                </a:schemeClr>
              </a:solidFill>
            </a:endParaRPr>
          </a:p>
          <a:p>
            <a:pPr marL="228600" lvl="1" defTabSz="457200">
              <a:lnSpc>
                <a:spcPct val="100000"/>
              </a:lnSpc>
              <a:spcBef>
                <a:spcPts val="1000"/>
              </a:spcBef>
              <a:buClr>
                <a:schemeClr val="accent1"/>
              </a:buClr>
            </a:pPr>
            <a:r>
              <a:rPr lang="en-CA" dirty="0" smtClean="0">
                <a:solidFill>
                  <a:schemeClr val="tx1">
                    <a:lumMod val="75000"/>
                    <a:lumOff val="25000"/>
                  </a:schemeClr>
                </a:solidFill>
              </a:rPr>
              <a:t>Activates </a:t>
            </a:r>
            <a:r>
              <a:rPr lang="en-CA" dirty="0">
                <a:solidFill>
                  <a:schemeClr val="tx1">
                    <a:lumMod val="75000"/>
                    <a:lumOff val="25000"/>
                  </a:schemeClr>
                </a:solidFill>
              </a:rPr>
              <a:t>all the vehicle’s spring </a:t>
            </a:r>
            <a:r>
              <a:rPr lang="en-CA" dirty="0" smtClean="0">
                <a:solidFill>
                  <a:schemeClr val="tx1">
                    <a:lumMod val="75000"/>
                    <a:lumOff val="25000"/>
                  </a:schemeClr>
                </a:solidFill>
              </a:rPr>
              <a:t>parking </a:t>
            </a:r>
            <a:r>
              <a:rPr lang="en-CA" dirty="0">
                <a:solidFill>
                  <a:schemeClr val="tx1">
                    <a:lumMod val="75000"/>
                    <a:lumOff val="25000"/>
                  </a:schemeClr>
                </a:solidFill>
              </a:rPr>
              <a:t>brakes</a:t>
            </a:r>
            <a:endParaRPr lang="en-US" dirty="0">
              <a:solidFill>
                <a:schemeClr val="tx1">
                  <a:lumMod val="75000"/>
                  <a:lumOff val="25000"/>
                </a:schemeClr>
              </a:solidFill>
            </a:endParaRPr>
          </a:p>
          <a:p>
            <a:pPr marL="800100" lvl="1" indent="-342900" defTabSz="457200">
              <a:lnSpc>
                <a:spcPct val="100000"/>
              </a:lnSpc>
              <a:spcAft>
                <a:spcPts val="800"/>
              </a:spcAft>
              <a:buBlip>
                <a:blip r:embed="rId4"/>
              </a:buBlip>
            </a:pPr>
            <a:endParaRPr lang="en-US" sz="3100" dirty="0" smtClean="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spcAft>
                <a:spcPts val="800"/>
              </a:spcAft>
              <a:buNone/>
            </a:pP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6312537" y="1281223"/>
            <a:ext cx="1932300" cy="1891020"/>
          </a:xfrm>
          <a:prstGeom prst="rect">
            <a:avLst/>
          </a:prstGeom>
        </p:spPr>
      </p:pic>
    </p:spTree>
    <p:custDataLst>
      <p:tags r:id="rId1"/>
    </p:custDataLst>
    <p:extLst>
      <p:ext uri="{BB962C8B-B14F-4D97-AF65-F5344CB8AC3E}">
        <p14:creationId xmlns:p14="http://schemas.microsoft.com/office/powerpoint/2010/main" val="2575954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Brakes vs Hydraulic Brakes</a:t>
            </a:r>
            <a:endParaRPr lang="en-US" dirty="0"/>
          </a:p>
        </p:txBody>
      </p:sp>
      <p:graphicFrame>
        <p:nvGraphicFramePr>
          <p:cNvPr id="4" name="Diagram 3"/>
          <p:cNvGraphicFramePr/>
          <p:nvPr>
            <p:extLst>
              <p:ext uri="{D42A27DB-BD31-4B8C-83A1-F6EECF244321}">
                <p14:modId xmlns:p14="http://schemas.microsoft.com/office/powerpoint/2010/main" val="1915653461"/>
              </p:ext>
            </p:extLst>
          </p:nvPr>
        </p:nvGraphicFramePr>
        <p:xfrm>
          <a:off x="666231" y="1354796"/>
          <a:ext cx="7643580" cy="4849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37986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Foot Valve Application</a:t>
            </a:r>
            <a:endParaRPr lang="en-CA" b="1" dirty="0"/>
          </a:p>
        </p:txBody>
      </p:sp>
      <p:sp>
        <p:nvSpPr>
          <p:cNvPr id="3" name="Content Placeholder 2"/>
          <p:cNvSpPr>
            <a:spLocks noGrp="1"/>
          </p:cNvSpPr>
          <p:nvPr>
            <p:ph sz="quarter" idx="11"/>
          </p:nvPr>
        </p:nvSpPr>
        <p:spPr>
          <a:xfrm>
            <a:off x="544671" y="934821"/>
            <a:ext cx="7886700" cy="4400668"/>
          </a:xfrm>
        </p:spPr>
        <p:txBody>
          <a:bodyPr/>
          <a:lstStyle/>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Applies the tractor and trailer brakes</a:t>
            </a:r>
          </a:p>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Supplied by primary and secondary circuits</a:t>
            </a:r>
          </a:p>
          <a:p>
            <a:pPr defTabSz="457200">
              <a:lnSpc>
                <a:spcPct val="100000"/>
              </a:lnSpc>
              <a:buClr>
                <a:schemeClr val="accent1"/>
              </a:buClr>
            </a:pPr>
            <a:r>
              <a:rPr lang="en-CA" dirty="0" smtClean="0">
                <a:solidFill>
                  <a:schemeClr val="tx1">
                    <a:lumMod val="75000"/>
                    <a:lumOff val="25000"/>
                  </a:schemeClr>
                </a:solidFill>
              </a:rPr>
              <a:t>Trailer service application will occur should a primary or secondary circuit fail </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8136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Trailer Control Valve</a:t>
            </a:r>
            <a:endParaRPr lang="en-CA" b="1" dirty="0"/>
          </a:p>
        </p:txBody>
      </p:sp>
      <p:sp>
        <p:nvSpPr>
          <p:cNvPr id="3" name="Content Placeholder 2"/>
          <p:cNvSpPr>
            <a:spLocks noGrp="1"/>
          </p:cNvSpPr>
          <p:nvPr>
            <p:ph sz="quarter" idx="11"/>
          </p:nvPr>
        </p:nvSpPr>
        <p:spPr>
          <a:xfrm>
            <a:off x="544671" y="934821"/>
            <a:ext cx="5202986" cy="5268352"/>
          </a:xfrm>
        </p:spPr>
        <p:txBody>
          <a:body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rPr>
              <a:t> Hand valve:</a:t>
            </a:r>
          </a:p>
          <a:p>
            <a:pPr marL="228600" lvl="1" defTabSz="457200">
              <a:lnSpc>
                <a:spcPct val="100000"/>
              </a:lnSpc>
              <a:spcBef>
                <a:spcPts val="1000"/>
              </a:spcBef>
              <a:spcAft>
                <a:spcPts val="800"/>
              </a:spcAft>
              <a:buClr>
                <a:schemeClr val="accent1"/>
              </a:buClr>
            </a:pPr>
            <a:r>
              <a:rPr lang="en-US" dirty="0">
                <a:solidFill>
                  <a:schemeClr val="tx1">
                    <a:lumMod val="75000"/>
                    <a:lumOff val="25000"/>
                  </a:schemeClr>
                </a:solidFill>
              </a:rPr>
              <a:t>Controls only the trailer service brakes </a:t>
            </a:r>
          </a:p>
          <a:p>
            <a:pPr marL="228600" lvl="1" defTabSz="457200">
              <a:lnSpc>
                <a:spcPct val="100000"/>
              </a:lnSpc>
              <a:spcBef>
                <a:spcPts val="1000"/>
              </a:spcBef>
              <a:spcAft>
                <a:spcPts val="800"/>
              </a:spcAft>
              <a:buClr>
                <a:schemeClr val="accent1"/>
              </a:buClr>
            </a:pPr>
            <a:r>
              <a:rPr lang="en-US" dirty="0">
                <a:solidFill>
                  <a:schemeClr val="tx1">
                    <a:lumMod val="75000"/>
                    <a:lumOff val="25000"/>
                  </a:schemeClr>
                </a:solidFill>
              </a:rPr>
              <a:t>Not to be used for parking</a:t>
            </a:r>
          </a:p>
          <a:p>
            <a:pPr marL="228600" lvl="1" defTabSz="457200">
              <a:lnSpc>
                <a:spcPct val="100000"/>
              </a:lnSpc>
              <a:spcBef>
                <a:spcPts val="1000"/>
              </a:spcBef>
              <a:spcAft>
                <a:spcPts val="800"/>
              </a:spcAft>
              <a:buClr>
                <a:schemeClr val="accent1"/>
              </a:buClr>
            </a:pPr>
            <a:r>
              <a:rPr lang="en-US" dirty="0">
                <a:solidFill>
                  <a:schemeClr val="tx1">
                    <a:lumMod val="75000"/>
                    <a:lumOff val="25000"/>
                  </a:schemeClr>
                </a:solidFill>
              </a:rPr>
              <a:t>This system is still used on most converter dollies and on some specialized equipment for heavy </a:t>
            </a:r>
            <a:r>
              <a:rPr lang="en-US" dirty="0" smtClean="0">
                <a:solidFill>
                  <a:schemeClr val="tx1">
                    <a:lumMod val="75000"/>
                    <a:lumOff val="25000"/>
                  </a:schemeClr>
                </a:solidFill>
              </a:rPr>
              <a:t>hauling</a:t>
            </a:r>
          </a:p>
          <a:p>
            <a:pPr marL="228600" lvl="1" defTabSz="457200">
              <a:lnSpc>
                <a:spcPct val="100000"/>
              </a:lnSpc>
              <a:spcBef>
                <a:spcPts val="1000"/>
              </a:spcBef>
              <a:spcAft>
                <a:spcPts val="800"/>
              </a:spcAft>
              <a:buClr>
                <a:schemeClr val="accent1"/>
              </a:buClr>
            </a:pPr>
            <a:r>
              <a:rPr lang="en-US" dirty="0" smtClean="0"/>
              <a:t>May be mounted in the steering column or in the dash</a:t>
            </a:r>
            <a:endParaRPr lang="en-US" dirty="0">
              <a:solidFill>
                <a:schemeClr val="tx1">
                  <a:lumMod val="75000"/>
                  <a:lumOff val="25000"/>
                </a:schemeClr>
              </a:solidFill>
            </a:endParaRPr>
          </a:p>
        </p:txBody>
      </p:sp>
      <p:pic>
        <p:nvPicPr>
          <p:cNvPr id="4" name="Picture 3"/>
          <p:cNvPicPr>
            <a:picLocks noChangeAspect="1"/>
          </p:cNvPicPr>
          <p:nvPr/>
        </p:nvPicPr>
        <p:blipFill>
          <a:blip r:embed="rId4"/>
          <a:stretch>
            <a:fillRect/>
          </a:stretch>
        </p:blipFill>
        <p:spPr>
          <a:xfrm>
            <a:off x="5741989" y="2058719"/>
            <a:ext cx="2695050" cy="3020555"/>
          </a:xfrm>
          <a:prstGeom prst="rect">
            <a:avLst/>
          </a:prstGeom>
        </p:spPr>
      </p:pic>
    </p:spTree>
    <p:custDataLst>
      <p:tags r:id="rId1"/>
    </p:custDataLst>
    <p:extLst>
      <p:ext uri="{BB962C8B-B14F-4D97-AF65-F5344CB8AC3E}">
        <p14:creationId xmlns:p14="http://schemas.microsoft.com/office/powerpoint/2010/main" val="13189960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Parking/Emergency Circuit</a:t>
            </a:r>
            <a:endParaRPr lang="en-CA" b="1" dirty="0"/>
          </a:p>
        </p:txBody>
      </p:sp>
      <p:sp>
        <p:nvSpPr>
          <p:cNvPr id="3" name="Content Placeholder 2"/>
          <p:cNvSpPr>
            <a:spLocks noGrp="1"/>
          </p:cNvSpPr>
          <p:nvPr>
            <p:ph sz="quarter" idx="11"/>
          </p:nvPr>
        </p:nvSpPr>
        <p:spPr>
          <a:xfrm>
            <a:off x="544671" y="934821"/>
            <a:ext cx="8353144" cy="5636212"/>
          </a:xfrm>
        </p:spPr>
        <p:txBody>
          <a:body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rPr>
              <a:t>When air to the trailer is disconnected:</a:t>
            </a:r>
          </a:p>
          <a:p>
            <a:pPr marL="228600" lvl="1" defTabSz="457200">
              <a:lnSpc>
                <a:spcPct val="100000"/>
              </a:lnSpc>
              <a:spcBef>
                <a:spcPts val="1000"/>
              </a:spcBef>
              <a:spcAft>
                <a:spcPts val="800"/>
              </a:spcAft>
              <a:buClr>
                <a:schemeClr val="accent1"/>
              </a:buClr>
            </a:pPr>
            <a:r>
              <a:rPr lang="en-CA" dirty="0">
                <a:solidFill>
                  <a:schemeClr val="tx1">
                    <a:lumMod val="75000"/>
                    <a:lumOff val="25000"/>
                  </a:schemeClr>
                </a:solidFill>
              </a:rPr>
              <a:t>Emergency relay opens </a:t>
            </a:r>
            <a:r>
              <a:rPr lang="en-CA" dirty="0" smtClean="0">
                <a:solidFill>
                  <a:schemeClr val="tx1">
                    <a:lumMod val="75000"/>
                    <a:lumOff val="25000"/>
                  </a:schemeClr>
                </a:solidFill>
              </a:rPr>
              <a:t>the air tank to the diaphragm</a:t>
            </a:r>
            <a:endParaRPr lang="en-CA" dirty="0">
              <a:solidFill>
                <a:schemeClr val="tx1">
                  <a:lumMod val="75000"/>
                  <a:lumOff val="25000"/>
                </a:schemeClr>
              </a:solidFill>
            </a:endParaRPr>
          </a:p>
          <a:p>
            <a:pPr marL="228600" lvl="1" defTabSz="457200">
              <a:lnSpc>
                <a:spcPct val="100000"/>
              </a:lnSpc>
              <a:spcBef>
                <a:spcPts val="1000"/>
              </a:spcBef>
              <a:spcAft>
                <a:spcPts val="800"/>
              </a:spcAft>
              <a:buClr>
                <a:schemeClr val="accent1"/>
              </a:buClr>
            </a:pPr>
            <a:r>
              <a:rPr lang="en-CA" dirty="0" smtClean="0">
                <a:solidFill>
                  <a:schemeClr val="tx1">
                    <a:lumMod val="75000"/>
                    <a:lumOff val="25000"/>
                  </a:schemeClr>
                </a:solidFill>
              </a:rPr>
              <a:t>Trailer brakes apply firmly - powerful </a:t>
            </a:r>
            <a:r>
              <a:rPr lang="en-CA" dirty="0">
                <a:solidFill>
                  <a:schemeClr val="tx1">
                    <a:lumMod val="75000"/>
                    <a:lumOff val="25000"/>
                  </a:schemeClr>
                </a:solidFill>
              </a:rPr>
              <a:t>emergency brake </a:t>
            </a:r>
          </a:p>
          <a:p>
            <a:pPr marL="228600" lvl="1" defTabSz="457200">
              <a:lnSpc>
                <a:spcPct val="100000"/>
              </a:lnSpc>
              <a:spcBef>
                <a:spcPts val="1000"/>
              </a:spcBef>
              <a:spcAft>
                <a:spcPts val="800"/>
              </a:spcAft>
              <a:buClr>
                <a:schemeClr val="accent1"/>
              </a:buClr>
            </a:pPr>
            <a:r>
              <a:rPr lang="en-CA" dirty="0" smtClean="0">
                <a:solidFill>
                  <a:schemeClr val="tx1">
                    <a:lumMod val="75000"/>
                    <a:lumOff val="25000"/>
                  </a:schemeClr>
                </a:solidFill>
              </a:rPr>
              <a:t>Risk of </a:t>
            </a:r>
            <a:r>
              <a:rPr lang="en-CA" dirty="0">
                <a:solidFill>
                  <a:schemeClr val="tx1">
                    <a:lumMod val="75000"/>
                    <a:lumOff val="25000"/>
                  </a:schemeClr>
                </a:solidFill>
              </a:rPr>
              <a:t>brake lockup </a:t>
            </a:r>
            <a:r>
              <a:rPr lang="en-CA" dirty="0" smtClean="0">
                <a:solidFill>
                  <a:schemeClr val="tx1">
                    <a:lumMod val="75000"/>
                    <a:lumOff val="25000"/>
                  </a:schemeClr>
                </a:solidFill>
              </a:rPr>
              <a:t>increases</a:t>
            </a:r>
            <a:endParaRPr lang="en-CA" dirty="0">
              <a:solidFill>
                <a:schemeClr val="tx1">
                  <a:lumMod val="75000"/>
                  <a:lumOff val="25000"/>
                </a:schemeClr>
              </a:solidFill>
            </a:endParaRPr>
          </a:p>
          <a:p>
            <a:pPr marL="0" indent="0" defTabSz="457200">
              <a:lnSpc>
                <a:spcPct val="100000"/>
              </a:lnSpc>
              <a:spcAft>
                <a:spcPts val="800"/>
              </a:spcAft>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Problem with air pressure parking brakes is they do not stay. </a:t>
            </a:r>
            <a:r>
              <a:rPr lang="en-US" dirty="0" smtClean="0">
                <a:solidFill>
                  <a:schemeClr val="tx1">
                    <a:lumMod val="75000"/>
                    <a:lumOff val="25000"/>
                  </a:schemeClr>
                </a:solidFill>
              </a:rPr>
              <a:t>Different operating procedures are required:</a:t>
            </a:r>
            <a:endParaRPr lang="en-US" dirty="0">
              <a:solidFill>
                <a:schemeClr val="tx1">
                  <a:lumMod val="75000"/>
                  <a:lumOff val="25000"/>
                </a:schemeClr>
              </a:solidFill>
            </a:endParaRPr>
          </a:p>
          <a:p>
            <a:pPr marL="228600" lvl="1" defTabSz="457200">
              <a:lnSpc>
                <a:spcPct val="100000"/>
              </a:lnSpc>
              <a:spcBef>
                <a:spcPts val="1000"/>
              </a:spcBef>
              <a:spcAft>
                <a:spcPts val="800"/>
              </a:spcAft>
              <a:buClr>
                <a:schemeClr val="accent1"/>
              </a:buClr>
            </a:pPr>
            <a:r>
              <a:rPr lang="en-US" dirty="0">
                <a:solidFill>
                  <a:schemeClr val="tx1">
                    <a:lumMod val="75000"/>
                    <a:lumOff val="25000"/>
                  </a:schemeClr>
                </a:solidFill>
              </a:rPr>
              <a:t>Trailers must be </a:t>
            </a:r>
            <a:r>
              <a:rPr lang="en-US" dirty="0" smtClean="0">
                <a:solidFill>
                  <a:schemeClr val="tx1">
                    <a:lumMod val="75000"/>
                    <a:lumOff val="25000"/>
                  </a:schemeClr>
                </a:solidFill>
              </a:rPr>
              <a:t>chocked and uncoupled</a:t>
            </a:r>
            <a:endParaRPr lang="en-US" dirty="0">
              <a:solidFill>
                <a:schemeClr val="tx1">
                  <a:lumMod val="75000"/>
                  <a:lumOff val="25000"/>
                </a:schemeClr>
              </a:solidFill>
            </a:endParaRPr>
          </a:p>
          <a:p>
            <a:pPr marL="228600" lvl="1" defTabSz="457200">
              <a:lnSpc>
                <a:spcPct val="100000"/>
              </a:lnSpc>
              <a:spcBef>
                <a:spcPts val="1000"/>
              </a:spcBef>
              <a:spcAft>
                <a:spcPts val="800"/>
              </a:spcAft>
              <a:buClr>
                <a:schemeClr val="accent1"/>
              </a:buClr>
            </a:pPr>
            <a:r>
              <a:rPr lang="en-US" dirty="0">
                <a:solidFill>
                  <a:schemeClr val="tx1">
                    <a:lumMod val="75000"/>
                    <a:lumOff val="25000"/>
                  </a:schemeClr>
                </a:solidFill>
              </a:rPr>
              <a:t>Trailers must be charged with air pressure and the trailer service or </a:t>
            </a:r>
            <a:r>
              <a:rPr lang="en-US" dirty="0" smtClean="0">
                <a:solidFill>
                  <a:schemeClr val="tx1">
                    <a:lumMod val="75000"/>
                    <a:lumOff val="25000"/>
                  </a:schemeClr>
                </a:solidFill>
              </a:rPr>
              <a:t>parking </a:t>
            </a:r>
            <a:r>
              <a:rPr lang="en-US" dirty="0">
                <a:solidFill>
                  <a:schemeClr val="tx1">
                    <a:lumMod val="75000"/>
                    <a:lumOff val="25000"/>
                  </a:schemeClr>
                </a:solidFill>
              </a:rPr>
              <a:t>brakes applied before coupling</a:t>
            </a:r>
            <a:endParaRPr lang="en-CA" dirty="0">
              <a:solidFill>
                <a:schemeClr val="tx1">
                  <a:lumMod val="75000"/>
                  <a:lumOff val="25000"/>
                </a:schemeClr>
              </a:solidFill>
            </a:endParaRPr>
          </a:p>
          <a:p>
            <a:pPr lvl="1" defTabSz="457200">
              <a:lnSpc>
                <a:spcPct val="100000"/>
              </a:lnSpc>
              <a:spcAft>
                <a:spcPts val="800"/>
              </a:spcAft>
            </a:pPr>
            <a:endParaRPr lang="en-US" sz="28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346385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71" y="24968"/>
            <a:ext cx="7886700" cy="906828"/>
          </a:xfrm>
        </p:spPr>
        <p:txBody>
          <a:bodyPr>
            <a:normAutofit/>
          </a:bodyPr>
          <a:lstStyle/>
          <a:p>
            <a:r>
              <a:rPr lang="en-US" b="1" dirty="0" smtClean="0"/>
              <a:t>Supply Circuit Failures</a:t>
            </a:r>
            <a:endParaRPr lang="en-CA" b="1" dirty="0"/>
          </a:p>
        </p:txBody>
      </p:sp>
      <p:sp>
        <p:nvSpPr>
          <p:cNvPr id="3" name="Content Placeholder 2"/>
          <p:cNvSpPr>
            <a:spLocks noGrp="1"/>
          </p:cNvSpPr>
          <p:nvPr>
            <p:ph sz="quarter" idx="11"/>
          </p:nvPr>
        </p:nvSpPr>
        <p:spPr>
          <a:xfrm>
            <a:off x="544671" y="931796"/>
            <a:ext cx="7886700" cy="5267836"/>
          </a:xfrm>
        </p:spPr>
        <p:txBody>
          <a:bodyPr/>
          <a:lstStyle/>
          <a:p>
            <a:pPr marL="0"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rPr>
              <a:t>Notice the failure:</a:t>
            </a:r>
          </a:p>
          <a:p>
            <a:pPr defTabSz="457200">
              <a:lnSpc>
                <a:spcPct val="100000"/>
              </a:lnSpc>
              <a:spcBef>
                <a:spcPts val="0"/>
              </a:spcBef>
              <a:spcAft>
                <a:spcPts val="800"/>
              </a:spcAft>
              <a:buClr>
                <a:schemeClr val="accent1"/>
              </a:buClr>
            </a:pPr>
            <a:r>
              <a:rPr lang="en-US" sz="2400" dirty="0" smtClean="0">
                <a:solidFill>
                  <a:schemeClr val="tx1">
                    <a:lumMod val="75000"/>
                    <a:lumOff val="25000"/>
                  </a:schemeClr>
                </a:solidFill>
              </a:rPr>
              <a:t>Air pressure gets below cut-in level</a:t>
            </a:r>
          </a:p>
          <a:p>
            <a:pPr defTabSz="457200">
              <a:lnSpc>
                <a:spcPct val="100000"/>
              </a:lnSpc>
              <a:spcBef>
                <a:spcPts val="0"/>
              </a:spcBef>
              <a:spcAft>
                <a:spcPts val="800"/>
              </a:spcAft>
              <a:buClr>
                <a:schemeClr val="accent1"/>
              </a:buClr>
            </a:pPr>
            <a:r>
              <a:rPr lang="en-US" sz="2400" dirty="0" smtClean="0">
                <a:solidFill>
                  <a:schemeClr val="tx1">
                    <a:lumMod val="75000"/>
                    <a:lumOff val="25000"/>
                  </a:schemeClr>
                </a:solidFill>
              </a:rPr>
              <a:t>Low air pressure warning</a:t>
            </a:r>
          </a:p>
          <a:p>
            <a:pPr marL="0" indent="0" defTabSz="457200">
              <a:lnSpc>
                <a:spcPct val="100000"/>
              </a:lnSpc>
              <a:spcBef>
                <a:spcPts val="0"/>
              </a:spcBef>
              <a:spcAft>
                <a:spcPts val="800"/>
              </a:spcAft>
              <a:buClr>
                <a:schemeClr val="accent1"/>
              </a:buClr>
              <a:buNone/>
            </a:pPr>
            <a:endParaRPr lang="en-US" sz="2400" dirty="0" smtClean="0">
              <a:solidFill>
                <a:schemeClr val="tx1">
                  <a:lumMod val="75000"/>
                  <a:lumOff val="25000"/>
                </a:schemeClr>
              </a:solidFill>
            </a:endParaRPr>
          </a:p>
          <a:p>
            <a:pPr marL="0"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rPr>
              <a:t>Causes:</a:t>
            </a:r>
          </a:p>
          <a:p>
            <a:pPr marL="228600" lvl="1" defTabSz="457200">
              <a:lnSpc>
                <a:spcPct val="100000"/>
              </a:lnSpc>
              <a:spcBef>
                <a:spcPts val="0"/>
              </a:spcBef>
              <a:spcAft>
                <a:spcPts val="800"/>
              </a:spcAft>
              <a:buClr>
                <a:schemeClr val="accent1"/>
              </a:buClr>
            </a:pPr>
            <a:r>
              <a:rPr lang="en-US" dirty="0">
                <a:solidFill>
                  <a:schemeClr val="tx1">
                    <a:lumMod val="75000"/>
                    <a:lumOff val="25000"/>
                  </a:schemeClr>
                </a:solidFill>
              </a:rPr>
              <a:t>Plugged or collapsed </a:t>
            </a:r>
            <a:r>
              <a:rPr lang="en-US" dirty="0" smtClean="0">
                <a:solidFill>
                  <a:schemeClr val="tx1">
                    <a:lumMod val="75000"/>
                    <a:lumOff val="25000"/>
                  </a:schemeClr>
                </a:solidFill>
              </a:rPr>
              <a:t>line</a:t>
            </a:r>
          </a:p>
          <a:p>
            <a:pPr marL="228600" lvl="1" defTabSz="457200">
              <a:lnSpc>
                <a:spcPct val="100000"/>
              </a:lnSpc>
              <a:spcBef>
                <a:spcPts val="0"/>
              </a:spcBef>
              <a:spcAft>
                <a:spcPts val="800"/>
              </a:spcAft>
              <a:buClr>
                <a:schemeClr val="accent1"/>
              </a:buClr>
            </a:pPr>
            <a:r>
              <a:rPr lang="en-US" dirty="0" smtClean="0">
                <a:solidFill>
                  <a:schemeClr val="tx1">
                    <a:lumMod val="75000"/>
                    <a:lumOff val="25000"/>
                  </a:schemeClr>
                </a:solidFill>
              </a:rPr>
              <a:t>Ruptured </a:t>
            </a:r>
            <a:r>
              <a:rPr lang="en-US" dirty="0">
                <a:solidFill>
                  <a:schemeClr val="tx1">
                    <a:lumMod val="75000"/>
                    <a:lumOff val="25000"/>
                  </a:schemeClr>
                </a:solidFill>
              </a:rPr>
              <a:t>supply tank</a:t>
            </a:r>
          </a:p>
          <a:p>
            <a:pPr marL="0" lvl="1" indent="0" defTabSz="457200">
              <a:lnSpc>
                <a:spcPct val="100000"/>
              </a:lnSpc>
              <a:spcBef>
                <a:spcPts val="0"/>
              </a:spcBef>
              <a:spcAft>
                <a:spcPts val="800"/>
              </a:spcAft>
              <a:buClr>
                <a:schemeClr val="accent1"/>
              </a:buClr>
              <a:buNone/>
            </a:pPr>
            <a:endParaRPr lang="en-US" dirty="0" smtClean="0">
              <a:solidFill>
                <a:schemeClr val="tx1">
                  <a:lumMod val="75000"/>
                  <a:lumOff val="25000"/>
                </a:schemeClr>
              </a:solidFill>
              <a:cs typeface="Times New Roman" panose="02020603050405020304" pitchFamily="18" charset="0"/>
            </a:endParaRPr>
          </a:p>
          <a:p>
            <a:pPr marL="0" lvl="1"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cs typeface="Times New Roman" panose="02020603050405020304" pitchFamily="18" charset="0"/>
              </a:rPr>
              <a:t>Impact:</a:t>
            </a:r>
          </a:p>
          <a:p>
            <a:pPr marL="228600" lvl="1" defTabSz="457200">
              <a:lnSpc>
                <a:spcPct val="100000"/>
              </a:lnSpc>
              <a:spcBef>
                <a:spcPts val="0"/>
              </a:spcBef>
              <a:spcAft>
                <a:spcPts val="800"/>
              </a:spcAft>
              <a:buClr>
                <a:schemeClr val="accent1"/>
              </a:buClr>
            </a:pPr>
            <a:r>
              <a:rPr lang="en-US" dirty="0" smtClean="0">
                <a:solidFill>
                  <a:schemeClr val="tx1">
                    <a:lumMod val="75000"/>
                    <a:lumOff val="25000"/>
                  </a:schemeClr>
                </a:solidFill>
              </a:rPr>
              <a:t>All brakes will work properly but limited by the available air pressure</a:t>
            </a:r>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7487896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Primary Service Circuit Failure</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When failure occurs in the primary service circuit:</a:t>
            </a:r>
          </a:p>
          <a:p>
            <a:pPr marL="228600" lvl="1" defTabSz="457200">
              <a:lnSpc>
                <a:spcPct val="100000"/>
              </a:lnSpc>
              <a:spcBef>
                <a:spcPts val="1000"/>
              </a:spcBef>
              <a:spcAft>
                <a:spcPts val="800"/>
              </a:spcAft>
              <a:buClr>
                <a:schemeClr val="accent1"/>
              </a:buClr>
            </a:pPr>
            <a:r>
              <a:rPr lang="en-US" dirty="0" smtClean="0">
                <a:solidFill>
                  <a:schemeClr val="tx1">
                    <a:lumMod val="75000"/>
                    <a:lumOff val="25000"/>
                  </a:schemeClr>
                </a:solidFill>
              </a:rPr>
              <a:t>Spring parking brakes remain </a:t>
            </a:r>
            <a:r>
              <a:rPr lang="en-US" dirty="0">
                <a:solidFill>
                  <a:schemeClr val="tx1">
                    <a:lumMod val="75000"/>
                    <a:lumOff val="25000"/>
                  </a:schemeClr>
                </a:solidFill>
              </a:rPr>
              <a:t>released with air pressure from the secondary circuit</a:t>
            </a:r>
          </a:p>
          <a:p>
            <a:pPr marL="228600" lvl="1" defTabSz="457200">
              <a:lnSpc>
                <a:spcPct val="100000"/>
              </a:lnSpc>
              <a:spcBef>
                <a:spcPts val="1000"/>
              </a:spcBef>
              <a:spcAft>
                <a:spcPts val="800"/>
              </a:spcAft>
              <a:buClr>
                <a:schemeClr val="accent1"/>
              </a:buClr>
            </a:pPr>
            <a:r>
              <a:rPr lang="en-US" dirty="0">
                <a:solidFill>
                  <a:schemeClr val="tx1">
                    <a:lumMod val="75000"/>
                    <a:lumOff val="25000"/>
                  </a:schemeClr>
                </a:solidFill>
              </a:rPr>
              <a:t>Service application </a:t>
            </a:r>
            <a:r>
              <a:rPr lang="en-US" dirty="0" smtClean="0">
                <a:solidFill>
                  <a:schemeClr val="tx1">
                    <a:lumMod val="75000"/>
                    <a:lumOff val="25000"/>
                  </a:schemeClr>
                </a:solidFill>
              </a:rPr>
              <a:t>applies </a:t>
            </a:r>
            <a:r>
              <a:rPr lang="en-US" dirty="0">
                <a:solidFill>
                  <a:schemeClr val="tx1">
                    <a:lumMod val="75000"/>
                    <a:lumOff val="25000"/>
                  </a:schemeClr>
                </a:solidFill>
              </a:rPr>
              <a:t>the steering axle and trailer </a:t>
            </a:r>
            <a:r>
              <a:rPr lang="en-US" dirty="0" smtClean="0">
                <a:solidFill>
                  <a:schemeClr val="tx1">
                    <a:lumMod val="75000"/>
                    <a:lumOff val="25000"/>
                  </a:schemeClr>
                </a:solidFill>
              </a:rPr>
              <a:t>brakes</a:t>
            </a:r>
          </a:p>
          <a:p>
            <a:pPr marL="228600" lvl="1" defTabSz="457200">
              <a:lnSpc>
                <a:spcPct val="100000"/>
              </a:lnSpc>
              <a:spcBef>
                <a:spcPts val="1000"/>
              </a:spcBef>
              <a:spcAft>
                <a:spcPts val="800"/>
              </a:spcAft>
              <a:buClr>
                <a:schemeClr val="accent1"/>
              </a:buClr>
            </a:pPr>
            <a:r>
              <a:rPr lang="en-US" dirty="0" smtClean="0">
                <a:solidFill>
                  <a:schemeClr val="tx1">
                    <a:lumMod val="75000"/>
                    <a:lumOff val="25000"/>
                  </a:schemeClr>
                </a:solidFill>
              </a:rPr>
              <a:t>Inversion valve releases controlled amount of air pressure to allow the spring parking brakes to apply the drive axle foundation brakes in a controlled manner</a:t>
            </a:r>
            <a:endParaRPr lang="en-US" dirty="0">
              <a:solidFill>
                <a:schemeClr val="tx1">
                  <a:lumMod val="75000"/>
                  <a:lumOff val="25000"/>
                </a:schemeClr>
              </a:solidFill>
            </a:endParaRPr>
          </a:p>
          <a:p>
            <a:pPr marL="228600" lvl="1" defTabSz="457200">
              <a:lnSpc>
                <a:spcPct val="100000"/>
              </a:lnSpc>
              <a:spcBef>
                <a:spcPts val="1000"/>
              </a:spcBef>
              <a:spcAft>
                <a:spcPts val="800"/>
              </a:spcAft>
              <a:buClr>
                <a:schemeClr val="accent1"/>
              </a:buClr>
            </a:pPr>
            <a:endParaRPr lang="en-US" dirty="0">
              <a:solidFill>
                <a:schemeClr val="tx1">
                  <a:lumMod val="75000"/>
                  <a:lumOff val="25000"/>
                </a:schemeClr>
              </a:solidFill>
            </a:endParaRPr>
          </a:p>
          <a:p>
            <a:pPr marL="0" lvl="1" indent="0" defTabSz="457200">
              <a:lnSpc>
                <a:spcPct val="100000"/>
              </a:lnSpc>
              <a:spcBef>
                <a:spcPts val="1000"/>
              </a:spcBef>
              <a:spcAft>
                <a:spcPts val="800"/>
              </a:spcAft>
              <a:buClr>
                <a:schemeClr val="accent1"/>
              </a:buClr>
              <a:buNone/>
            </a:pPr>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8909352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71" y="-7176"/>
            <a:ext cx="7886700" cy="906828"/>
          </a:xfrm>
        </p:spPr>
        <p:txBody>
          <a:bodyPr>
            <a:normAutofit/>
          </a:bodyPr>
          <a:lstStyle/>
          <a:p>
            <a:r>
              <a:rPr lang="en-US" b="1" dirty="0" smtClean="0"/>
              <a:t>Secondary Service Circuit Failure</a:t>
            </a:r>
            <a:endParaRPr lang="en-CA" b="1" dirty="0"/>
          </a:p>
        </p:txBody>
      </p:sp>
      <p:sp>
        <p:nvSpPr>
          <p:cNvPr id="5" name="Content Placeholder 4"/>
          <p:cNvSpPr>
            <a:spLocks noGrp="1"/>
          </p:cNvSpPr>
          <p:nvPr>
            <p:ph sz="quarter" idx="11"/>
          </p:nvPr>
        </p:nvSpPr>
        <p:spPr>
          <a:xfrm>
            <a:off x="544671" y="901837"/>
            <a:ext cx="7886700" cy="4591000"/>
          </a:xfrm>
          <a:prstGeom prst="rect">
            <a:avLst/>
          </a:prstGeom>
        </p:spPr>
        <p:txBody>
          <a:bodyPr>
            <a:spAutoFit/>
          </a:bodyPr>
          <a:lstStyle/>
          <a:p>
            <a:pPr marL="0" indent="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How to recognize it:</a:t>
            </a:r>
          </a:p>
          <a:p>
            <a:pPr marL="228600" lvl="1" defTabSz="457200">
              <a:lnSpc>
                <a:spcPct val="100000"/>
              </a:lnSpc>
              <a:spcBef>
                <a:spcPts val="1000"/>
              </a:spcBef>
              <a:spcAft>
                <a:spcPts val="800"/>
              </a:spcAft>
              <a:buClr>
                <a:schemeClr val="accent1"/>
              </a:buClr>
            </a:pPr>
            <a:r>
              <a:rPr lang="en-US" dirty="0" smtClean="0">
                <a:solidFill>
                  <a:schemeClr val="tx1">
                    <a:lumMod val="75000"/>
                    <a:lumOff val="25000"/>
                  </a:schemeClr>
                </a:solidFill>
              </a:rPr>
              <a:t>Parking </a:t>
            </a:r>
            <a:r>
              <a:rPr lang="en-US" dirty="0">
                <a:solidFill>
                  <a:schemeClr val="tx1">
                    <a:lumMod val="75000"/>
                    <a:lumOff val="25000"/>
                  </a:schemeClr>
                </a:solidFill>
              </a:rPr>
              <a:t>brakes remain released with air pressure from the primary </a:t>
            </a:r>
            <a:r>
              <a:rPr lang="en-US" dirty="0" smtClean="0">
                <a:solidFill>
                  <a:schemeClr val="tx1">
                    <a:lumMod val="75000"/>
                    <a:lumOff val="25000"/>
                  </a:schemeClr>
                </a:solidFill>
              </a:rPr>
              <a:t>circuit  </a:t>
            </a:r>
            <a:endParaRPr lang="en-US" dirty="0">
              <a:solidFill>
                <a:schemeClr val="tx1">
                  <a:lumMod val="75000"/>
                  <a:lumOff val="25000"/>
                </a:schemeClr>
              </a:solidFill>
            </a:endParaRPr>
          </a:p>
          <a:p>
            <a:pPr marL="228600" lvl="1" defTabSz="457200">
              <a:lnSpc>
                <a:spcPct val="100000"/>
              </a:lnSpc>
              <a:spcBef>
                <a:spcPts val="1000"/>
              </a:spcBef>
              <a:spcAft>
                <a:spcPts val="800"/>
              </a:spcAft>
              <a:buClr>
                <a:schemeClr val="accent1"/>
              </a:buClr>
            </a:pPr>
            <a:r>
              <a:rPr lang="en-US" dirty="0">
                <a:solidFill>
                  <a:schemeClr val="tx1">
                    <a:lumMod val="75000"/>
                    <a:lumOff val="25000"/>
                  </a:schemeClr>
                </a:solidFill>
              </a:rPr>
              <a:t>The steering axle brakes will not </a:t>
            </a:r>
            <a:r>
              <a:rPr lang="en-US" dirty="0" smtClean="0">
                <a:solidFill>
                  <a:schemeClr val="tx1">
                    <a:lumMod val="75000"/>
                    <a:lumOff val="25000"/>
                  </a:schemeClr>
                </a:solidFill>
              </a:rPr>
              <a:t>apply</a:t>
            </a:r>
            <a:endParaRPr lang="en-US" dirty="0">
              <a:solidFill>
                <a:schemeClr val="tx1">
                  <a:lumMod val="75000"/>
                  <a:lumOff val="25000"/>
                </a:schemeClr>
              </a:solidFill>
            </a:endParaRPr>
          </a:p>
          <a:p>
            <a:pPr marL="0" lvl="1" indent="0" defTabSz="457200">
              <a:lnSpc>
                <a:spcPct val="100000"/>
              </a:lnSpc>
              <a:spcBef>
                <a:spcPts val="1000"/>
              </a:spcBef>
              <a:spcAft>
                <a:spcPts val="800"/>
              </a:spcAft>
              <a:buClr>
                <a:schemeClr val="accent1"/>
              </a:buClr>
              <a:buNone/>
            </a:pPr>
            <a:r>
              <a:rPr lang="en-US" sz="2800" dirty="0" smtClean="0">
                <a:solidFill>
                  <a:schemeClr val="tx1">
                    <a:lumMod val="75000"/>
                    <a:lumOff val="25000"/>
                  </a:schemeClr>
                </a:solidFill>
              </a:rPr>
              <a:t>What to do:</a:t>
            </a:r>
          </a:p>
          <a:p>
            <a:pPr marL="342900" lvl="1" indent="-342900" defTabSz="457200">
              <a:lnSpc>
                <a:spcPct val="100000"/>
              </a:lnSpc>
              <a:spcBef>
                <a:spcPts val="1000"/>
              </a:spcBef>
              <a:spcAft>
                <a:spcPts val="800"/>
              </a:spcAft>
              <a:buClr>
                <a:schemeClr val="accent1"/>
              </a:buClr>
            </a:pPr>
            <a:r>
              <a:rPr lang="en-US" dirty="0"/>
              <a:t>I</a:t>
            </a:r>
            <a:r>
              <a:rPr lang="en-US" dirty="0" smtClean="0"/>
              <a:t>f </a:t>
            </a:r>
            <a:r>
              <a:rPr lang="en-US" dirty="0"/>
              <a:t>one circuit fails, the </a:t>
            </a:r>
            <a:r>
              <a:rPr lang="en-US" dirty="0" smtClean="0"/>
              <a:t>other </a:t>
            </a:r>
            <a:r>
              <a:rPr lang="en-US" dirty="0"/>
              <a:t>circuit will provide enough brake function to stop the </a:t>
            </a:r>
            <a:r>
              <a:rPr lang="en-US" dirty="0" smtClean="0"/>
              <a:t>vehicle</a:t>
            </a:r>
            <a:endParaRPr lang="en-US" dirty="0"/>
          </a:p>
          <a:p>
            <a:pPr marL="342900" lvl="1" indent="-342900" defTabSz="457200">
              <a:lnSpc>
                <a:spcPct val="100000"/>
              </a:lnSpc>
              <a:spcBef>
                <a:spcPts val="1000"/>
              </a:spcBef>
              <a:spcAft>
                <a:spcPts val="800"/>
              </a:spcAft>
              <a:buClr>
                <a:schemeClr val="accent1"/>
              </a:buClr>
            </a:pPr>
            <a:r>
              <a:rPr lang="en-US" dirty="0" smtClean="0">
                <a:solidFill>
                  <a:schemeClr val="tx1">
                    <a:lumMod val="75000"/>
                    <a:lumOff val="25000"/>
                  </a:schemeClr>
                </a:solidFill>
              </a:rPr>
              <a:t>Hold </a:t>
            </a:r>
            <a:r>
              <a:rPr lang="en-US" dirty="0">
                <a:solidFill>
                  <a:schemeClr val="tx1">
                    <a:lumMod val="75000"/>
                    <a:lumOff val="25000"/>
                  </a:schemeClr>
                </a:solidFill>
              </a:rPr>
              <a:t>a steady application to apply the </a:t>
            </a:r>
            <a:r>
              <a:rPr lang="en-US" dirty="0" smtClean="0">
                <a:solidFill>
                  <a:schemeClr val="tx1">
                    <a:lumMod val="75000"/>
                    <a:lumOff val="25000"/>
                  </a:schemeClr>
                </a:solidFill>
              </a:rPr>
              <a:t>drive and trailer axle brakes normally</a:t>
            </a:r>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9634011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Parking/Emergency Circuit Failure</a:t>
            </a:r>
            <a:endParaRPr lang="en-CA" b="1" dirty="0"/>
          </a:p>
        </p:txBody>
      </p:sp>
      <p:sp>
        <p:nvSpPr>
          <p:cNvPr id="3" name="Content Placeholder 2"/>
          <p:cNvSpPr>
            <a:spLocks noGrp="1"/>
          </p:cNvSpPr>
          <p:nvPr>
            <p:ph sz="quarter" idx="11"/>
          </p:nvPr>
        </p:nvSpPr>
        <p:spPr>
          <a:xfrm>
            <a:off x="544671" y="934821"/>
            <a:ext cx="7886700" cy="4955046"/>
          </a:xfrm>
        </p:spPr>
        <p:txBody>
          <a:bodyPr/>
          <a:lstStyle/>
          <a:p>
            <a:pPr defTabSz="457200">
              <a:lnSpc>
                <a:spcPct val="100000"/>
              </a:lnSpc>
              <a:spcAft>
                <a:spcPts val="800"/>
              </a:spcAft>
              <a:buClr>
                <a:schemeClr val="accent1"/>
              </a:buClr>
            </a:pPr>
            <a:r>
              <a:rPr lang="en-US" dirty="0" smtClean="0">
                <a:solidFill>
                  <a:schemeClr val="tx1">
                    <a:lumMod val="75000"/>
                    <a:lumOff val="25000"/>
                  </a:schemeClr>
                </a:solidFill>
              </a:rPr>
              <a:t>Causes both service circuits to lose air pressure</a:t>
            </a:r>
          </a:p>
          <a:p>
            <a:pPr defTabSz="457200">
              <a:lnSpc>
                <a:spcPct val="100000"/>
              </a:lnSpc>
              <a:spcAft>
                <a:spcPts val="800"/>
              </a:spcAft>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Parking brake applications are only half as strong as a full service application</a:t>
            </a:r>
          </a:p>
          <a:p>
            <a:pPr defTabSz="457200">
              <a:lnSpc>
                <a:spcPct val="100000"/>
              </a:lnSpc>
              <a:spcAft>
                <a:spcPts val="800"/>
              </a:spcAft>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Lockup depends on vehicle weight, shock or gradual brake application, and available traction</a:t>
            </a:r>
          </a:p>
          <a:p>
            <a:pPr defTabSz="457200">
              <a:lnSpc>
                <a:spcPct val="100000"/>
              </a:lnSpc>
              <a:spcAft>
                <a:spcPts val="800"/>
              </a:spcAft>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Apply a steady service brake application and expect the spring parking brakes to apply gradually</a:t>
            </a:r>
          </a:p>
        </p:txBody>
      </p:sp>
    </p:spTree>
    <p:custDataLst>
      <p:tags r:id="rId1"/>
    </p:custDataLst>
    <p:extLst>
      <p:ext uri="{BB962C8B-B14F-4D97-AF65-F5344CB8AC3E}">
        <p14:creationId xmlns:p14="http://schemas.microsoft.com/office/powerpoint/2010/main" val="39104354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Trailer Service Line Failure</a:t>
            </a:r>
            <a:endParaRPr lang="en-CA" b="1" dirty="0"/>
          </a:p>
        </p:txBody>
      </p:sp>
      <p:sp>
        <p:nvSpPr>
          <p:cNvPr id="3" name="Content Placeholder 2"/>
          <p:cNvSpPr>
            <a:spLocks noGrp="1"/>
          </p:cNvSpPr>
          <p:nvPr>
            <p:ph sz="quarter" idx="11"/>
          </p:nvPr>
        </p:nvSpPr>
        <p:spPr>
          <a:xfrm>
            <a:off x="544671" y="934821"/>
            <a:ext cx="7886700" cy="5278410"/>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A trailer service line failure can be very dangerous because braking distances can be dramatically increased.</a:t>
            </a:r>
          </a:p>
          <a:p>
            <a:pPr marL="0" indent="0" defTabSz="457200">
              <a:lnSpc>
                <a:spcPct val="100000"/>
              </a:lnSpc>
              <a:buClr>
                <a:schemeClr val="accent1"/>
              </a:buClr>
              <a:buNone/>
            </a:pPr>
            <a:r>
              <a:rPr lang="en-US" dirty="0" smtClean="0">
                <a:solidFill>
                  <a:schemeClr val="tx1">
                    <a:lumMod val="75000"/>
                    <a:lumOff val="25000"/>
                  </a:schemeClr>
                </a:solidFill>
              </a:rPr>
              <a:t>If there’s enough room for a gradual stop:</a:t>
            </a:r>
          </a:p>
          <a:p>
            <a:pPr defTabSz="457200">
              <a:lnSpc>
                <a:spcPct val="100000"/>
              </a:lnSpc>
              <a:buClr>
                <a:schemeClr val="accent1"/>
              </a:buClr>
            </a:pPr>
            <a:r>
              <a:rPr lang="en-US" sz="2400" dirty="0" smtClean="0">
                <a:solidFill>
                  <a:schemeClr val="tx1">
                    <a:lumMod val="75000"/>
                    <a:lumOff val="25000"/>
                  </a:schemeClr>
                </a:solidFill>
              </a:rPr>
              <a:t>Use a steady service brake application</a:t>
            </a:r>
          </a:p>
          <a:p>
            <a:pPr defTabSz="457200">
              <a:lnSpc>
                <a:spcPct val="100000"/>
              </a:lnSpc>
              <a:buClr>
                <a:schemeClr val="accent1"/>
              </a:buClr>
            </a:pPr>
            <a:r>
              <a:rPr lang="en-US" sz="2400" dirty="0" smtClean="0">
                <a:solidFill>
                  <a:schemeClr val="tx1">
                    <a:lumMod val="75000"/>
                    <a:lumOff val="25000"/>
                  </a:schemeClr>
                </a:solidFill>
              </a:rPr>
              <a:t>Monitor air pressure gauges and release service application at 70 psi</a:t>
            </a:r>
          </a:p>
          <a:p>
            <a:pPr defTabSz="457200">
              <a:lnSpc>
                <a:spcPct val="100000"/>
              </a:lnSpc>
              <a:buClr>
                <a:schemeClr val="accent1"/>
              </a:buClr>
            </a:pPr>
            <a:r>
              <a:rPr lang="en-US" sz="2400" dirty="0" smtClean="0">
                <a:solidFill>
                  <a:schemeClr val="tx1">
                    <a:lumMod val="75000"/>
                    <a:lumOff val="25000"/>
                  </a:schemeClr>
                </a:solidFill>
              </a:rPr>
              <a:t>Continually downshift</a:t>
            </a:r>
          </a:p>
          <a:p>
            <a:pPr marL="0" indent="0" defTabSz="457200">
              <a:lnSpc>
                <a:spcPct val="100000"/>
              </a:lnSpc>
              <a:buClr>
                <a:schemeClr val="accent1"/>
              </a:buClr>
              <a:buNone/>
            </a:pPr>
            <a:r>
              <a:rPr lang="en-US" dirty="0" smtClean="0">
                <a:solidFill>
                  <a:schemeClr val="tx1">
                    <a:lumMod val="75000"/>
                    <a:lumOff val="25000"/>
                  </a:schemeClr>
                </a:solidFill>
              </a:rPr>
              <a:t>If there isn’t enough room:</a:t>
            </a:r>
          </a:p>
          <a:p>
            <a:pPr defTabSz="457200">
              <a:lnSpc>
                <a:spcPct val="100000"/>
              </a:lnSpc>
              <a:buClr>
                <a:schemeClr val="accent1"/>
              </a:buClr>
            </a:pPr>
            <a:r>
              <a:rPr lang="en-US" sz="2400" dirty="0" smtClean="0">
                <a:solidFill>
                  <a:schemeClr val="tx1">
                    <a:lumMod val="75000"/>
                    <a:lumOff val="25000"/>
                  </a:schemeClr>
                </a:solidFill>
              </a:rPr>
              <a:t>Use the dash parking control valve</a:t>
            </a:r>
          </a:p>
          <a:p>
            <a:pPr defTabSz="457200">
              <a:lnSpc>
                <a:spcPct val="100000"/>
              </a:lnSpc>
              <a:buClr>
                <a:schemeClr val="accent1"/>
              </a:buClr>
            </a:pPr>
            <a:r>
              <a:rPr lang="en-US" sz="2400" dirty="0" smtClean="0">
                <a:solidFill>
                  <a:schemeClr val="tx1">
                    <a:lumMod val="75000"/>
                    <a:lumOff val="25000"/>
                  </a:schemeClr>
                </a:solidFill>
              </a:rPr>
              <a:t>Pull the trailer air supply valve (red button)</a:t>
            </a:r>
            <a:endParaRPr lang="en-US" dirty="0" smtClean="0">
              <a:solidFill>
                <a:schemeClr val="tx1">
                  <a:lumMod val="75000"/>
                  <a:lumOff val="25000"/>
                </a:schemeClr>
              </a:solidFill>
            </a:endParaRPr>
          </a:p>
        </p:txBody>
      </p:sp>
      <p:pic>
        <p:nvPicPr>
          <p:cNvPr id="4" name="Picture 3"/>
          <p:cNvPicPr>
            <a:picLocks noChangeAspect="1"/>
          </p:cNvPicPr>
          <p:nvPr/>
        </p:nvPicPr>
        <p:blipFill>
          <a:blip r:embed="rId4"/>
          <a:stretch>
            <a:fillRect/>
          </a:stretch>
        </p:blipFill>
        <p:spPr>
          <a:xfrm>
            <a:off x="6790125" y="3944649"/>
            <a:ext cx="1266825" cy="1905000"/>
          </a:xfrm>
          <a:prstGeom prst="rect">
            <a:avLst/>
          </a:prstGeom>
        </p:spPr>
      </p:pic>
      <p:sp>
        <p:nvSpPr>
          <p:cNvPr id="5" name="Rectangle 4"/>
          <p:cNvSpPr/>
          <p:nvPr/>
        </p:nvSpPr>
        <p:spPr>
          <a:xfrm>
            <a:off x="6413182" y="5664983"/>
            <a:ext cx="2020712" cy="369332"/>
          </a:xfrm>
          <a:prstGeom prst="rect">
            <a:avLst/>
          </a:prstGeom>
        </p:spPr>
        <p:txBody>
          <a:bodyPr wrap="square">
            <a:spAutoFit/>
          </a:bodyPr>
          <a:lstStyle/>
          <a:p>
            <a:r>
              <a:rPr lang="en-US" dirty="0" smtClean="0">
                <a:latin typeface="Calibri Light" panose="020F0302020204030204" pitchFamily="34" charset="0"/>
              </a:rPr>
              <a:t>Dash control valve</a:t>
            </a:r>
            <a:endParaRPr lang="en-US" dirty="0">
              <a:latin typeface="Calibri Light" panose="020F0302020204030204" pitchFamily="34" charset="0"/>
            </a:endParaRPr>
          </a:p>
        </p:txBody>
      </p:sp>
    </p:spTree>
    <p:custDataLst>
      <p:tags r:id="rId1"/>
    </p:custDataLst>
    <p:extLst>
      <p:ext uri="{BB962C8B-B14F-4D97-AF65-F5344CB8AC3E}">
        <p14:creationId xmlns:p14="http://schemas.microsoft.com/office/powerpoint/2010/main" val="13195526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Trailer Supply Line Failure</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All control of the trailer is lost when the emergency line ruptures.</a:t>
            </a:r>
          </a:p>
          <a:p>
            <a:pPr defTabSz="457200">
              <a:lnSpc>
                <a:spcPct val="100000"/>
              </a:lnSpc>
              <a:buClr>
                <a:schemeClr val="accent1"/>
              </a:buClr>
            </a:pPr>
            <a:r>
              <a:rPr lang="en-CA" sz="2400" dirty="0" smtClean="0">
                <a:solidFill>
                  <a:schemeClr val="tx1">
                    <a:lumMod val="75000"/>
                    <a:lumOff val="25000"/>
                  </a:schemeClr>
                </a:solidFill>
              </a:rPr>
              <a:t>Very dangerous for other road users</a:t>
            </a:r>
          </a:p>
          <a:p>
            <a:pPr defTabSz="457200">
              <a:lnSpc>
                <a:spcPct val="100000"/>
              </a:lnSpc>
              <a:buClr>
                <a:schemeClr val="accent1"/>
              </a:buClr>
            </a:pPr>
            <a:r>
              <a:rPr lang="en-CA" sz="2400" dirty="0" smtClean="0">
                <a:solidFill>
                  <a:schemeClr val="tx1">
                    <a:lumMod val="75000"/>
                    <a:lumOff val="25000"/>
                  </a:schemeClr>
                </a:solidFill>
              </a:rPr>
              <a:t>The tractor’s protection system should activate on the tow vehicle and the trailer emergency brakes will apply</a:t>
            </a:r>
          </a:p>
          <a:p>
            <a:pPr defTabSz="457200">
              <a:lnSpc>
                <a:spcPct val="100000"/>
              </a:lnSpc>
              <a:buClr>
                <a:schemeClr val="accent1"/>
              </a:buClr>
            </a:pPr>
            <a:r>
              <a:rPr lang="en-CA" sz="2400" dirty="0" smtClean="0">
                <a:solidFill>
                  <a:schemeClr val="tx1">
                    <a:lumMod val="75000"/>
                    <a:lumOff val="25000"/>
                  </a:schemeClr>
                </a:solidFill>
              </a:rPr>
              <a:t>ABS has no effect</a:t>
            </a:r>
          </a:p>
          <a:p>
            <a:pPr marL="0" indent="0" defTabSz="457200">
              <a:lnSpc>
                <a:spcPct val="100000"/>
              </a:lnSpc>
              <a:buClr>
                <a:schemeClr val="accent1"/>
              </a:buClr>
              <a:buNone/>
            </a:pPr>
            <a:r>
              <a:rPr lang="en-CA" dirty="0" smtClean="0">
                <a:solidFill>
                  <a:schemeClr val="tx1">
                    <a:lumMod val="75000"/>
                    <a:lumOff val="25000"/>
                  </a:schemeClr>
                </a:solidFill>
              </a:rPr>
              <a:t>Proper air line security during coupling, pre-trip and en route inspections is vital to prevent failures.</a:t>
            </a:r>
            <a:endParaRPr lang="en-US" dirty="0" smtClean="0">
              <a:solidFill>
                <a:schemeClr val="tx1">
                  <a:lumMod val="75000"/>
                  <a:lumOff val="25000"/>
                </a:schemeClr>
              </a:solidFill>
            </a:endParaRP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 </a:t>
            </a: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439603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Trailer Air Tank Failure</a:t>
            </a:r>
            <a:endParaRPr lang="en-CA" b="1" dirty="0"/>
          </a:p>
        </p:txBody>
      </p:sp>
      <p:sp>
        <p:nvSpPr>
          <p:cNvPr id="3" name="Content Placeholder 2"/>
          <p:cNvSpPr>
            <a:spLocks noGrp="1"/>
          </p:cNvSpPr>
          <p:nvPr>
            <p:ph sz="quarter" idx="11"/>
          </p:nvPr>
        </p:nvSpPr>
        <p:spPr>
          <a:xfrm>
            <a:off x="544671" y="934820"/>
            <a:ext cx="7886700" cy="5593995"/>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How to recognize it:</a:t>
            </a:r>
          </a:p>
          <a:p>
            <a:pPr defTabSz="457200">
              <a:lnSpc>
                <a:spcPct val="100000"/>
              </a:lnSpc>
              <a:buClr>
                <a:schemeClr val="accent1"/>
              </a:buClr>
            </a:pPr>
            <a:r>
              <a:rPr lang="en-US" sz="2400" dirty="0" smtClean="0">
                <a:solidFill>
                  <a:schemeClr val="tx1">
                    <a:lumMod val="75000"/>
                    <a:lumOff val="25000"/>
                  </a:schemeClr>
                </a:solidFill>
              </a:rPr>
              <a:t>Unusually low readings on both air pressure gauges</a:t>
            </a:r>
          </a:p>
          <a:p>
            <a:pPr defTabSz="457200">
              <a:lnSpc>
                <a:spcPct val="100000"/>
              </a:lnSpc>
              <a:buClr>
                <a:schemeClr val="accent1"/>
              </a:buClr>
            </a:pPr>
            <a:r>
              <a:rPr lang="en-US" sz="2400" dirty="0" smtClean="0">
                <a:solidFill>
                  <a:schemeClr val="tx1">
                    <a:lumMod val="75000"/>
                    <a:lumOff val="25000"/>
                  </a:schemeClr>
                </a:solidFill>
              </a:rPr>
              <a:t>Push in red button, pull out yellow button, look for air leaks</a:t>
            </a:r>
          </a:p>
          <a:p>
            <a:pPr marL="0" indent="0" defTabSz="457200">
              <a:lnSpc>
                <a:spcPct val="100000"/>
              </a:lnSpc>
              <a:buClr>
                <a:schemeClr val="accent1"/>
              </a:buClr>
              <a:buNone/>
            </a:pPr>
            <a:r>
              <a:rPr lang="en-US" dirty="0" smtClean="0">
                <a:solidFill>
                  <a:schemeClr val="tx1">
                    <a:lumMod val="75000"/>
                    <a:lumOff val="25000"/>
                  </a:schemeClr>
                </a:solidFill>
              </a:rPr>
              <a:t>What to do:</a:t>
            </a:r>
          </a:p>
          <a:p>
            <a:pPr marL="0" indent="0" defTabSz="457200">
              <a:lnSpc>
                <a:spcPct val="100000"/>
              </a:lnSpc>
              <a:buClr>
                <a:schemeClr val="accent1"/>
              </a:buClr>
              <a:buNone/>
            </a:pPr>
            <a:r>
              <a:rPr lang="en-US" sz="2400" dirty="0">
                <a:solidFill>
                  <a:schemeClr val="tx1">
                    <a:lumMod val="75000"/>
                    <a:lumOff val="25000"/>
                  </a:schemeClr>
                </a:solidFill>
              </a:rPr>
              <a:t>If there’s enough room for a gradual stop:</a:t>
            </a:r>
          </a:p>
          <a:p>
            <a:pPr defTabSz="457200">
              <a:lnSpc>
                <a:spcPct val="100000"/>
              </a:lnSpc>
              <a:buClr>
                <a:schemeClr val="accent1"/>
              </a:buClr>
            </a:pPr>
            <a:r>
              <a:rPr lang="en-US" sz="2400" dirty="0">
                <a:solidFill>
                  <a:schemeClr val="tx1">
                    <a:lumMod val="75000"/>
                    <a:lumOff val="25000"/>
                  </a:schemeClr>
                </a:solidFill>
              </a:rPr>
              <a:t>Use a steady service brake application</a:t>
            </a:r>
          </a:p>
          <a:p>
            <a:pPr defTabSz="457200">
              <a:lnSpc>
                <a:spcPct val="100000"/>
              </a:lnSpc>
              <a:buClr>
                <a:schemeClr val="accent1"/>
              </a:buClr>
            </a:pPr>
            <a:r>
              <a:rPr lang="en-US" sz="2400" dirty="0">
                <a:solidFill>
                  <a:schemeClr val="tx1">
                    <a:lumMod val="75000"/>
                    <a:lumOff val="25000"/>
                  </a:schemeClr>
                </a:solidFill>
              </a:rPr>
              <a:t>Monitor </a:t>
            </a:r>
            <a:r>
              <a:rPr lang="en-US" sz="2400" dirty="0" smtClean="0">
                <a:solidFill>
                  <a:schemeClr val="tx1">
                    <a:lumMod val="75000"/>
                    <a:lumOff val="25000"/>
                  </a:schemeClr>
                </a:solidFill>
              </a:rPr>
              <a:t>gauges </a:t>
            </a:r>
            <a:r>
              <a:rPr lang="en-US" sz="2400" dirty="0">
                <a:solidFill>
                  <a:schemeClr val="tx1">
                    <a:lumMod val="75000"/>
                    <a:lumOff val="25000"/>
                  </a:schemeClr>
                </a:solidFill>
              </a:rPr>
              <a:t>and release service application at 70 psi</a:t>
            </a:r>
          </a:p>
          <a:p>
            <a:pPr defTabSz="457200">
              <a:lnSpc>
                <a:spcPct val="100000"/>
              </a:lnSpc>
              <a:buClr>
                <a:schemeClr val="accent1"/>
              </a:buClr>
            </a:pPr>
            <a:r>
              <a:rPr lang="en-US" sz="2400" dirty="0">
                <a:solidFill>
                  <a:schemeClr val="tx1">
                    <a:lumMod val="75000"/>
                    <a:lumOff val="25000"/>
                  </a:schemeClr>
                </a:solidFill>
              </a:rPr>
              <a:t>Continually downshift</a:t>
            </a:r>
          </a:p>
          <a:p>
            <a:pPr marL="0" indent="0" defTabSz="457200">
              <a:lnSpc>
                <a:spcPct val="100000"/>
              </a:lnSpc>
              <a:buClr>
                <a:schemeClr val="accent1"/>
              </a:buClr>
              <a:buNone/>
            </a:pPr>
            <a:r>
              <a:rPr lang="en-US" sz="2400" dirty="0">
                <a:solidFill>
                  <a:schemeClr val="tx1">
                    <a:lumMod val="75000"/>
                    <a:lumOff val="25000"/>
                  </a:schemeClr>
                </a:solidFill>
              </a:rPr>
              <a:t>If there isn’t enough room:</a:t>
            </a:r>
          </a:p>
          <a:p>
            <a:pPr defTabSz="457200">
              <a:lnSpc>
                <a:spcPct val="100000"/>
              </a:lnSpc>
              <a:buClr>
                <a:schemeClr val="accent1"/>
              </a:buClr>
            </a:pPr>
            <a:r>
              <a:rPr lang="en-US" sz="2400" dirty="0">
                <a:solidFill>
                  <a:schemeClr val="tx1">
                    <a:lumMod val="75000"/>
                    <a:lumOff val="25000"/>
                  </a:schemeClr>
                </a:solidFill>
              </a:rPr>
              <a:t>Use </a:t>
            </a:r>
            <a:r>
              <a:rPr lang="en-US" sz="2400" dirty="0" smtClean="0">
                <a:solidFill>
                  <a:schemeClr val="tx1">
                    <a:lumMod val="75000"/>
                    <a:lumOff val="25000"/>
                  </a:schemeClr>
                </a:solidFill>
              </a:rPr>
              <a:t>dash </a:t>
            </a:r>
            <a:r>
              <a:rPr lang="en-US" sz="2400" dirty="0">
                <a:solidFill>
                  <a:schemeClr val="tx1">
                    <a:lumMod val="75000"/>
                    <a:lumOff val="25000"/>
                  </a:schemeClr>
                </a:solidFill>
              </a:rPr>
              <a:t>parking control valve</a:t>
            </a:r>
          </a:p>
          <a:p>
            <a:pPr defTabSz="457200">
              <a:lnSpc>
                <a:spcPct val="100000"/>
              </a:lnSpc>
              <a:buClr>
                <a:schemeClr val="accent1"/>
              </a:buClr>
            </a:pPr>
            <a:r>
              <a:rPr lang="en-US" sz="2400" dirty="0">
                <a:solidFill>
                  <a:schemeClr val="tx1">
                    <a:lumMod val="75000"/>
                    <a:lumOff val="25000"/>
                  </a:schemeClr>
                </a:solidFill>
              </a:rPr>
              <a:t>Pull the trailer air supply </a:t>
            </a:r>
            <a:r>
              <a:rPr lang="en-US" sz="2400" dirty="0" smtClean="0">
                <a:solidFill>
                  <a:schemeClr val="tx1">
                    <a:lumMod val="75000"/>
                    <a:lumOff val="25000"/>
                  </a:schemeClr>
                </a:solidFill>
              </a:rPr>
              <a:t>valve</a:t>
            </a:r>
            <a:endParaRPr lang="en-US" sz="2400"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955554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Operating </a:t>
            </a:r>
            <a:r>
              <a:rPr lang="en-US" dirty="0" smtClean="0"/>
              <a:t>Principles </a:t>
            </a:r>
            <a:r>
              <a:rPr lang="en-US" dirty="0"/>
              <a:t>of Air Brakes</a:t>
            </a:r>
            <a:endParaRPr lang="en-CA" b="1" dirty="0"/>
          </a:p>
        </p:txBody>
      </p:sp>
      <p:sp>
        <p:nvSpPr>
          <p:cNvPr id="3" name="Content Placeholder 2"/>
          <p:cNvSpPr>
            <a:spLocks noGrp="1"/>
          </p:cNvSpPr>
          <p:nvPr>
            <p:ph sz="quarter" idx="11"/>
          </p:nvPr>
        </p:nvSpPr>
        <p:spPr>
          <a:xfrm>
            <a:off x="544670" y="934821"/>
            <a:ext cx="8599329" cy="5705130"/>
          </a:xfrm>
        </p:spPr>
        <p:txBody>
          <a:bodyPr/>
          <a:lstStyle/>
          <a:p>
            <a:pPr defTabSz="457200">
              <a:lnSpc>
                <a:spcPct val="100000"/>
              </a:lnSpc>
              <a:spcBef>
                <a:spcPts val="600"/>
              </a:spcBef>
              <a:spcAft>
                <a:spcPts val="800"/>
              </a:spcAft>
              <a:buClr>
                <a:schemeClr val="accent1"/>
              </a:buClr>
            </a:pPr>
            <a:r>
              <a:rPr lang="en-US" altLang="en-US" sz="2400" b="1" dirty="0" smtClean="0"/>
              <a:t>Heat</a:t>
            </a:r>
            <a:r>
              <a:rPr lang="en-US" altLang="en-US" sz="2400" dirty="0" smtClean="0"/>
              <a:t>: </a:t>
            </a:r>
            <a:r>
              <a:rPr lang="en-US" altLang="en-US" sz="2400" dirty="0"/>
              <a:t>Created by acceleration and maintaining speed</a:t>
            </a:r>
          </a:p>
          <a:p>
            <a:pPr defTabSz="457200">
              <a:lnSpc>
                <a:spcPct val="100000"/>
              </a:lnSpc>
              <a:spcBef>
                <a:spcPts val="600"/>
              </a:spcBef>
              <a:spcAft>
                <a:spcPts val="800"/>
              </a:spcAft>
              <a:buClr>
                <a:schemeClr val="accent1"/>
              </a:buClr>
            </a:pPr>
            <a:r>
              <a:rPr lang="en-US" altLang="en-US" sz="2400" b="1" dirty="0" smtClean="0"/>
              <a:t>Friction</a:t>
            </a:r>
            <a:r>
              <a:rPr lang="en-US" altLang="en-US" sz="2400" dirty="0" smtClean="0"/>
              <a:t>: </a:t>
            </a:r>
            <a:r>
              <a:rPr lang="en-US" altLang="en-US" sz="2400" dirty="0"/>
              <a:t>The force that resists movement between two surfaces</a:t>
            </a:r>
          </a:p>
          <a:p>
            <a:pPr defTabSz="457200">
              <a:lnSpc>
                <a:spcPct val="100000"/>
              </a:lnSpc>
              <a:spcBef>
                <a:spcPts val="600"/>
              </a:spcBef>
              <a:spcAft>
                <a:spcPts val="800"/>
              </a:spcAft>
              <a:buClr>
                <a:schemeClr val="accent1"/>
              </a:buClr>
            </a:pPr>
            <a:r>
              <a:rPr lang="en-US" altLang="en-US" sz="2400" b="1" dirty="0" smtClean="0"/>
              <a:t>Momentum</a:t>
            </a:r>
            <a:r>
              <a:rPr lang="en-US" altLang="en-US" sz="2400" dirty="0" smtClean="0"/>
              <a:t>: </a:t>
            </a:r>
            <a:r>
              <a:rPr lang="en-US" altLang="en-US" sz="2400" dirty="0"/>
              <a:t>Brakes convert momentum energy into </a:t>
            </a:r>
            <a:r>
              <a:rPr lang="en-US" altLang="en-US" sz="2400" dirty="0" smtClean="0"/>
              <a:t>heat</a:t>
            </a:r>
          </a:p>
          <a:p>
            <a:pPr lvl="1" defTabSz="457200">
              <a:lnSpc>
                <a:spcPct val="100000"/>
              </a:lnSpc>
              <a:spcBef>
                <a:spcPts val="600"/>
              </a:spcBef>
              <a:spcAft>
                <a:spcPts val="800"/>
              </a:spcAft>
              <a:buClr>
                <a:schemeClr val="accent1"/>
              </a:buClr>
            </a:pPr>
            <a:r>
              <a:rPr lang="en-CA" sz="2000" dirty="0">
                <a:solidFill>
                  <a:schemeClr val="tx1"/>
                </a:solidFill>
              </a:rPr>
              <a:t>Brake </a:t>
            </a:r>
            <a:r>
              <a:rPr lang="en-CA" sz="2000" dirty="0" smtClean="0">
                <a:solidFill>
                  <a:schemeClr val="tx1"/>
                </a:solidFill>
              </a:rPr>
              <a:t>damage and failure </a:t>
            </a:r>
            <a:r>
              <a:rPr lang="en-CA" sz="2000" dirty="0">
                <a:solidFill>
                  <a:schemeClr val="tx1"/>
                </a:solidFill>
              </a:rPr>
              <a:t>happens when more heat is absorbed by the drums or rotors than can be dissipated</a:t>
            </a:r>
            <a:endParaRPr lang="en-CA" altLang="en-US" sz="2000" dirty="0"/>
          </a:p>
          <a:p>
            <a:pPr defTabSz="457200">
              <a:lnSpc>
                <a:spcPct val="100000"/>
              </a:lnSpc>
              <a:spcBef>
                <a:spcPts val="600"/>
              </a:spcBef>
              <a:spcAft>
                <a:spcPts val="800"/>
              </a:spcAft>
              <a:buClr>
                <a:schemeClr val="accent1"/>
              </a:buClr>
            </a:pPr>
            <a:r>
              <a:rPr lang="en-US" altLang="en-US" sz="2400" b="1" dirty="0"/>
              <a:t>Brake </a:t>
            </a:r>
            <a:r>
              <a:rPr lang="en-US" altLang="en-US" sz="2400" b="1" dirty="0" smtClean="0"/>
              <a:t>Lag</a:t>
            </a:r>
            <a:r>
              <a:rPr lang="en-US" altLang="en-US" sz="2400" dirty="0" smtClean="0"/>
              <a:t>: </a:t>
            </a:r>
            <a:r>
              <a:rPr lang="en-US" altLang="en-US" sz="2400" dirty="0"/>
              <a:t>Time it takes </a:t>
            </a:r>
            <a:r>
              <a:rPr lang="en-CA" sz="2400" dirty="0"/>
              <a:t>for the air to pass through the lines to the brakes before the brakes apply</a:t>
            </a:r>
            <a:endParaRPr lang="en-US" altLang="en-US" sz="2400" dirty="0"/>
          </a:p>
          <a:p>
            <a:pPr defTabSz="457200">
              <a:lnSpc>
                <a:spcPct val="100000"/>
              </a:lnSpc>
              <a:spcBef>
                <a:spcPts val="600"/>
              </a:spcBef>
              <a:spcAft>
                <a:spcPts val="800"/>
              </a:spcAft>
              <a:buClr>
                <a:schemeClr val="accent1"/>
              </a:buClr>
            </a:pPr>
            <a:r>
              <a:rPr lang="en-US" altLang="en-US" sz="2400" b="1" dirty="0"/>
              <a:t>Stopping/Braking </a:t>
            </a:r>
            <a:r>
              <a:rPr lang="en-US" altLang="en-US" sz="2400" b="1" dirty="0" smtClean="0"/>
              <a:t>Distance</a:t>
            </a:r>
            <a:r>
              <a:rPr lang="en-US" altLang="en-US" sz="2400" dirty="0" smtClean="0"/>
              <a:t>: </a:t>
            </a:r>
            <a:r>
              <a:rPr lang="en-US" sz="2400" dirty="0"/>
              <a:t>The distance a vehicle travels after the brake is </a:t>
            </a:r>
            <a:r>
              <a:rPr lang="en-US" sz="2400" dirty="0" smtClean="0"/>
              <a:t>applied</a:t>
            </a:r>
          </a:p>
          <a:p>
            <a:pPr lvl="1" defTabSz="457200">
              <a:lnSpc>
                <a:spcPct val="100000"/>
              </a:lnSpc>
              <a:spcBef>
                <a:spcPts val="600"/>
              </a:spcBef>
              <a:spcAft>
                <a:spcPts val="800"/>
              </a:spcAft>
              <a:buClr>
                <a:schemeClr val="accent1"/>
              </a:buClr>
            </a:pPr>
            <a:r>
              <a:rPr lang="en-US" sz="2000" dirty="0">
                <a:solidFill>
                  <a:schemeClr val="tx1"/>
                </a:solidFill>
              </a:rPr>
              <a:t>How long does it take to see a hazard (perceive), think about stopping and apply the brake (react)?</a:t>
            </a:r>
          </a:p>
          <a:p>
            <a:pPr lvl="1" defTabSz="457200">
              <a:lnSpc>
                <a:spcPct val="100000"/>
              </a:lnSpc>
              <a:spcBef>
                <a:spcPts val="0"/>
              </a:spcBef>
              <a:spcAft>
                <a:spcPts val="800"/>
              </a:spcAft>
              <a:buClr>
                <a:schemeClr val="accent1"/>
              </a:buClr>
            </a:pPr>
            <a:endParaRPr lang="en-CA" sz="2000" dirty="0"/>
          </a:p>
          <a:p>
            <a:pPr defTabSz="457200">
              <a:lnSpc>
                <a:spcPct val="100000"/>
              </a:lnSpc>
              <a:buClr>
                <a:schemeClr val="accent1"/>
              </a:buClr>
            </a:pPr>
            <a:endParaRPr lang="en-CA"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
        <p:nvSpPr>
          <p:cNvPr id="5" name="Content Placeholder 2"/>
          <p:cNvSpPr txBox="1">
            <a:spLocks/>
          </p:cNvSpPr>
          <p:nvPr/>
        </p:nvSpPr>
        <p:spPr>
          <a:xfrm>
            <a:off x="1164200" y="5833825"/>
            <a:ext cx="5436897" cy="552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Clr>
                <a:schemeClr val="accent1"/>
              </a:buClr>
              <a:buNone/>
            </a:pPr>
            <a:endParaRPr lang="en-US" sz="2000"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786854" y="5513451"/>
            <a:ext cx="2281645" cy="400110"/>
          </a:xfrm>
          <a:prstGeom prst="rect">
            <a:avLst/>
          </a:prstGeom>
          <a:noFill/>
        </p:spPr>
        <p:txBody>
          <a:bodyPr wrap="square" rtlCol="0">
            <a:spAutoFit/>
          </a:bodyPr>
          <a:lstStyle/>
          <a:p>
            <a:r>
              <a:rPr lang="en-US" sz="2000" b="1" dirty="0" smtClean="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About 1.5 </a:t>
            </a:r>
            <a:r>
              <a:rPr lang="en-US" sz="2000" b="1"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seconds</a:t>
            </a:r>
          </a:p>
        </p:txBody>
      </p:sp>
    </p:spTree>
    <p:custDataLst>
      <p:tags r:id="rId1"/>
    </p:custDataLst>
    <p:extLst>
      <p:ext uri="{BB962C8B-B14F-4D97-AF65-F5344CB8AC3E}">
        <p14:creationId xmlns:p14="http://schemas.microsoft.com/office/powerpoint/2010/main" val="207525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Crossed Trailer Air Lines</a:t>
            </a:r>
            <a:endParaRPr lang="en-CA" b="1" dirty="0"/>
          </a:p>
        </p:txBody>
      </p:sp>
      <p:sp>
        <p:nvSpPr>
          <p:cNvPr id="3" name="Content Placeholder 2"/>
          <p:cNvSpPr>
            <a:spLocks noGrp="1"/>
          </p:cNvSpPr>
          <p:nvPr>
            <p:ph sz="quarter" idx="11"/>
          </p:nvPr>
        </p:nvSpPr>
        <p:spPr>
          <a:xfrm>
            <a:off x="544671" y="934821"/>
            <a:ext cx="7886700" cy="5349632"/>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Polarized</a:t>
            </a:r>
          </a:p>
          <a:p>
            <a:pPr marL="228600" lvl="1" defTabSz="457200">
              <a:lnSpc>
                <a:spcPct val="100000"/>
              </a:lnSpc>
              <a:spcBef>
                <a:spcPts val="1000"/>
              </a:spcBef>
              <a:buClr>
                <a:schemeClr val="accent1"/>
              </a:buClr>
            </a:pPr>
            <a:r>
              <a:rPr lang="en-US" dirty="0">
                <a:solidFill>
                  <a:schemeClr val="tx1">
                    <a:lumMod val="75000"/>
                    <a:lumOff val="25000"/>
                  </a:schemeClr>
                </a:solidFill>
              </a:rPr>
              <a:t>Cannot be reversed</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How </a:t>
            </a:r>
            <a:r>
              <a:rPr lang="en-US" dirty="0" smtClean="0">
                <a:ea typeface="Calibri" panose="020F0502020204030204" pitchFamily="34" charset="0"/>
                <a:cs typeface="Times New Roman" panose="02020603050405020304" pitchFamily="18" charset="0"/>
              </a:rPr>
              <a:t>do you</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 </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know if they are reversed?</a:t>
            </a:r>
          </a:p>
          <a:p>
            <a:pPr marL="228600" lvl="1" defTabSz="457200">
              <a:lnSpc>
                <a:spcPct val="100000"/>
              </a:lnSpc>
              <a:spcBef>
                <a:spcPts val="1000"/>
              </a:spcBef>
              <a:buClr>
                <a:schemeClr val="accent1"/>
              </a:buClr>
            </a:pPr>
            <a:r>
              <a:rPr lang="en-US" dirty="0" smtClean="0"/>
              <a:t>Parking brakes w</a:t>
            </a:r>
            <a:r>
              <a:rPr lang="en-US" dirty="0" smtClean="0">
                <a:solidFill>
                  <a:schemeClr val="tx1">
                    <a:lumMod val="75000"/>
                    <a:lumOff val="25000"/>
                  </a:schemeClr>
                </a:solidFill>
              </a:rPr>
              <a:t>ill </a:t>
            </a:r>
            <a:r>
              <a:rPr lang="en-US" dirty="0">
                <a:solidFill>
                  <a:schemeClr val="tx1">
                    <a:lumMod val="75000"/>
                    <a:lumOff val="25000"/>
                  </a:schemeClr>
                </a:solidFill>
              </a:rPr>
              <a:t>not </a:t>
            </a:r>
            <a:r>
              <a:rPr lang="en-US" dirty="0" smtClean="0">
                <a:solidFill>
                  <a:schemeClr val="tx1">
                    <a:lumMod val="75000"/>
                    <a:lumOff val="25000"/>
                  </a:schemeClr>
                </a:solidFill>
              </a:rPr>
              <a:t>release on </a:t>
            </a:r>
            <a:r>
              <a:rPr lang="en-US" dirty="0">
                <a:solidFill>
                  <a:schemeClr val="tx1">
                    <a:lumMod val="75000"/>
                    <a:lumOff val="25000"/>
                  </a:schemeClr>
                </a:solidFill>
              </a:rPr>
              <a:t>spring </a:t>
            </a:r>
            <a:r>
              <a:rPr lang="en-US" dirty="0" smtClean="0">
                <a:solidFill>
                  <a:schemeClr val="tx1">
                    <a:lumMod val="75000"/>
                    <a:lumOff val="25000"/>
                  </a:schemeClr>
                </a:solidFill>
              </a:rPr>
              <a:t>brake trailers</a:t>
            </a:r>
            <a:endParaRPr lang="en-US" dirty="0">
              <a:solidFill>
                <a:schemeClr val="tx1">
                  <a:lumMod val="75000"/>
                  <a:lumOff val="25000"/>
                </a:schemeClr>
              </a:solidFill>
            </a:endParaRP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 What can happen if they are?</a:t>
            </a:r>
          </a:p>
          <a:p>
            <a:pPr marL="228600" lvl="1" defTabSz="457200">
              <a:lnSpc>
                <a:spcPct val="100000"/>
              </a:lnSpc>
              <a:spcBef>
                <a:spcPts val="1000"/>
              </a:spcBef>
              <a:buClr>
                <a:schemeClr val="accent1"/>
              </a:buClr>
            </a:pPr>
            <a:r>
              <a:rPr lang="en-CA" sz="2800" dirty="0" smtClean="0">
                <a:solidFill>
                  <a:schemeClr val="tx1">
                    <a:lumMod val="75000"/>
                    <a:lumOff val="25000"/>
                  </a:schemeClr>
                </a:solidFill>
              </a:rPr>
              <a:t> </a:t>
            </a:r>
            <a:r>
              <a:rPr lang="en-CA" dirty="0">
                <a:solidFill>
                  <a:schemeClr val="tx1">
                    <a:lumMod val="75000"/>
                    <a:lumOff val="25000"/>
                  </a:schemeClr>
                </a:solidFill>
              </a:rPr>
              <a:t>There will be no service or park brakes</a:t>
            </a:r>
            <a:endParaRPr lang="en-US" dirty="0">
              <a:solidFill>
                <a:schemeClr val="tx1">
                  <a:lumMod val="75000"/>
                  <a:lumOff val="25000"/>
                </a:schemeClr>
              </a:solidFill>
            </a:endParaRPr>
          </a:p>
          <a:p>
            <a:pPr marL="228600" lvl="1" defTabSz="457200">
              <a:lnSpc>
                <a:spcPct val="100000"/>
              </a:lnSpc>
              <a:spcBef>
                <a:spcPts val="1000"/>
              </a:spcBef>
              <a:spcAft>
                <a:spcPts val="800"/>
              </a:spcAft>
              <a:buClr>
                <a:schemeClr val="accent1"/>
              </a:buClr>
            </a:pPr>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8566309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Review </a:t>
            </a:r>
            <a:endParaRPr lang="en-CA" b="1" dirty="0"/>
          </a:p>
        </p:txBody>
      </p:sp>
      <p:sp>
        <p:nvSpPr>
          <p:cNvPr id="3" name="Content Placeholder 2"/>
          <p:cNvSpPr>
            <a:spLocks noGrp="1"/>
          </p:cNvSpPr>
          <p:nvPr>
            <p:ph sz="quarter" idx="11"/>
          </p:nvPr>
        </p:nvSpPr>
        <p:spPr/>
        <p:txBody>
          <a:bodyPr/>
          <a:lstStyle/>
          <a:p>
            <a:pPr marL="0" indent="0" defTabSz="457200">
              <a:lnSpc>
                <a:spcPct val="100000"/>
              </a:lnSpc>
              <a:buClr>
                <a:schemeClr val="accent1"/>
              </a:buClr>
              <a:buNone/>
            </a:pPr>
            <a:r>
              <a:rPr lang="en-US" dirty="0" smtClean="0">
                <a:solidFill>
                  <a:schemeClr val="tx1">
                    <a:lumMod val="75000"/>
                    <a:lumOff val="25000"/>
                  </a:schemeClr>
                </a:solidFill>
              </a:rPr>
              <a:t>What are 4 important things to remember in the event of a brake failure?</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
        <p:nvSpPr>
          <p:cNvPr id="4" name="Content Placeholder 2"/>
          <p:cNvSpPr txBox="1">
            <a:spLocks/>
          </p:cNvSpPr>
          <p:nvPr/>
        </p:nvSpPr>
        <p:spPr>
          <a:xfrm>
            <a:off x="621792" y="3218688"/>
            <a:ext cx="7886700" cy="3163062"/>
          </a:xfrm>
          <a:prstGeom prst="rect">
            <a:avLst/>
          </a:prstGeom>
        </p:spPr>
        <p:txBody>
          <a:bodyPr/>
          <a:lstStyle>
            <a:lvl1pPr marL="457200" indent="-457200" algn="l" defTabSz="914400" rtl="0" eaLnBrk="1" latinLnBrk="0" hangingPunct="1">
              <a:lnSpc>
                <a:spcPct val="90000"/>
              </a:lnSpc>
              <a:spcBef>
                <a:spcPts val="1000"/>
              </a:spcBef>
              <a:spcAft>
                <a:spcPts val="1500"/>
              </a:spcAft>
              <a:buClr>
                <a:schemeClr val="accent1"/>
              </a:buClr>
              <a:buFont typeface="Arial" panose="020B0604020202020204" pitchFamily="34" charset="0"/>
              <a:buChar char="•"/>
              <a:tabLst>
                <a:tab pos="457200" algn="l"/>
              </a:tabLst>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800"/>
              </a:spcAft>
              <a:buClr>
                <a:schemeClr val="accent1"/>
              </a:buClr>
              <a:buNone/>
            </a:pPr>
            <a:r>
              <a:rPr lang="en-US" dirty="0" smtClean="0">
                <a:solidFill>
                  <a:schemeClr val="tx1">
                    <a:lumMod val="75000"/>
                    <a:lumOff val="25000"/>
                  </a:schemeClr>
                </a:solidFill>
              </a:rPr>
              <a:t>Answer:</a:t>
            </a:r>
          </a:p>
          <a:p>
            <a:pPr defTabSz="457200">
              <a:lnSpc>
                <a:spcPct val="100000"/>
              </a:lnSpc>
              <a:spcBef>
                <a:spcPts val="0"/>
              </a:spcBef>
              <a:spcAft>
                <a:spcPts val="800"/>
              </a:spcAft>
            </a:pPr>
            <a:r>
              <a:rPr lang="en-US" dirty="0" smtClean="0">
                <a:solidFill>
                  <a:schemeClr val="tx1">
                    <a:lumMod val="75000"/>
                    <a:lumOff val="25000"/>
                  </a:schemeClr>
                </a:solidFill>
              </a:rPr>
              <a:t>Different responses to different circuit failures</a:t>
            </a:r>
          </a:p>
          <a:p>
            <a:pPr defTabSz="457200">
              <a:lnSpc>
                <a:spcPct val="100000"/>
              </a:lnSpc>
              <a:spcBef>
                <a:spcPts val="0"/>
              </a:spcBef>
              <a:spcAft>
                <a:spcPts val="800"/>
              </a:spcAft>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Avoid </a:t>
            </a:r>
            <a:r>
              <a:rPr lang="en-US" dirty="0">
                <a:solidFill>
                  <a:schemeClr val="tx1">
                    <a:lumMod val="75000"/>
                    <a:lumOff val="25000"/>
                  </a:schemeClr>
                </a:solidFill>
                <a:ea typeface="Calibri" panose="020F0502020204030204" pitchFamily="34" charset="0"/>
                <a:cs typeface="Times New Roman" panose="02020603050405020304" pitchFamily="18" charset="0"/>
              </a:rPr>
              <a:t>jackknifing</a:t>
            </a:r>
          </a:p>
          <a:p>
            <a:pPr defTabSz="457200">
              <a:lnSpc>
                <a:spcPct val="100000"/>
              </a:lnSpc>
              <a:spcBef>
                <a:spcPts val="0"/>
              </a:spcBef>
              <a:spcAft>
                <a:spcPts val="800"/>
              </a:spcAft>
            </a:pPr>
            <a:r>
              <a:rPr lang="en-US" dirty="0">
                <a:solidFill>
                  <a:schemeClr val="tx1">
                    <a:lumMod val="75000"/>
                    <a:lumOff val="25000"/>
                  </a:schemeClr>
                </a:solidFill>
                <a:ea typeface="Calibri" panose="020F0502020204030204" pitchFamily="34" charset="0"/>
                <a:cs typeface="Times New Roman" panose="02020603050405020304" pitchFamily="18" charset="0"/>
              </a:rPr>
              <a:t>Hold steady brake application to avoid additional air </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loss</a:t>
            </a:r>
          </a:p>
          <a:p>
            <a:pPr defTabSz="457200">
              <a:lnSpc>
                <a:spcPct val="100000"/>
              </a:lnSpc>
              <a:spcBef>
                <a:spcPts val="0"/>
              </a:spcBef>
              <a:spcAft>
                <a:spcPts val="800"/>
              </a:spcAft>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Repairs must be made before driving</a:t>
            </a:r>
            <a:endParaRPr lang="en-US" dirty="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8384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Exercise 2: Air Brake Components</a:t>
            </a:r>
            <a:endParaRPr lang="en-US" dirty="0"/>
          </a:p>
        </p:txBody>
      </p:sp>
      <p:sp>
        <p:nvSpPr>
          <p:cNvPr id="5" name="Content Placeholder 4"/>
          <p:cNvSpPr>
            <a:spLocks noGrp="1"/>
          </p:cNvSpPr>
          <p:nvPr>
            <p:ph sz="quarter" idx="11"/>
          </p:nvPr>
        </p:nvSpPr>
        <p:spPr/>
        <p:txBody>
          <a:bodyPr/>
          <a:lstStyle/>
          <a:p>
            <a:r>
              <a:rPr lang="en-US" dirty="0" smtClean="0">
                <a:solidFill>
                  <a:schemeClr val="tx1">
                    <a:lumMod val="75000"/>
                    <a:lumOff val="25000"/>
                  </a:schemeClr>
                </a:solidFill>
                <a:latin typeface="Calibri Light" panose="020F0302020204030204" pitchFamily="34" charset="0"/>
              </a:rPr>
              <a:t>Time: 20 minutes</a:t>
            </a: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5807016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224287" y="1602686"/>
            <a:ext cx="8615363" cy="3100387"/>
          </a:xfrm>
          <a:prstGeom prst="rect">
            <a:avLst/>
          </a:prstGeom>
        </p:spPr>
        <p:txBody>
          <a:bodyPr/>
          <a:lstStyle/>
          <a:p>
            <a:pPr marL="0" indent="0">
              <a:buNone/>
            </a:pPr>
            <a:r>
              <a:rPr lang="en-US" sz="3600" b="1" dirty="0" smtClean="0">
                <a:solidFill>
                  <a:schemeClr val="tx1">
                    <a:lumMod val="75000"/>
                    <a:lumOff val="25000"/>
                  </a:schemeClr>
                </a:solidFill>
                <a:latin typeface="Calibri Light" panose="020F0302020204030204" pitchFamily="34" charset="0"/>
              </a:rPr>
              <a:t>Variables that Affect Vehicle Braking</a:t>
            </a:r>
          </a:p>
          <a:p>
            <a:pPr marL="457200" lvl="1" indent="0">
              <a:buNone/>
            </a:pPr>
            <a:r>
              <a:rPr lang="en-CA" sz="2800" dirty="0">
                <a:solidFill>
                  <a:schemeClr val="tx1">
                    <a:lumMod val="75000"/>
                    <a:lumOff val="25000"/>
                  </a:schemeClr>
                </a:solidFill>
                <a:latin typeface="Calibri Light" panose="020F0302020204030204" pitchFamily="34" charset="0"/>
              </a:rPr>
              <a:t>After completing this section, you should be able to:</a:t>
            </a:r>
          </a:p>
          <a:p>
            <a:pPr lvl="1"/>
            <a:r>
              <a:rPr lang="en-US" sz="2800" dirty="0" smtClean="0">
                <a:solidFill>
                  <a:schemeClr val="tx1">
                    <a:lumMod val="75000"/>
                    <a:lumOff val="25000"/>
                  </a:schemeClr>
                </a:solidFill>
                <a:latin typeface="Calibri Light" panose="020F0302020204030204" pitchFamily="34" charset="0"/>
              </a:rPr>
              <a:t>Explain how speed, weight, vehicle specifications and downhill grades affect vehicle braking</a:t>
            </a:r>
          </a:p>
          <a:p>
            <a:pPr lvl="1"/>
            <a:r>
              <a:rPr lang="en-US" sz="2800" dirty="0" smtClean="0">
                <a:solidFill>
                  <a:schemeClr val="tx1">
                    <a:lumMod val="75000"/>
                    <a:lumOff val="25000"/>
                  </a:schemeClr>
                </a:solidFill>
                <a:latin typeface="Calibri Light" panose="020F0302020204030204" pitchFamily="34" charset="0"/>
              </a:rPr>
              <a:t>Describe conditions such as brake fade and brake lag</a:t>
            </a:r>
            <a:endParaRPr lang="en-US" sz="2800"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14565521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Tractor Bobtailing</a:t>
            </a:r>
            <a:endParaRPr lang="en-CA" b="1" dirty="0"/>
          </a:p>
        </p:txBody>
      </p:sp>
      <p:sp>
        <p:nvSpPr>
          <p:cNvPr id="3" name="Content Placeholder 2"/>
          <p:cNvSpPr>
            <a:spLocks noGrp="1"/>
          </p:cNvSpPr>
          <p:nvPr>
            <p:ph sz="quarter" idx="11"/>
          </p:nvPr>
        </p:nvSpPr>
        <p:spPr>
          <a:xfrm>
            <a:off x="544671" y="934821"/>
            <a:ext cx="7886700" cy="5636212"/>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Bobtailing is operating a tractor without a trailer which reduces:</a:t>
            </a:r>
          </a:p>
          <a:p>
            <a:pPr defTabSz="457200">
              <a:lnSpc>
                <a:spcPct val="100000"/>
              </a:lnSpc>
              <a:buClr>
                <a:schemeClr val="accent1"/>
              </a:buClr>
            </a:pPr>
            <a:r>
              <a:rPr lang="en-US" sz="2400" dirty="0" smtClean="0">
                <a:solidFill>
                  <a:schemeClr val="tx1">
                    <a:lumMod val="75000"/>
                    <a:lumOff val="25000"/>
                  </a:schemeClr>
                </a:solidFill>
              </a:rPr>
              <a:t>Traction</a:t>
            </a:r>
          </a:p>
          <a:p>
            <a:pPr defTabSz="457200">
              <a:lnSpc>
                <a:spcPct val="100000"/>
              </a:lnSpc>
              <a:buClr>
                <a:schemeClr val="accent1"/>
              </a:buClr>
            </a:pPr>
            <a:r>
              <a:rPr lang="en-US" sz="2400" dirty="0" smtClean="0">
                <a:solidFill>
                  <a:schemeClr val="tx1">
                    <a:lumMod val="75000"/>
                    <a:lumOff val="25000"/>
                  </a:schemeClr>
                </a:solidFill>
              </a:rPr>
              <a:t>Vehicle stability</a:t>
            </a:r>
          </a:p>
          <a:p>
            <a:pPr defTabSz="457200">
              <a:lnSpc>
                <a:spcPct val="100000"/>
              </a:lnSpc>
              <a:buClr>
                <a:schemeClr val="accent1"/>
              </a:buClr>
            </a:pPr>
            <a:r>
              <a:rPr lang="en-US" sz="2400" dirty="0" smtClean="0">
                <a:solidFill>
                  <a:schemeClr val="tx1">
                    <a:lumMod val="75000"/>
                    <a:lumOff val="25000"/>
                  </a:schemeClr>
                </a:solidFill>
              </a:rPr>
              <a:t>Primary service circuit applications</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T</a:t>
            </a:r>
            <a:r>
              <a:rPr lang="en-CA" dirty="0" smtClean="0">
                <a:solidFill>
                  <a:schemeClr val="tx1">
                    <a:lumMod val="75000"/>
                    <a:lumOff val="25000"/>
                  </a:schemeClr>
                </a:solidFill>
              </a:rPr>
              <a:t>o </a:t>
            </a:r>
            <a:r>
              <a:rPr lang="en-CA" dirty="0">
                <a:solidFill>
                  <a:schemeClr val="tx1">
                    <a:lumMod val="75000"/>
                    <a:lumOff val="25000"/>
                  </a:schemeClr>
                </a:solidFill>
              </a:rPr>
              <a:t>safely operate a bobtail </a:t>
            </a:r>
            <a:r>
              <a:rPr lang="en-CA" dirty="0" smtClean="0">
                <a:solidFill>
                  <a:schemeClr val="tx1">
                    <a:lumMod val="75000"/>
                    <a:lumOff val="25000"/>
                  </a:schemeClr>
                </a:solidFill>
              </a:rPr>
              <a:t>tractor:</a:t>
            </a:r>
          </a:p>
          <a:p>
            <a:pPr defTabSz="457200">
              <a:lnSpc>
                <a:spcPct val="100000"/>
              </a:lnSpc>
              <a:buClr>
                <a:schemeClr val="accent1"/>
              </a:buClr>
            </a:pPr>
            <a:r>
              <a:rPr lang="en-CA" sz="2400" dirty="0" smtClean="0">
                <a:solidFill>
                  <a:schemeClr val="tx1">
                    <a:lumMod val="75000"/>
                    <a:lumOff val="25000"/>
                  </a:schemeClr>
                </a:solidFill>
              </a:rPr>
              <a:t>Avoid </a:t>
            </a:r>
            <a:r>
              <a:rPr lang="en-CA" sz="2400" dirty="0">
                <a:solidFill>
                  <a:schemeClr val="tx1">
                    <a:lumMod val="75000"/>
                    <a:lumOff val="25000"/>
                  </a:schemeClr>
                </a:solidFill>
              </a:rPr>
              <a:t>excessive acceleration and heavy brake </a:t>
            </a:r>
            <a:r>
              <a:rPr lang="en-CA" sz="2400" dirty="0" smtClean="0">
                <a:solidFill>
                  <a:schemeClr val="tx1">
                    <a:lumMod val="75000"/>
                    <a:lumOff val="25000"/>
                  </a:schemeClr>
                </a:solidFill>
              </a:rPr>
              <a:t>applications</a:t>
            </a:r>
          </a:p>
          <a:p>
            <a:pPr defTabSz="457200">
              <a:lnSpc>
                <a:spcPct val="100000"/>
              </a:lnSpc>
              <a:buClr>
                <a:schemeClr val="accent1"/>
              </a:buClr>
            </a:pPr>
            <a:r>
              <a:rPr lang="en-CA" sz="2400" dirty="0" smtClean="0">
                <a:solidFill>
                  <a:schemeClr val="tx1">
                    <a:lumMod val="75000"/>
                    <a:lumOff val="25000"/>
                  </a:schemeClr>
                </a:solidFill>
              </a:rPr>
              <a:t>Reduce </a:t>
            </a:r>
            <a:r>
              <a:rPr lang="en-CA" sz="2400" dirty="0">
                <a:solidFill>
                  <a:schemeClr val="tx1">
                    <a:lumMod val="75000"/>
                    <a:lumOff val="25000"/>
                  </a:schemeClr>
                </a:solidFill>
              </a:rPr>
              <a:t>vehicle </a:t>
            </a:r>
            <a:r>
              <a:rPr lang="en-CA" sz="2400" dirty="0" smtClean="0">
                <a:solidFill>
                  <a:schemeClr val="tx1">
                    <a:lumMod val="75000"/>
                    <a:lumOff val="25000"/>
                  </a:schemeClr>
                </a:solidFill>
              </a:rPr>
              <a:t>speed</a:t>
            </a:r>
          </a:p>
          <a:p>
            <a:pPr defTabSz="457200">
              <a:lnSpc>
                <a:spcPct val="100000"/>
              </a:lnSpc>
              <a:buClr>
                <a:schemeClr val="accent1"/>
              </a:buClr>
            </a:pPr>
            <a:r>
              <a:rPr lang="en-CA" sz="2400" dirty="0" smtClean="0">
                <a:solidFill>
                  <a:schemeClr val="tx1">
                    <a:lumMod val="75000"/>
                    <a:lumOff val="25000"/>
                  </a:schemeClr>
                </a:solidFill>
              </a:rPr>
              <a:t>Avoid </a:t>
            </a:r>
            <a:r>
              <a:rPr lang="en-CA" sz="2400" dirty="0">
                <a:solidFill>
                  <a:schemeClr val="tx1">
                    <a:lumMod val="75000"/>
                    <a:lumOff val="25000"/>
                  </a:schemeClr>
                </a:solidFill>
              </a:rPr>
              <a:t>using auxiliary retarders at </a:t>
            </a:r>
            <a:r>
              <a:rPr lang="en-CA" sz="2400" dirty="0" smtClean="0">
                <a:solidFill>
                  <a:schemeClr val="tx1">
                    <a:lumMod val="75000"/>
                    <a:lumOff val="25000"/>
                  </a:schemeClr>
                </a:solidFill>
              </a:rPr>
              <a:t>powerful settings</a:t>
            </a:r>
            <a:endParaRPr lang="en-CA" sz="2400" dirty="0">
              <a:solidFill>
                <a:schemeClr val="tx1">
                  <a:lumMod val="75000"/>
                  <a:lumOff val="25000"/>
                </a:schemeClr>
              </a:solidFill>
            </a:endParaRPr>
          </a:p>
          <a:p>
            <a:pPr defTabSz="457200">
              <a:lnSpc>
                <a:spcPct val="100000"/>
              </a:lnSpc>
              <a:buClr>
                <a:schemeClr val="accent1"/>
              </a:buClr>
            </a:pPr>
            <a:r>
              <a:rPr lang="en-CA" sz="2400" dirty="0" smtClean="0">
                <a:solidFill>
                  <a:schemeClr val="tx1">
                    <a:lumMod val="75000"/>
                    <a:lumOff val="25000"/>
                  </a:schemeClr>
                </a:solidFill>
              </a:rPr>
              <a:t>Leave appropriate </a:t>
            </a:r>
            <a:r>
              <a:rPr lang="en-CA" sz="2400" dirty="0">
                <a:solidFill>
                  <a:schemeClr val="tx1">
                    <a:lumMod val="75000"/>
                    <a:lumOff val="25000"/>
                  </a:schemeClr>
                </a:solidFill>
              </a:rPr>
              <a:t>following </a:t>
            </a:r>
            <a:r>
              <a:rPr lang="en-CA" sz="2400" dirty="0" smtClean="0">
                <a:solidFill>
                  <a:schemeClr val="tx1">
                    <a:lumMod val="75000"/>
                    <a:lumOff val="25000"/>
                  </a:schemeClr>
                </a:solidFill>
              </a:rPr>
              <a:t>distance</a:t>
            </a:r>
          </a:p>
          <a:p>
            <a:pPr defTabSz="457200">
              <a:lnSpc>
                <a:spcPct val="100000"/>
              </a:lnSpc>
              <a:buClr>
                <a:schemeClr val="accent1"/>
              </a:buClr>
            </a:pPr>
            <a:r>
              <a:rPr lang="en-CA" sz="2400" dirty="0" smtClean="0">
                <a:solidFill>
                  <a:schemeClr val="tx1">
                    <a:lumMod val="75000"/>
                    <a:lumOff val="25000"/>
                  </a:schemeClr>
                </a:solidFill>
              </a:rPr>
              <a:t>Exercise caution</a:t>
            </a:r>
          </a:p>
        </p:txBody>
      </p:sp>
    </p:spTree>
    <p:custDataLst>
      <p:tags r:id="rId1"/>
    </p:custDataLst>
    <p:extLst>
      <p:ext uri="{BB962C8B-B14F-4D97-AF65-F5344CB8AC3E}">
        <p14:creationId xmlns:p14="http://schemas.microsoft.com/office/powerpoint/2010/main" val="6316333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Travelling On Down Grades</a:t>
            </a:r>
            <a:endParaRPr lang="en-CA" b="1" dirty="0"/>
          </a:p>
        </p:txBody>
      </p:sp>
      <p:sp>
        <p:nvSpPr>
          <p:cNvPr id="3" name="Content Placeholder 2"/>
          <p:cNvSpPr>
            <a:spLocks noGrp="1"/>
          </p:cNvSpPr>
          <p:nvPr>
            <p:ph sz="quarter" idx="11"/>
          </p:nvPr>
        </p:nvSpPr>
        <p:spPr>
          <a:xfrm>
            <a:off x="544671" y="934821"/>
            <a:ext cx="7886700" cy="5433012"/>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Mountain grades</a:t>
            </a:r>
          </a:p>
          <a:p>
            <a:pPr defTabSz="457200">
              <a:lnSpc>
                <a:spcPct val="100000"/>
              </a:lnSpc>
              <a:buClr>
                <a:schemeClr val="accent1"/>
              </a:buClr>
            </a:pPr>
            <a:r>
              <a:rPr lang="en-US" sz="2400" dirty="0" smtClean="0">
                <a:solidFill>
                  <a:schemeClr val="tx1">
                    <a:lumMod val="75000"/>
                    <a:lumOff val="25000"/>
                  </a:schemeClr>
                </a:solidFill>
              </a:rPr>
              <a:t>Greatest challenge for drivers of air brake equipped vehicles</a:t>
            </a:r>
          </a:p>
          <a:p>
            <a:pPr defTabSz="457200">
              <a:lnSpc>
                <a:spcPct val="100000"/>
              </a:lnSpc>
              <a:buClr>
                <a:schemeClr val="accent1"/>
              </a:buClr>
            </a:pPr>
            <a:r>
              <a:rPr lang="en-US" sz="2400" dirty="0" smtClean="0">
                <a:solidFill>
                  <a:schemeClr val="tx1">
                    <a:lumMod val="75000"/>
                    <a:lumOff val="25000"/>
                  </a:schemeClr>
                </a:solidFill>
              </a:rPr>
              <a:t>Travelling downgrade accumulates more heat into the brakes</a:t>
            </a:r>
          </a:p>
          <a:p>
            <a:pPr defTabSz="457200">
              <a:lnSpc>
                <a:spcPct val="100000"/>
              </a:lnSpc>
              <a:buClr>
                <a:schemeClr val="accent1"/>
              </a:buClr>
            </a:pPr>
            <a:r>
              <a:rPr lang="en-US" sz="2400" dirty="0" smtClean="0">
                <a:solidFill>
                  <a:schemeClr val="tx1">
                    <a:lumMod val="75000"/>
                    <a:lumOff val="25000"/>
                  </a:schemeClr>
                </a:solidFill>
              </a:rPr>
              <a:t>Most brake failures and runaway crashes are caused by the brake system’s inability to handle excessive heat</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In rural areas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Control speed to enable quick response to any emergency</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Select a gear low enough that service breaks are not required</a:t>
            </a:r>
          </a:p>
          <a:p>
            <a:pPr defTabSz="457200">
              <a:lnSpc>
                <a:spcPct val="100000"/>
              </a:lnSpc>
              <a:buClr>
                <a:schemeClr val="accent1"/>
              </a:buClr>
            </a:pP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0859399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Travelling On Down Grades</a:t>
            </a:r>
          </a:p>
        </p:txBody>
      </p:sp>
      <p:sp>
        <p:nvSpPr>
          <p:cNvPr id="3" name="Content Placeholder 2"/>
          <p:cNvSpPr>
            <a:spLocks noGrp="1"/>
          </p:cNvSpPr>
          <p:nvPr>
            <p:ph sz="quarter" idx="11"/>
          </p:nvPr>
        </p:nvSpPr>
        <p:spPr>
          <a:xfrm>
            <a:off x="544671" y="934821"/>
            <a:ext cx="7886700" cy="4759569"/>
          </a:xfrm>
        </p:spPr>
        <p:txBody>
          <a:bodyPr/>
          <a:lstStyle/>
          <a:p>
            <a:pPr marL="0" indent="0" defTabSz="457200">
              <a:lnSpc>
                <a:spcPct val="100000"/>
              </a:lnSpc>
              <a:buClr>
                <a:schemeClr val="accent1"/>
              </a:buClr>
              <a:buNone/>
            </a:pPr>
            <a:r>
              <a:rPr lang="en-US" dirty="0">
                <a:solidFill>
                  <a:schemeClr val="tx1">
                    <a:lumMod val="75000"/>
                    <a:lumOff val="25000"/>
                  </a:schemeClr>
                </a:solidFill>
                <a:ea typeface="Calibri" panose="020F0502020204030204" pitchFamily="34" charset="0"/>
                <a:cs typeface="Times New Roman" panose="02020603050405020304" pitchFamily="18" charset="0"/>
              </a:rPr>
              <a:t>Urban </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areas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Similar to descending hills in rural areas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Many municipalities have bylaws that prohibit use of auxiliary retarders</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buClr>
                <a:schemeClr val="accent1"/>
              </a:buClr>
              <a:buNone/>
            </a:pPr>
            <a:r>
              <a:rPr lang="en-US" dirty="0">
                <a:solidFill>
                  <a:schemeClr val="tx1">
                    <a:lumMod val="75000"/>
                    <a:lumOff val="25000"/>
                  </a:schemeClr>
                </a:solidFill>
                <a:ea typeface="Calibri" panose="020F0502020204030204" pitchFamily="34" charset="0"/>
                <a:cs typeface="Times New Roman" panose="02020603050405020304" pitchFamily="18" charset="0"/>
              </a:rPr>
              <a:t>Unfamiliar </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grades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Requires more caution</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Select a low gear and turn on the retarder before the hill crest</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a:p>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8486014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Runaway Lanes</a:t>
            </a:r>
            <a:endParaRPr lang="en-CA" b="1" dirty="0"/>
          </a:p>
        </p:txBody>
      </p:sp>
      <p:sp>
        <p:nvSpPr>
          <p:cNvPr id="3" name="Content Placeholder 2"/>
          <p:cNvSpPr>
            <a:spLocks noGrp="1"/>
          </p:cNvSpPr>
          <p:nvPr>
            <p:ph sz="quarter" idx="11"/>
          </p:nvPr>
        </p:nvSpPr>
        <p:spPr>
          <a:xfrm>
            <a:off x="544671" y="934821"/>
            <a:ext cx="7886700" cy="2613051"/>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Runaway lanes are:</a:t>
            </a:r>
          </a:p>
          <a:p>
            <a:pPr defTabSz="457200">
              <a:lnSpc>
                <a:spcPct val="100000"/>
              </a:lnSpc>
              <a:buClr>
                <a:schemeClr val="accent1"/>
              </a:buClr>
            </a:pPr>
            <a:r>
              <a:rPr lang="en-US" sz="2400" dirty="0" smtClean="0">
                <a:solidFill>
                  <a:schemeClr val="tx1">
                    <a:lumMod val="75000"/>
                    <a:lumOff val="25000"/>
                  </a:schemeClr>
                </a:solidFill>
              </a:rPr>
              <a:t>Additional lanes located beside some downhill sections</a:t>
            </a:r>
          </a:p>
          <a:p>
            <a:pPr defTabSz="457200">
              <a:lnSpc>
                <a:spcPct val="100000"/>
              </a:lnSpc>
              <a:buClr>
                <a:schemeClr val="accent1"/>
              </a:buClr>
            </a:pPr>
            <a:r>
              <a:rPr lang="en-US" sz="2400" dirty="0" smtClean="0">
                <a:solidFill>
                  <a:schemeClr val="tx1">
                    <a:lumMod val="75000"/>
                    <a:lumOff val="25000"/>
                  </a:schemeClr>
                </a:solidFill>
              </a:rPr>
              <a:t>Usually found on roads preceded by a mandatory brake-check</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Used when the brakes are not controlling the descent</a:t>
            </a:r>
          </a:p>
        </p:txBody>
      </p:sp>
      <p:sp>
        <p:nvSpPr>
          <p:cNvPr id="4" name="Content Placeholder 2"/>
          <p:cNvSpPr txBox="1">
            <a:spLocks/>
          </p:cNvSpPr>
          <p:nvPr/>
        </p:nvSpPr>
        <p:spPr>
          <a:xfrm>
            <a:off x="1098709" y="4375780"/>
            <a:ext cx="7464796" cy="931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Clr>
                <a:schemeClr val="accent1"/>
              </a:buClr>
              <a:buNone/>
            </a:pPr>
            <a:r>
              <a:rPr lang="en-US" sz="2400" dirty="0">
                <a:solidFill>
                  <a:schemeClr val="tx1">
                    <a:lumMod val="75000"/>
                    <a:lumOff val="25000"/>
                  </a:schemeClr>
                </a:solidFill>
                <a:latin typeface="Calibri Light" panose="020F0302020204030204" pitchFamily="34" charset="0"/>
                <a:ea typeface="Calibri" panose="020F0502020204030204" pitchFamily="34" charset="0"/>
                <a:cs typeface="Times New Roman" panose="02020603050405020304" pitchFamily="18" charset="0"/>
              </a:rPr>
              <a:t>Remember that these lanes should not be used for any other purpose.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71" y="4564428"/>
            <a:ext cx="554038" cy="554038"/>
          </a:xfrm>
          <a:prstGeom prst="rect">
            <a:avLst/>
          </a:prstGeom>
        </p:spPr>
      </p:pic>
    </p:spTree>
    <p:custDataLst>
      <p:tags r:id="rId1"/>
    </p:custDataLst>
    <p:extLst>
      <p:ext uri="{BB962C8B-B14F-4D97-AF65-F5344CB8AC3E}">
        <p14:creationId xmlns:p14="http://schemas.microsoft.com/office/powerpoint/2010/main" val="42380989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Water on Roadways</a:t>
            </a:r>
            <a:endParaRPr lang="en-CA" b="1" dirty="0"/>
          </a:p>
        </p:txBody>
      </p:sp>
      <p:sp>
        <p:nvSpPr>
          <p:cNvPr id="3" name="Content Placeholder 2"/>
          <p:cNvSpPr>
            <a:spLocks noGrp="1"/>
          </p:cNvSpPr>
          <p:nvPr>
            <p:ph sz="quarter" idx="11"/>
          </p:nvPr>
        </p:nvSpPr>
        <p:spPr>
          <a:xfrm>
            <a:off x="544671" y="934821"/>
            <a:ext cx="7886700" cy="1456687"/>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Dangers may include:</a:t>
            </a:r>
          </a:p>
          <a:p>
            <a:pPr defTabSz="457200">
              <a:lnSpc>
                <a:spcPct val="100000"/>
              </a:lnSpc>
              <a:buClr>
                <a:schemeClr val="accent1"/>
              </a:buClr>
            </a:pPr>
            <a:r>
              <a:rPr lang="en-US" sz="2400" dirty="0" smtClean="0">
                <a:solidFill>
                  <a:schemeClr val="tx1">
                    <a:lumMod val="75000"/>
                    <a:lumOff val="25000"/>
                  </a:schemeClr>
                </a:solidFill>
              </a:rPr>
              <a:t>Tires losing contact with the road surface causing loss of control (hydroplaning)</a:t>
            </a: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
        <p:nvSpPr>
          <p:cNvPr id="5" name="Content Placeholder 2"/>
          <p:cNvSpPr txBox="1">
            <a:spLocks/>
          </p:cNvSpPr>
          <p:nvPr/>
        </p:nvSpPr>
        <p:spPr>
          <a:xfrm>
            <a:off x="544671" y="3659850"/>
            <a:ext cx="7886700" cy="24297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Clr>
                <a:schemeClr val="accent1"/>
              </a:buClr>
              <a:buFont typeface="Arial" panose="020B0604020202020204" pitchFamily="34" charset="0"/>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Adjust your driving by:</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Reducing speed and cover the brake when approaching</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Applying slight constant brake pressure to reduce water entering between the brake drums and shoes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After leaving the water, testing the brakes</a:t>
            </a:r>
          </a:p>
          <a:p>
            <a:pPr defTabSz="457200">
              <a:lnSpc>
                <a:spcPct val="100000"/>
              </a:lnSpc>
              <a:buClr>
                <a:schemeClr val="accent1"/>
              </a:buClr>
            </a:pPr>
            <a:endParaRPr lang="en-US" sz="24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433" y="2225484"/>
            <a:ext cx="3048000" cy="1775460"/>
          </a:xfrm>
          <a:prstGeom prst="roundRect">
            <a:avLst>
              <a:gd name="adj" fmla="val 16667"/>
            </a:avLst>
          </a:prstGeom>
          <a:ln>
            <a:solidFill>
              <a:srgbClr val="3B92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924519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Combination Unit Braking</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Challenges</a:t>
            </a:r>
          </a:p>
          <a:p>
            <a:pPr defTabSz="457200">
              <a:lnSpc>
                <a:spcPct val="100000"/>
              </a:lnSpc>
              <a:buClr>
                <a:schemeClr val="accent1"/>
              </a:buClr>
            </a:pPr>
            <a:r>
              <a:rPr lang="en-US" sz="2400" dirty="0" smtClean="0">
                <a:solidFill>
                  <a:schemeClr val="tx1">
                    <a:lumMod val="75000"/>
                    <a:lumOff val="25000"/>
                  </a:schemeClr>
                </a:solidFill>
              </a:rPr>
              <a:t>Loss of brake balance caused by uneven load distribution</a:t>
            </a:r>
          </a:p>
          <a:p>
            <a:pPr defTabSz="457200">
              <a:lnSpc>
                <a:spcPct val="100000"/>
              </a:lnSpc>
              <a:buClr>
                <a:schemeClr val="accent1"/>
              </a:buClr>
            </a:pPr>
            <a:r>
              <a:rPr lang="en-US" sz="2400" dirty="0" smtClean="0">
                <a:solidFill>
                  <a:schemeClr val="tx1">
                    <a:lumMod val="75000"/>
                    <a:lumOff val="25000"/>
                  </a:schemeClr>
                </a:solidFill>
              </a:rPr>
              <a:t>Heavy load at the front of a trailer provides the drive axles with good traction for pulling and braking</a:t>
            </a:r>
          </a:p>
          <a:p>
            <a:pPr defTabSz="457200">
              <a:lnSpc>
                <a:spcPct val="100000"/>
              </a:lnSpc>
              <a:buClr>
                <a:schemeClr val="accent1"/>
              </a:buClr>
            </a:pPr>
            <a:r>
              <a:rPr lang="en-US" sz="2400" dirty="0" smtClean="0">
                <a:solidFill>
                  <a:schemeClr val="tx1">
                    <a:lumMod val="75000"/>
                    <a:lumOff val="25000"/>
                  </a:schemeClr>
                </a:solidFill>
              </a:rPr>
              <a:t>Empty load at the rear of the trailer receives the same amount of application air pressure causing the rear of trailer to slide and swing</a:t>
            </a:r>
          </a:p>
        </p:txBody>
      </p:sp>
    </p:spTree>
    <p:custDataLst>
      <p:tags r:id="rId1"/>
    </p:custDataLst>
    <p:extLst>
      <p:ext uri="{BB962C8B-B14F-4D97-AF65-F5344CB8AC3E}">
        <p14:creationId xmlns:p14="http://schemas.microsoft.com/office/powerpoint/2010/main" val="177139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Consider the Larger Vehicle</a:t>
            </a:r>
            <a:endParaRPr lang="en-CA" b="1" dirty="0"/>
          </a:p>
        </p:txBody>
      </p:sp>
      <p:sp>
        <p:nvSpPr>
          <p:cNvPr id="3" name="Content Placeholder 2"/>
          <p:cNvSpPr>
            <a:spLocks noGrp="1"/>
          </p:cNvSpPr>
          <p:nvPr>
            <p:ph sz="quarter" idx="11"/>
          </p:nvPr>
        </p:nvSpPr>
        <p:spPr>
          <a:xfrm>
            <a:off x="544671" y="934821"/>
            <a:ext cx="7886700" cy="5030922"/>
          </a:xfrm>
        </p:spPr>
        <p:txBody>
          <a:bodyPr/>
          <a:lstStyle/>
          <a:p>
            <a:pPr marL="0" indent="0" defTabSz="457200">
              <a:lnSpc>
                <a:spcPct val="100000"/>
              </a:lnSpc>
              <a:buClr>
                <a:schemeClr val="accent1"/>
              </a:buClr>
              <a:buNone/>
            </a:pPr>
            <a:r>
              <a:rPr lang="en-CA" dirty="0" smtClean="0">
                <a:solidFill>
                  <a:schemeClr val="tx1">
                    <a:lumMod val="75000"/>
                    <a:lumOff val="25000"/>
                  </a:schemeClr>
                </a:solidFill>
              </a:rPr>
              <a:t>Large vehicles:</a:t>
            </a:r>
          </a:p>
          <a:p>
            <a:pPr defTabSz="457200">
              <a:lnSpc>
                <a:spcPct val="100000"/>
              </a:lnSpc>
              <a:buClr>
                <a:schemeClr val="accent1"/>
              </a:buClr>
            </a:pPr>
            <a:r>
              <a:rPr lang="en-CA" sz="2400" dirty="0" smtClean="0">
                <a:solidFill>
                  <a:schemeClr val="tx1">
                    <a:lumMod val="75000"/>
                    <a:lumOff val="25000"/>
                  </a:schemeClr>
                </a:solidFill>
              </a:rPr>
              <a:t>Take </a:t>
            </a:r>
            <a:r>
              <a:rPr lang="en-CA" sz="2400" dirty="0">
                <a:solidFill>
                  <a:schemeClr val="tx1">
                    <a:lumMod val="75000"/>
                    <a:lumOff val="25000"/>
                  </a:schemeClr>
                </a:solidFill>
              </a:rPr>
              <a:t>longer to stop than small </a:t>
            </a:r>
            <a:r>
              <a:rPr lang="en-CA" sz="2400" dirty="0" smtClean="0">
                <a:solidFill>
                  <a:schemeClr val="tx1">
                    <a:lumMod val="75000"/>
                    <a:lumOff val="25000"/>
                  </a:schemeClr>
                </a:solidFill>
              </a:rPr>
              <a:t>vehicles because of their “greater weight”</a:t>
            </a:r>
          </a:p>
          <a:p>
            <a:pPr defTabSz="457200">
              <a:lnSpc>
                <a:spcPct val="100000"/>
              </a:lnSpc>
              <a:spcBef>
                <a:spcPts val="0"/>
              </a:spcBef>
              <a:spcAft>
                <a:spcPts val="800"/>
              </a:spcAft>
              <a:buClr>
                <a:schemeClr val="accent1"/>
              </a:buClr>
            </a:pPr>
            <a:r>
              <a:rPr lang="en-CA" sz="2400" dirty="0" smtClean="0">
                <a:solidFill>
                  <a:schemeClr val="tx1">
                    <a:lumMod val="75000"/>
                    <a:lumOff val="25000"/>
                  </a:schemeClr>
                </a:solidFill>
              </a:rPr>
              <a:t>Need </a:t>
            </a:r>
            <a:r>
              <a:rPr lang="en-CA" sz="2400" dirty="0">
                <a:solidFill>
                  <a:schemeClr val="tx1">
                    <a:lumMod val="75000"/>
                    <a:lumOff val="25000"/>
                  </a:schemeClr>
                </a:solidFill>
              </a:rPr>
              <a:t>more space and time to </a:t>
            </a:r>
            <a:r>
              <a:rPr lang="en-CA" sz="2400" dirty="0" smtClean="0">
                <a:solidFill>
                  <a:schemeClr val="tx1">
                    <a:lumMod val="75000"/>
                    <a:lumOff val="25000"/>
                  </a:schemeClr>
                </a:solidFill>
              </a:rPr>
              <a:t>perform manoeuvres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784" y="2825496"/>
            <a:ext cx="3282696" cy="3282696"/>
          </a:xfrm>
          <a:prstGeom prst="rect">
            <a:avLst/>
          </a:prstGeom>
        </p:spPr>
      </p:pic>
    </p:spTree>
    <p:custDataLst>
      <p:tags r:id="rId1"/>
    </p:custDataLst>
    <p:extLst>
      <p:ext uri="{BB962C8B-B14F-4D97-AF65-F5344CB8AC3E}">
        <p14:creationId xmlns:p14="http://schemas.microsoft.com/office/powerpoint/2010/main" val="4245214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Management Systems</a:t>
            </a:r>
            <a:endParaRPr lang="en-CA" b="1" dirty="0"/>
          </a:p>
        </p:txBody>
      </p:sp>
      <p:sp>
        <p:nvSpPr>
          <p:cNvPr id="3" name="Content Placeholder 2"/>
          <p:cNvSpPr>
            <a:spLocks noGrp="1"/>
          </p:cNvSpPr>
          <p:nvPr>
            <p:ph sz="quarter" idx="11"/>
          </p:nvPr>
        </p:nvSpPr>
        <p:spPr>
          <a:xfrm>
            <a:off x="544671" y="934821"/>
            <a:ext cx="7886700" cy="2722779"/>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Brake management systems are highly effective, but drive as though they don’t exist.</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US" sz="2400" dirty="0" smtClean="0">
                <a:solidFill>
                  <a:schemeClr val="tx1">
                    <a:lumMod val="75000"/>
                    <a:lumOff val="25000"/>
                  </a:schemeClr>
                </a:solidFill>
              </a:rPr>
              <a:t>Assist in loss of control situations</a:t>
            </a:r>
          </a:p>
          <a:p>
            <a:pPr defTabSz="457200">
              <a:lnSpc>
                <a:spcPct val="100000"/>
              </a:lnSpc>
              <a:buClr>
                <a:schemeClr val="accent1"/>
              </a:buClr>
            </a:pPr>
            <a:r>
              <a:rPr lang="en-US" sz="2400" dirty="0" smtClean="0">
                <a:solidFill>
                  <a:schemeClr val="tx1">
                    <a:lumMod val="75000"/>
                    <a:lumOff val="25000"/>
                  </a:schemeClr>
                </a:solidFill>
              </a:rPr>
              <a:t>Override service brakes to help maintain control</a:t>
            </a:r>
          </a:p>
          <a:p>
            <a:pPr defTabSz="457200">
              <a:lnSpc>
                <a:spcPct val="100000"/>
              </a:lnSpc>
              <a:buClr>
                <a:schemeClr val="accent1"/>
              </a:buClr>
            </a:pPr>
            <a:r>
              <a:rPr lang="en-US" sz="2400" dirty="0" smtClean="0">
                <a:solidFill>
                  <a:schemeClr val="tx1">
                    <a:lumMod val="75000"/>
                    <a:lumOff val="25000"/>
                  </a:schemeClr>
                </a:solidFill>
              </a:rPr>
              <a:t>Do not work with parking brakes</a:t>
            </a:r>
          </a:p>
        </p:txBody>
      </p:sp>
      <p:sp>
        <p:nvSpPr>
          <p:cNvPr id="5" name="Content Placeholder 2"/>
          <p:cNvSpPr txBox="1">
            <a:spLocks/>
          </p:cNvSpPr>
          <p:nvPr/>
        </p:nvSpPr>
        <p:spPr>
          <a:xfrm>
            <a:off x="1098709" y="4375780"/>
            <a:ext cx="7464796" cy="931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Clr>
                <a:schemeClr val="accent1"/>
              </a:buClr>
              <a:buNone/>
            </a:pPr>
            <a:r>
              <a:rPr lang="en-CA" sz="2400" dirty="0" smtClean="0">
                <a:solidFill>
                  <a:schemeClr val="tx1">
                    <a:lumMod val="75000"/>
                    <a:lumOff val="25000"/>
                  </a:schemeClr>
                </a:solidFill>
                <a:latin typeface="Calibri Light" panose="020F0302020204030204" pitchFamily="34" charset="0"/>
              </a:rPr>
              <a:t>DO NOT drive in a manner that requires these systems</a:t>
            </a:r>
            <a:br>
              <a:rPr lang="en-CA" sz="2400" dirty="0" smtClean="0">
                <a:solidFill>
                  <a:schemeClr val="tx1">
                    <a:lumMod val="75000"/>
                    <a:lumOff val="25000"/>
                  </a:schemeClr>
                </a:solidFill>
                <a:latin typeface="Calibri Light" panose="020F0302020204030204" pitchFamily="34" charset="0"/>
              </a:rPr>
            </a:br>
            <a:r>
              <a:rPr lang="en-CA" sz="2400" dirty="0" smtClean="0">
                <a:solidFill>
                  <a:schemeClr val="tx1">
                    <a:lumMod val="75000"/>
                    <a:lumOff val="25000"/>
                  </a:schemeClr>
                </a:solidFill>
                <a:latin typeface="Calibri Light" panose="020F0302020204030204" pitchFamily="34" charset="0"/>
              </a:rPr>
              <a:t>to maintain the vehicle’s safety. </a:t>
            </a:r>
            <a:endParaRPr lang="en-US" sz="2400" dirty="0" smtClean="0">
              <a:solidFill>
                <a:schemeClr val="tx1">
                  <a:lumMod val="75000"/>
                  <a:lumOff val="25000"/>
                </a:schemeClr>
              </a:solidFill>
              <a:latin typeface="Calibri Light" panose="020F030202020403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71" y="4564428"/>
            <a:ext cx="554038" cy="554038"/>
          </a:xfrm>
          <a:prstGeom prst="rect">
            <a:avLst/>
          </a:prstGeom>
        </p:spPr>
      </p:pic>
    </p:spTree>
    <p:custDataLst>
      <p:tags r:id="rId1"/>
    </p:custDataLst>
    <p:extLst>
      <p:ext uri="{BB962C8B-B14F-4D97-AF65-F5344CB8AC3E}">
        <p14:creationId xmlns:p14="http://schemas.microsoft.com/office/powerpoint/2010/main" val="37369936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Antilock Brake Systems (ABS)</a:t>
            </a:r>
            <a:endParaRPr lang="en-CA" b="1" dirty="0"/>
          </a:p>
        </p:txBody>
      </p:sp>
      <p:sp>
        <p:nvSpPr>
          <p:cNvPr id="3" name="Content Placeholder 2"/>
          <p:cNvSpPr>
            <a:spLocks noGrp="1"/>
          </p:cNvSpPr>
          <p:nvPr>
            <p:ph sz="quarter" idx="11"/>
          </p:nvPr>
        </p:nvSpPr>
        <p:spPr>
          <a:xfrm>
            <a:off x="544671" y="934821"/>
            <a:ext cx="7886700" cy="5453332"/>
          </a:xfrm>
        </p:spPr>
        <p:txBody>
          <a:bodyPr/>
          <a:lstStyle/>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Anti-lock brake systems are electronic systems that monitor and control wheel speed during braking.</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Function:</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Monitors the wheel speed at all times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Detects wheel locking during braking and releases brake pressure to that wheel only</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Prevents skidding and increases vehicle stability and control</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ABS is in addition to the air brake system and does not allow for faster stopping. The braking distance may be longer. </a:t>
            </a:r>
          </a:p>
          <a:p>
            <a:pPr marL="0" indent="0" defTabSz="457200">
              <a:lnSpc>
                <a:spcPct val="100000"/>
              </a:lnSpc>
              <a:buClr>
                <a:schemeClr val="accent1"/>
              </a:buClr>
              <a:buNone/>
            </a:pPr>
            <a:endParaRPr lang="en-US" sz="2800" dirty="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97936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Using the ABS</a:t>
            </a:r>
            <a:endParaRPr lang="en-CA" b="1" dirty="0"/>
          </a:p>
        </p:txBody>
      </p:sp>
      <p:sp>
        <p:nvSpPr>
          <p:cNvPr id="3" name="Content Placeholder 2"/>
          <p:cNvSpPr>
            <a:spLocks noGrp="1"/>
          </p:cNvSpPr>
          <p:nvPr>
            <p:ph sz="quarter" idx="11"/>
          </p:nvPr>
        </p:nvSpPr>
        <p:spPr>
          <a:xfrm>
            <a:off x="544671" y="934820"/>
            <a:ext cx="7886700" cy="3728619"/>
          </a:xfrm>
        </p:spPr>
        <p:txBody>
          <a:bodyPr/>
          <a:lstStyle/>
          <a:p>
            <a:pPr defTabSz="457200">
              <a:lnSpc>
                <a:spcPct val="100000"/>
              </a:lnSpc>
              <a:buClr>
                <a:schemeClr val="accent1"/>
              </a:buClr>
            </a:pPr>
            <a:r>
              <a:rPr lang="en-CA" dirty="0" smtClean="0">
                <a:solidFill>
                  <a:schemeClr val="tx1">
                    <a:lumMod val="75000"/>
                    <a:lumOff val="25000"/>
                  </a:schemeClr>
                </a:solidFill>
              </a:rPr>
              <a:t>Apply </a:t>
            </a:r>
            <a:r>
              <a:rPr lang="en-CA" dirty="0">
                <a:solidFill>
                  <a:schemeClr val="tx1">
                    <a:lumMod val="75000"/>
                    <a:lumOff val="25000"/>
                  </a:schemeClr>
                </a:solidFill>
              </a:rPr>
              <a:t>firm, steady pressure to the brake </a:t>
            </a:r>
            <a:r>
              <a:rPr lang="en-CA" dirty="0" smtClean="0">
                <a:solidFill>
                  <a:schemeClr val="tx1">
                    <a:lumMod val="75000"/>
                    <a:lumOff val="25000"/>
                  </a:schemeClr>
                </a:solidFill>
              </a:rPr>
              <a:t>pedal</a:t>
            </a:r>
          </a:p>
          <a:p>
            <a:pPr defTabSz="457200">
              <a:lnSpc>
                <a:spcPct val="100000"/>
              </a:lnSpc>
              <a:buClr>
                <a:schemeClr val="accent1"/>
              </a:buClr>
            </a:pPr>
            <a:r>
              <a:rPr lang="en-CA" dirty="0" smtClean="0">
                <a:solidFill>
                  <a:schemeClr val="tx1">
                    <a:lumMod val="75000"/>
                    <a:lumOff val="25000"/>
                  </a:schemeClr>
                </a:solidFill>
                <a:ea typeface="Calibri" panose="020F0502020204030204" pitchFamily="34" charset="0"/>
                <a:cs typeface="Times New Roman" panose="02020603050405020304" pitchFamily="18" charset="0"/>
              </a:rPr>
              <a:t>Pumping the brakes uses air pressure and turns the system on and off – can be very dangerous</a:t>
            </a:r>
          </a:p>
          <a:p>
            <a:pPr defTabSz="457200">
              <a:lnSpc>
                <a:spcPct val="100000"/>
              </a:lnSpc>
              <a:buClr>
                <a:schemeClr val="accent1"/>
              </a:buClr>
            </a:pPr>
            <a:r>
              <a:rPr lang="en-CA" dirty="0" smtClean="0">
                <a:solidFill>
                  <a:schemeClr val="tx1">
                    <a:lumMod val="75000"/>
                    <a:lumOff val="25000"/>
                  </a:schemeClr>
                </a:solidFill>
                <a:ea typeface="Calibri" panose="020F0502020204030204" pitchFamily="34" charset="0"/>
                <a:cs typeface="Times New Roman" panose="02020603050405020304" pitchFamily="18" charset="0"/>
              </a:rPr>
              <a:t>Know which units in the combination have ABS</a:t>
            </a:r>
          </a:p>
          <a:p>
            <a:pPr defTabSz="457200">
              <a:lnSpc>
                <a:spcPct val="100000"/>
              </a:lnSpc>
              <a:buClr>
                <a:schemeClr val="accent1"/>
              </a:buClr>
            </a:pPr>
            <a:r>
              <a:rPr lang="en-CA" dirty="0" smtClean="0">
                <a:solidFill>
                  <a:schemeClr val="tx1">
                    <a:lumMod val="75000"/>
                    <a:lumOff val="25000"/>
                  </a:schemeClr>
                </a:solidFill>
                <a:ea typeface="Calibri" panose="020F0502020204030204" pitchFamily="34" charset="0"/>
                <a:cs typeface="Times New Roman" panose="02020603050405020304" pitchFamily="18" charset="0"/>
              </a:rPr>
              <a:t>Know what the ABS warning lights mean</a:t>
            </a:r>
          </a:p>
          <a:p>
            <a:pPr defTabSz="457200">
              <a:lnSpc>
                <a:spcPct val="100000"/>
              </a:lnSpc>
              <a:buClr>
                <a:schemeClr val="accent1"/>
              </a:buClr>
            </a:pPr>
            <a:r>
              <a:rPr lang="en-CA" dirty="0" smtClean="0">
                <a:solidFill>
                  <a:schemeClr val="tx1">
                    <a:lumMod val="75000"/>
                    <a:lumOff val="25000"/>
                  </a:schemeClr>
                </a:solidFill>
                <a:ea typeface="Calibri" panose="020F0502020204030204" pitchFamily="34" charset="0"/>
                <a:cs typeface="Times New Roman" panose="02020603050405020304" pitchFamily="18" charset="0"/>
              </a:rPr>
              <a:t>Check for faults by looking down the left side of the trailer</a:t>
            </a:r>
          </a:p>
        </p:txBody>
      </p:sp>
    </p:spTree>
    <p:custDataLst>
      <p:tags r:id="rId1"/>
    </p:custDataLst>
    <p:extLst>
      <p:ext uri="{BB962C8B-B14F-4D97-AF65-F5344CB8AC3E}">
        <p14:creationId xmlns:p14="http://schemas.microsoft.com/office/powerpoint/2010/main" val="35232515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Air System Defects</a:t>
            </a:r>
            <a:endParaRPr lang="en-CA" b="1" dirty="0"/>
          </a:p>
        </p:txBody>
      </p:sp>
      <p:sp>
        <p:nvSpPr>
          <p:cNvPr id="3" name="Content Placeholder 2"/>
          <p:cNvSpPr>
            <a:spLocks noGrp="1"/>
          </p:cNvSpPr>
          <p:nvPr>
            <p:ph sz="quarter" idx="11"/>
          </p:nvPr>
        </p:nvSpPr>
        <p:spPr>
          <a:xfrm>
            <a:off x="544671" y="934821"/>
            <a:ext cx="7886700" cy="3206873"/>
          </a:xfrm>
        </p:spPr>
        <p:txBody>
          <a:bodyPr/>
          <a:lstStyle/>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Minor Defect Example</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Audible air leaks and slow air pressure build up</a:t>
            </a:r>
          </a:p>
          <a:p>
            <a:pPr defTabSz="457200">
              <a:lnSpc>
                <a:spcPct val="100000"/>
              </a:lnSpc>
              <a:buClr>
                <a:schemeClr val="accent1"/>
              </a:buClr>
            </a:pPr>
            <a:r>
              <a:rPr lang="en-CA" sz="2400" dirty="0" smtClean="0">
                <a:solidFill>
                  <a:schemeClr val="tx1">
                    <a:lumMod val="75000"/>
                    <a:lumOff val="25000"/>
                  </a:schemeClr>
                </a:solidFill>
              </a:rPr>
              <a:t>Must be reported</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Major Defect Examples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Pushrod stroke of any brake exceeds the adjustment limit</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Air pressure loss rate exceeds the prescribed limit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50" y="4540670"/>
            <a:ext cx="554038" cy="554038"/>
          </a:xfrm>
          <a:prstGeom prst="rect">
            <a:avLst/>
          </a:prstGeom>
        </p:spPr>
      </p:pic>
      <p:sp>
        <p:nvSpPr>
          <p:cNvPr id="5" name="Rectangle 4"/>
          <p:cNvSpPr/>
          <p:nvPr/>
        </p:nvSpPr>
        <p:spPr>
          <a:xfrm>
            <a:off x="1183341" y="4586857"/>
            <a:ext cx="7355540" cy="461665"/>
          </a:xfrm>
          <a:prstGeom prst="rect">
            <a:avLst/>
          </a:prstGeom>
        </p:spPr>
        <p:txBody>
          <a:bodyPr wrap="square">
            <a:spAutoFit/>
          </a:bodyPr>
          <a:lstStyle/>
          <a:p>
            <a:pPr>
              <a:buClr>
                <a:schemeClr val="accent1"/>
              </a:buClr>
            </a:pPr>
            <a:r>
              <a:rPr lang="en-CA" sz="2400" dirty="0" smtClean="0">
                <a:solidFill>
                  <a:schemeClr val="tx1">
                    <a:lumMod val="75000"/>
                    <a:lumOff val="25000"/>
                  </a:schemeClr>
                </a:solidFill>
                <a:latin typeface="Calibri Light" panose="020F0302020204030204" pitchFamily="34" charset="0"/>
              </a:rPr>
              <a:t>A vehicle must </a:t>
            </a:r>
            <a:r>
              <a:rPr lang="en-CA" sz="2400" dirty="0">
                <a:solidFill>
                  <a:schemeClr val="tx1">
                    <a:lumMod val="75000"/>
                    <a:lumOff val="25000"/>
                  </a:schemeClr>
                </a:solidFill>
                <a:latin typeface="Calibri Light" panose="020F0302020204030204" pitchFamily="34" charset="0"/>
              </a:rPr>
              <a:t>be placed out-of-service for </a:t>
            </a:r>
            <a:r>
              <a:rPr lang="en-CA" sz="2400" dirty="0" smtClean="0">
                <a:solidFill>
                  <a:schemeClr val="tx1">
                    <a:lumMod val="75000"/>
                    <a:lumOff val="25000"/>
                  </a:schemeClr>
                </a:solidFill>
                <a:latin typeface="Calibri Light" panose="020F0302020204030204" pitchFamily="34" charset="0"/>
              </a:rPr>
              <a:t>major defects</a:t>
            </a:r>
            <a:r>
              <a:rPr lang="en-CA" sz="2400" dirty="0">
                <a:solidFill>
                  <a:schemeClr val="tx1">
                    <a:lumMod val="75000"/>
                    <a:lumOff val="25000"/>
                  </a:schemeClr>
                </a:solidFill>
                <a:latin typeface="Calibri Light" panose="020F0302020204030204" pitchFamily="34" charset="0"/>
              </a:rPr>
              <a:t>!</a:t>
            </a:r>
          </a:p>
        </p:txBody>
      </p:sp>
    </p:spTree>
    <p:custDataLst>
      <p:tags r:id="rId1"/>
    </p:custDataLst>
    <p:extLst>
      <p:ext uri="{BB962C8B-B14F-4D97-AF65-F5344CB8AC3E}">
        <p14:creationId xmlns:p14="http://schemas.microsoft.com/office/powerpoint/2010/main" val="13432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In-Service Brake Checks</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When signs are posted in advance of steep or long downgrades:</a:t>
            </a:r>
          </a:p>
          <a:p>
            <a:pPr defTabSz="457200">
              <a:lnSpc>
                <a:spcPct val="100000"/>
              </a:lnSpc>
              <a:buClr>
                <a:schemeClr val="accent1"/>
              </a:buClr>
            </a:pPr>
            <a:r>
              <a:rPr lang="en-US" sz="2400" dirty="0" smtClean="0">
                <a:solidFill>
                  <a:schemeClr val="tx1">
                    <a:lumMod val="75000"/>
                    <a:lumOff val="25000"/>
                  </a:schemeClr>
                </a:solidFill>
              </a:rPr>
              <a:t>Driver must stop the vehicle and inspect braking system before proceeding (risk of brake failure increases)</a:t>
            </a:r>
          </a:p>
          <a:p>
            <a:pPr marL="0" indent="0" defTabSz="457200">
              <a:lnSpc>
                <a:spcPct val="100000"/>
              </a:lnSpc>
              <a:buClr>
                <a:schemeClr val="accent1"/>
              </a:buClr>
              <a:buNone/>
            </a:pPr>
            <a:r>
              <a:rPr lang="en-US" dirty="0" smtClean="0">
                <a:solidFill>
                  <a:schemeClr val="tx1">
                    <a:lumMod val="75000"/>
                    <a:lumOff val="25000"/>
                  </a:schemeClr>
                </a:solidFill>
              </a:rPr>
              <a:t>Check the following:</a:t>
            </a:r>
          </a:p>
          <a:p>
            <a:pPr defTabSz="457200">
              <a:lnSpc>
                <a:spcPct val="100000"/>
              </a:lnSpc>
              <a:buClr>
                <a:schemeClr val="accent1"/>
              </a:buClr>
            </a:pPr>
            <a:r>
              <a:rPr lang="en-US" sz="2400" dirty="0" smtClean="0">
                <a:solidFill>
                  <a:schemeClr val="tx1">
                    <a:lumMod val="75000"/>
                    <a:lumOff val="25000"/>
                  </a:schemeClr>
                </a:solidFill>
              </a:rPr>
              <a:t>Compressor is maintaining full reservoir air pressure</a:t>
            </a:r>
          </a:p>
          <a:p>
            <a:pPr defTabSz="457200">
              <a:lnSpc>
                <a:spcPct val="100000"/>
              </a:lnSpc>
              <a:buClr>
                <a:schemeClr val="accent1"/>
              </a:buClr>
            </a:pPr>
            <a:r>
              <a:rPr lang="en-US" sz="2400" dirty="0" smtClean="0">
                <a:solidFill>
                  <a:schemeClr val="tx1">
                    <a:lumMod val="75000"/>
                    <a:lumOff val="25000"/>
                  </a:schemeClr>
                </a:solidFill>
              </a:rPr>
              <a:t>Pushrod travel is within limitation on all chambers</a:t>
            </a:r>
          </a:p>
          <a:p>
            <a:pPr defTabSz="457200">
              <a:lnSpc>
                <a:spcPct val="100000"/>
              </a:lnSpc>
              <a:buClr>
                <a:schemeClr val="accent1"/>
              </a:buClr>
            </a:pPr>
            <a:r>
              <a:rPr lang="en-US" sz="2400" dirty="0" smtClean="0">
                <a:solidFill>
                  <a:schemeClr val="tx1">
                    <a:lumMod val="75000"/>
                    <a:lumOff val="25000"/>
                  </a:schemeClr>
                </a:solidFill>
              </a:rPr>
              <a:t>No air leaks</a:t>
            </a:r>
          </a:p>
          <a:p>
            <a:pPr defTabSz="457200">
              <a:lnSpc>
                <a:spcPct val="100000"/>
              </a:lnSpc>
              <a:buClr>
                <a:schemeClr val="accent1"/>
              </a:buClr>
            </a:pPr>
            <a:r>
              <a:rPr lang="en-US" sz="2400" dirty="0"/>
              <a:t>G</a:t>
            </a:r>
            <a:r>
              <a:rPr lang="en-US" sz="2400" dirty="0" smtClean="0">
                <a:solidFill>
                  <a:schemeClr val="tx1">
                    <a:lumMod val="75000"/>
                    <a:lumOff val="25000"/>
                  </a:schemeClr>
                </a:solidFill>
              </a:rPr>
              <a:t>ladhand and lines are secure</a:t>
            </a:r>
          </a:p>
          <a:p>
            <a:pPr defTabSz="457200">
              <a:lnSpc>
                <a:spcPct val="100000"/>
              </a:lnSpc>
              <a:buClr>
                <a:schemeClr val="accent1"/>
              </a:buClr>
            </a:pPr>
            <a:r>
              <a:rPr lang="en-US" sz="2400" dirty="0" smtClean="0">
                <a:solidFill>
                  <a:schemeClr val="tx1">
                    <a:lumMod val="75000"/>
                    <a:lumOff val="25000"/>
                  </a:schemeClr>
                </a:solidFill>
              </a:rPr>
              <a:t>Drums, bearings and tires are not overheating or cracking</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6633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Exercise 3: Variables Affecting Braking</a:t>
            </a:r>
            <a:endParaRPr lang="en-US" dirty="0"/>
          </a:p>
        </p:txBody>
      </p:sp>
      <p:sp>
        <p:nvSpPr>
          <p:cNvPr id="5" name="Content Placeholder 4"/>
          <p:cNvSpPr>
            <a:spLocks noGrp="1"/>
          </p:cNvSpPr>
          <p:nvPr>
            <p:ph sz="quarter" idx="11"/>
          </p:nvPr>
        </p:nvSpPr>
        <p:spPr/>
        <p:txBody>
          <a:bodyPr/>
          <a:lstStyle/>
          <a:p>
            <a:r>
              <a:rPr lang="en-US" dirty="0" smtClean="0">
                <a:solidFill>
                  <a:schemeClr val="tx1">
                    <a:lumMod val="75000"/>
                    <a:lumOff val="25000"/>
                  </a:schemeClr>
                </a:solidFill>
                <a:latin typeface="Calibri Light" panose="020F0302020204030204" pitchFamily="34" charset="0"/>
              </a:rPr>
              <a:t>Time: 15 minutes</a:t>
            </a: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404008865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1150"/>
            <a:ext cx="9144000" cy="552450"/>
          </a:xfrm>
          <a:prstGeom prst="rect">
            <a:avLst/>
          </a:prstGeom>
        </p:spPr>
        <p:txBody>
          <a:bodyPr>
            <a:noAutofit/>
          </a:bodyPr>
          <a:lstStyle/>
          <a:p>
            <a:r>
              <a:rPr lang="en-US" dirty="0" smtClean="0">
                <a:latin typeface="Calibri Light" panose="020F0302020204030204" pitchFamily="34" charset="0"/>
              </a:rPr>
              <a:t>Foundation Brake Operation and Adjustment</a:t>
            </a:r>
            <a:endParaRPr lang="en-US" dirty="0">
              <a:latin typeface="Calibri Light" panose="020F0302020204030204" pitchFamily="34" charset="0"/>
            </a:endParaRPr>
          </a:p>
        </p:txBody>
      </p:sp>
      <p:sp>
        <p:nvSpPr>
          <p:cNvPr id="3" name="Content Placeholder 2"/>
          <p:cNvSpPr txBox="1">
            <a:spLocks/>
          </p:cNvSpPr>
          <p:nvPr/>
        </p:nvSpPr>
        <p:spPr>
          <a:xfrm>
            <a:off x="548640" y="2212848"/>
            <a:ext cx="7833985" cy="2399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smtClean="0">
                <a:solidFill>
                  <a:schemeClr val="tx1">
                    <a:lumMod val="75000"/>
                    <a:lumOff val="25000"/>
                  </a:schemeClr>
                </a:solidFill>
                <a:latin typeface="Calibri Light" panose="020F0302020204030204" pitchFamily="34" charset="0"/>
              </a:rPr>
              <a:t>After </a:t>
            </a:r>
            <a:r>
              <a:rPr lang="en-CA" dirty="0">
                <a:solidFill>
                  <a:schemeClr val="tx1">
                    <a:lumMod val="75000"/>
                    <a:lumOff val="25000"/>
                  </a:schemeClr>
                </a:solidFill>
                <a:latin typeface="Calibri Light" panose="020F0302020204030204" pitchFamily="34" charset="0"/>
              </a:rPr>
              <a:t>completing this section, you should be able to:</a:t>
            </a:r>
          </a:p>
          <a:p>
            <a:r>
              <a:rPr lang="en-US" dirty="0" smtClean="0">
                <a:solidFill>
                  <a:schemeClr val="tx1">
                    <a:lumMod val="75000"/>
                    <a:lumOff val="25000"/>
                  </a:schemeClr>
                </a:solidFill>
                <a:latin typeface="Calibri Light" panose="020F0302020204030204" pitchFamily="34" charset="0"/>
              </a:rPr>
              <a:t>Explain </a:t>
            </a:r>
            <a:r>
              <a:rPr lang="en-US" dirty="0">
                <a:solidFill>
                  <a:schemeClr val="tx1">
                    <a:lumMod val="75000"/>
                    <a:lumOff val="25000"/>
                  </a:schemeClr>
                </a:solidFill>
                <a:latin typeface="Calibri Light" panose="020F0302020204030204" pitchFamily="34" charset="0"/>
              </a:rPr>
              <a:t>the importance of proper brake pushrod stroke</a:t>
            </a:r>
          </a:p>
          <a:p>
            <a:r>
              <a:rPr lang="en-US" dirty="0" smtClean="0">
                <a:solidFill>
                  <a:schemeClr val="tx1">
                    <a:lumMod val="75000"/>
                    <a:lumOff val="25000"/>
                  </a:schemeClr>
                </a:solidFill>
                <a:latin typeface="Calibri Light" panose="020F0302020204030204" pitchFamily="34" charset="0"/>
              </a:rPr>
              <a:t>Use </a:t>
            </a:r>
            <a:r>
              <a:rPr lang="en-US" dirty="0">
                <a:solidFill>
                  <a:schemeClr val="tx1">
                    <a:lumMod val="75000"/>
                    <a:lumOff val="25000"/>
                  </a:schemeClr>
                </a:solidFill>
                <a:latin typeface="Calibri Light" panose="020F0302020204030204" pitchFamily="34" charset="0"/>
              </a:rPr>
              <a:t>an effective method for measuring brake pushrod stroke</a:t>
            </a:r>
          </a:p>
        </p:txBody>
      </p:sp>
    </p:spTree>
    <p:custDataLst>
      <p:tags r:id="rId1"/>
    </p:custDataLst>
    <p:extLst>
      <p:ext uri="{BB962C8B-B14F-4D97-AF65-F5344CB8AC3E}">
        <p14:creationId xmlns:p14="http://schemas.microsoft.com/office/powerpoint/2010/main" val="17870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Foundation Brakes</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What are foundation brakes?</a:t>
            </a:r>
          </a:p>
          <a:p>
            <a:pPr defTabSz="457200">
              <a:lnSpc>
                <a:spcPct val="100000"/>
              </a:lnSpc>
              <a:buClr>
                <a:schemeClr val="accent1"/>
              </a:buClr>
            </a:pPr>
            <a:r>
              <a:rPr lang="en-CA" sz="2400" dirty="0" smtClean="0">
                <a:solidFill>
                  <a:schemeClr val="tx1">
                    <a:lumMod val="75000"/>
                    <a:lumOff val="25000"/>
                  </a:schemeClr>
                </a:solidFill>
              </a:rPr>
              <a:t>Mechanical components at the axle ends</a:t>
            </a:r>
            <a:endParaRPr lang="en-US" sz="2400" dirty="0" smtClean="0">
              <a:solidFill>
                <a:schemeClr val="tx1">
                  <a:lumMod val="75000"/>
                  <a:lumOff val="25000"/>
                </a:schemeClr>
              </a:solidFill>
            </a:endParaRP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If they aren’t working properly:</a:t>
            </a:r>
          </a:p>
          <a:p>
            <a:pPr defTabSz="457200">
              <a:lnSpc>
                <a:spcPct val="100000"/>
              </a:lnSpc>
              <a:buClr>
                <a:schemeClr val="accent1"/>
              </a:buClr>
            </a:pPr>
            <a:r>
              <a:rPr lang="en-CA" sz="2400" dirty="0" smtClean="0">
                <a:solidFill>
                  <a:schemeClr val="tx1">
                    <a:lumMod val="75000"/>
                    <a:lumOff val="25000"/>
                  </a:schemeClr>
                </a:solidFill>
              </a:rPr>
              <a:t>Will not be able to stop the vehicle</a:t>
            </a:r>
          </a:p>
          <a:p>
            <a:pPr marL="0" indent="0" defTabSz="457200">
              <a:lnSpc>
                <a:spcPct val="100000"/>
              </a:lnSpc>
              <a:buClr>
                <a:schemeClr val="accent1"/>
              </a:buClr>
              <a:buNone/>
            </a:pPr>
            <a:r>
              <a:rPr lang="en-CA" dirty="0" smtClean="0">
                <a:solidFill>
                  <a:schemeClr val="tx1">
                    <a:lumMod val="75000"/>
                    <a:lumOff val="25000"/>
                  </a:schemeClr>
                </a:solidFill>
              </a:rPr>
              <a:t>Almost all runaways are caused by foundation brake failure, not the air system.</a:t>
            </a:r>
            <a:endParaRPr lang="en-CA" dirty="0">
              <a:solidFill>
                <a:schemeClr val="tx1">
                  <a:lumMod val="75000"/>
                  <a:lumOff val="25000"/>
                </a:schemeClr>
              </a:solidFill>
            </a:endParaRPr>
          </a:p>
          <a:p>
            <a:pPr defTabSz="457200">
              <a:lnSpc>
                <a:spcPct val="100000"/>
              </a:lnSpc>
              <a:buClr>
                <a:schemeClr val="accent1"/>
              </a:buClr>
            </a:pP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spcAft>
                <a:spcPts val="800"/>
              </a:spcAft>
              <a:buNone/>
            </a:pP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161059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S-Cam Drum Brake</a:t>
            </a:r>
            <a:endParaRPr lang="en-CA" b="1" dirty="0"/>
          </a:p>
        </p:txBody>
      </p:sp>
      <p:sp>
        <p:nvSpPr>
          <p:cNvPr id="3" name="Content Placeholder 2"/>
          <p:cNvSpPr>
            <a:spLocks noGrp="1"/>
          </p:cNvSpPr>
          <p:nvPr>
            <p:ph sz="quarter" idx="11"/>
          </p:nvPr>
        </p:nvSpPr>
        <p:spPr>
          <a:xfrm>
            <a:off x="544671" y="934821"/>
            <a:ext cx="7886700" cy="4642674"/>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Most common type of foundation brake</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Type 20 Brake Chambers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On the steering axle</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Type 30 Brake Chambers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On the load axle</a:t>
            </a:r>
          </a:p>
        </p:txBody>
      </p:sp>
    </p:spTree>
    <p:custDataLst>
      <p:tags r:id="rId1"/>
    </p:custDataLst>
    <p:extLst>
      <p:ext uri="{BB962C8B-B14F-4D97-AF65-F5344CB8AC3E}">
        <p14:creationId xmlns:p14="http://schemas.microsoft.com/office/powerpoint/2010/main" val="16684353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S-Cam Brake Shaft</a:t>
            </a:r>
            <a:endParaRPr lang="en-CA" b="1" dirty="0"/>
          </a:p>
        </p:txBody>
      </p:sp>
      <p:pic>
        <p:nvPicPr>
          <p:cNvPr id="4" name="Content Placeholder 3"/>
          <p:cNvPicPr>
            <a:picLocks noGrp="1"/>
          </p:cNvPicPr>
          <p:nvPr>
            <p:ph sz="quarter" idx="11"/>
          </p:nvPr>
        </p:nvPicPr>
        <p:blipFill>
          <a:blip r:embed="rId4">
            <a:extLst>
              <a:ext uri="{28A0092B-C50C-407E-A947-70E740481C1C}">
                <a14:useLocalDpi xmlns:a14="http://schemas.microsoft.com/office/drawing/2010/main" val="0"/>
              </a:ext>
            </a:extLst>
          </a:blip>
          <a:stretch>
            <a:fillRect/>
          </a:stretch>
        </p:blipFill>
        <p:spPr>
          <a:xfrm>
            <a:off x="919009" y="1415844"/>
            <a:ext cx="7305982" cy="4306529"/>
          </a:xfrm>
          <a:prstGeom prst="rect">
            <a:avLst/>
          </a:prstGeom>
        </p:spPr>
      </p:pic>
    </p:spTree>
    <p:custDataLst>
      <p:tags r:id="rId1"/>
    </p:custDataLst>
    <p:extLst>
      <p:ext uri="{BB962C8B-B14F-4D97-AF65-F5344CB8AC3E}">
        <p14:creationId xmlns:p14="http://schemas.microsoft.com/office/powerpoint/2010/main" val="3039675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Stopping Considerations</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2833677319"/>
              </p:ext>
            </p:extLst>
          </p:nvPr>
        </p:nvGraphicFramePr>
        <p:xfrm>
          <a:off x="229919" y="1542197"/>
          <a:ext cx="8707272" cy="3942674"/>
        </p:xfrm>
        <a:graphic>
          <a:graphicData uri="http://schemas.openxmlformats.org/drawingml/2006/table">
            <a:tbl>
              <a:tblPr firstRow="1" bandRow="1">
                <a:tableStyleId>{5C22544A-7EE6-4342-B048-85BDC9FD1C3A}</a:tableStyleId>
              </a:tblPr>
              <a:tblGrid>
                <a:gridCol w="3427681"/>
                <a:gridCol w="5279591"/>
              </a:tblGrid>
              <a:tr h="952387">
                <a:tc>
                  <a:txBody>
                    <a:bodyPr/>
                    <a:lstStyle/>
                    <a:p>
                      <a:r>
                        <a:rPr lang="en-US" sz="2800" dirty="0" smtClean="0">
                          <a:latin typeface="Calibri Light" panose="020F0302020204030204" pitchFamily="34" charset="0"/>
                        </a:rPr>
                        <a:t>If the vehicle’s:</a:t>
                      </a:r>
                      <a:endParaRPr lang="en-US" sz="2800" dirty="0">
                        <a:latin typeface="Calibri Light" panose="020F0302020204030204" pitchFamily="34" charset="0"/>
                      </a:endParaRPr>
                    </a:p>
                  </a:txBody>
                  <a:tcPr/>
                </a:tc>
                <a:tc>
                  <a:txBody>
                    <a:bodyPr/>
                    <a:lstStyle/>
                    <a:p>
                      <a:r>
                        <a:rPr lang="en-US" sz="2800" dirty="0" smtClean="0">
                          <a:latin typeface="Calibri Light" panose="020F0302020204030204" pitchFamily="34" charset="0"/>
                        </a:rPr>
                        <a:t>To stop, you need:</a:t>
                      </a:r>
                      <a:endParaRPr lang="en-US" sz="2800" dirty="0">
                        <a:latin typeface="Calibri Light" panose="020F0302020204030204" pitchFamily="34" charset="0"/>
                      </a:endParaRPr>
                    </a:p>
                  </a:txBody>
                  <a:tcPr/>
                </a:tc>
              </a:tr>
              <a:tr h="952387">
                <a:tc>
                  <a:txBody>
                    <a:bodyPr/>
                    <a:lstStyle/>
                    <a:p>
                      <a:r>
                        <a:rPr lang="en-US" sz="2800" dirty="0" smtClean="0">
                          <a:solidFill>
                            <a:schemeClr val="tx1">
                              <a:lumMod val="75000"/>
                              <a:lumOff val="25000"/>
                            </a:schemeClr>
                          </a:solidFill>
                          <a:latin typeface="Calibri Light" panose="020F0302020204030204" pitchFamily="34" charset="0"/>
                        </a:rPr>
                        <a:t>weight is doubled</a:t>
                      </a:r>
                      <a:endParaRPr lang="en-US" sz="2800" dirty="0">
                        <a:solidFill>
                          <a:schemeClr val="tx1">
                            <a:lumMod val="75000"/>
                            <a:lumOff val="25000"/>
                          </a:schemeClr>
                        </a:solidFill>
                        <a:latin typeface="Calibri Light" panose="020F0302020204030204" pitchFamily="34" charset="0"/>
                      </a:endParaRPr>
                    </a:p>
                  </a:txBody>
                  <a:tcPr/>
                </a:tc>
                <a:tc>
                  <a:txBody>
                    <a:bodyPr/>
                    <a:lstStyle/>
                    <a:p>
                      <a:r>
                        <a:rPr lang="en-US" sz="2800" dirty="0" smtClean="0">
                          <a:solidFill>
                            <a:schemeClr val="tx1">
                              <a:lumMod val="75000"/>
                              <a:lumOff val="25000"/>
                            </a:schemeClr>
                          </a:solidFill>
                          <a:latin typeface="Calibri Light" panose="020F0302020204030204" pitchFamily="34" charset="0"/>
                        </a:rPr>
                        <a:t>double the braking force</a:t>
                      </a:r>
                      <a:endParaRPr lang="en-US" sz="2800" dirty="0">
                        <a:solidFill>
                          <a:schemeClr val="tx1">
                            <a:lumMod val="75000"/>
                            <a:lumOff val="25000"/>
                          </a:schemeClr>
                        </a:solidFill>
                        <a:latin typeface="Calibri Light" panose="020F0302020204030204" pitchFamily="34" charset="0"/>
                      </a:endParaRPr>
                    </a:p>
                  </a:txBody>
                  <a:tcPr/>
                </a:tc>
              </a:tr>
              <a:tr h="1018950">
                <a:tc>
                  <a:txBody>
                    <a:bodyPr/>
                    <a:lstStyle/>
                    <a:p>
                      <a:r>
                        <a:rPr lang="en-US" sz="2800" dirty="0" smtClean="0">
                          <a:solidFill>
                            <a:schemeClr val="tx1">
                              <a:lumMod val="75000"/>
                              <a:lumOff val="25000"/>
                            </a:schemeClr>
                          </a:solidFill>
                          <a:latin typeface="Calibri Light" panose="020F0302020204030204" pitchFamily="34" charset="0"/>
                        </a:rPr>
                        <a:t>speed</a:t>
                      </a:r>
                      <a:r>
                        <a:rPr lang="en-US" sz="2800" baseline="0" dirty="0" smtClean="0">
                          <a:solidFill>
                            <a:schemeClr val="tx1">
                              <a:lumMod val="75000"/>
                              <a:lumOff val="25000"/>
                            </a:schemeClr>
                          </a:solidFill>
                          <a:latin typeface="Calibri Light" panose="020F0302020204030204" pitchFamily="34" charset="0"/>
                        </a:rPr>
                        <a:t> is doubled</a:t>
                      </a:r>
                      <a:endParaRPr lang="en-US" sz="2800" dirty="0">
                        <a:solidFill>
                          <a:schemeClr val="tx1">
                            <a:lumMod val="75000"/>
                            <a:lumOff val="25000"/>
                          </a:schemeClr>
                        </a:solidFill>
                        <a:latin typeface="Calibri Light" panose="020F0302020204030204" pitchFamily="34" charset="0"/>
                      </a:endParaRPr>
                    </a:p>
                  </a:txBody>
                  <a:tcPr/>
                </a:tc>
                <a:tc>
                  <a:txBody>
                    <a:bodyPr/>
                    <a:lstStyle/>
                    <a:p>
                      <a:r>
                        <a:rPr lang="en-US" sz="2800" dirty="0" smtClean="0">
                          <a:solidFill>
                            <a:schemeClr val="tx1">
                              <a:lumMod val="75000"/>
                              <a:lumOff val="25000"/>
                            </a:schemeClr>
                          </a:solidFill>
                          <a:latin typeface="Calibri Light" panose="020F0302020204030204" pitchFamily="34" charset="0"/>
                        </a:rPr>
                        <a:t>four times the braking force</a:t>
                      </a:r>
                      <a:endParaRPr lang="en-US" sz="2800" dirty="0">
                        <a:solidFill>
                          <a:schemeClr val="tx1">
                            <a:lumMod val="75000"/>
                            <a:lumOff val="25000"/>
                          </a:schemeClr>
                        </a:solidFill>
                        <a:latin typeface="Calibri Light" panose="020F0302020204030204" pitchFamily="34" charset="0"/>
                      </a:endParaRPr>
                    </a:p>
                  </a:txBody>
                  <a:tcPr/>
                </a:tc>
              </a:tr>
              <a:tr h="1018950">
                <a:tc>
                  <a:txBody>
                    <a:bodyPr/>
                    <a:lstStyle/>
                    <a:p>
                      <a:r>
                        <a:rPr lang="en-US" sz="2800" dirty="0" smtClean="0">
                          <a:solidFill>
                            <a:schemeClr val="tx1">
                              <a:lumMod val="75000"/>
                              <a:lumOff val="25000"/>
                            </a:schemeClr>
                          </a:solidFill>
                          <a:latin typeface="Calibri Light" panose="020F0302020204030204" pitchFamily="34" charset="0"/>
                        </a:rPr>
                        <a:t>weight AND</a:t>
                      </a:r>
                      <a:r>
                        <a:rPr lang="en-US" sz="2800" baseline="0" dirty="0" smtClean="0">
                          <a:solidFill>
                            <a:schemeClr val="tx1">
                              <a:lumMod val="75000"/>
                              <a:lumOff val="25000"/>
                            </a:schemeClr>
                          </a:solidFill>
                          <a:latin typeface="Calibri Light" panose="020F0302020204030204" pitchFamily="34" charset="0"/>
                        </a:rPr>
                        <a:t> speed </a:t>
                      </a:r>
                      <a:br>
                        <a:rPr lang="en-US" sz="2800" baseline="0" dirty="0" smtClean="0">
                          <a:solidFill>
                            <a:schemeClr val="tx1">
                              <a:lumMod val="75000"/>
                              <a:lumOff val="25000"/>
                            </a:schemeClr>
                          </a:solidFill>
                          <a:latin typeface="Calibri Light" panose="020F0302020204030204" pitchFamily="34" charset="0"/>
                        </a:rPr>
                      </a:br>
                      <a:r>
                        <a:rPr lang="en-US" sz="2800" baseline="0" dirty="0" smtClean="0">
                          <a:solidFill>
                            <a:schemeClr val="tx1">
                              <a:lumMod val="75000"/>
                              <a:lumOff val="25000"/>
                            </a:schemeClr>
                          </a:solidFill>
                          <a:latin typeface="Calibri Light" panose="020F0302020204030204" pitchFamily="34" charset="0"/>
                        </a:rPr>
                        <a:t>are doubled</a:t>
                      </a:r>
                      <a:endParaRPr lang="en-US" sz="2800" dirty="0">
                        <a:solidFill>
                          <a:schemeClr val="tx1">
                            <a:lumMod val="75000"/>
                            <a:lumOff val="25000"/>
                          </a:schemeClr>
                        </a:solidFill>
                        <a:latin typeface="Calibri Light" panose="020F0302020204030204" pitchFamily="34" charset="0"/>
                      </a:endParaRPr>
                    </a:p>
                  </a:txBody>
                  <a:tcPr/>
                </a:tc>
                <a:tc>
                  <a:txBody>
                    <a:bodyPr/>
                    <a:lstStyle/>
                    <a:p>
                      <a:r>
                        <a:rPr lang="en-US" sz="2800" dirty="0" smtClean="0">
                          <a:solidFill>
                            <a:schemeClr val="tx1">
                              <a:lumMod val="75000"/>
                              <a:lumOff val="25000"/>
                            </a:schemeClr>
                          </a:solidFill>
                          <a:latin typeface="Calibri Light" panose="020F0302020204030204" pitchFamily="34" charset="0"/>
                        </a:rPr>
                        <a:t>eight times the braking force</a:t>
                      </a:r>
                      <a:endParaRPr lang="en-US" sz="2800" dirty="0">
                        <a:solidFill>
                          <a:schemeClr val="tx1">
                            <a:lumMod val="75000"/>
                            <a:lumOff val="25000"/>
                          </a:schemeClr>
                        </a:solidFill>
                        <a:latin typeface="Calibri Light" panose="020F0302020204030204" pitchFamily="34" charset="0"/>
                      </a:endParaRPr>
                    </a:p>
                  </a:txBody>
                  <a:tcPr/>
                </a:tc>
              </a:tr>
            </a:tbl>
          </a:graphicData>
        </a:graphic>
      </p:graphicFrame>
    </p:spTree>
    <p:custDataLst>
      <p:tags r:id="rId1"/>
    </p:custDataLst>
    <p:extLst>
      <p:ext uri="{BB962C8B-B14F-4D97-AF65-F5344CB8AC3E}">
        <p14:creationId xmlns:p14="http://schemas.microsoft.com/office/powerpoint/2010/main" val="37567085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Slack Adjuster</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solidFill>
              </a:rPr>
              <a:t>What does the slack adjuster do?</a:t>
            </a:r>
          </a:p>
          <a:p>
            <a:pPr defTabSz="457200">
              <a:lnSpc>
                <a:spcPct val="100000"/>
              </a:lnSpc>
              <a:buClr>
                <a:schemeClr val="accent1"/>
              </a:buClr>
            </a:pPr>
            <a:r>
              <a:rPr lang="en-US" sz="2400" dirty="0" smtClean="0">
                <a:solidFill>
                  <a:schemeClr val="tx1"/>
                </a:solidFill>
              </a:rPr>
              <a:t>Converts pushrod force</a:t>
            </a:r>
          </a:p>
          <a:p>
            <a:pPr marL="0" indent="0" defTabSz="457200">
              <a:lnSpc>
                <a:spcPct val="100000"/>
              </a:lnSpc>
              <a:buClr>
                <a:schemeClr val="accent1"/>
              </a:buClr>
              <a:buNone/>
            </a:pPr>
            <a:r>
              <a:rPr lang="en-US" dirty="0" smtClean="0">
                <a:solidFill>
                  <a:schemeClr val="tx1"/>
                </a:solidFill>
                <a:ea typeface="Calibri" panose="020F0502020204030204" pitchFamily="34" charset="0"/>
                <a:cs typeface="Times New Roman" panose="02020603050405020304" pitchFamily="18" charset="0"/>
              </a:rPr>
              <a:t>Slack adjusters are available with 5-7 inch centre-to-centre lengths in ½ inch increments</a:t>
            </a:r>
          </a:p>
          <a:p>
            <a:pPr marL="0" indent="0" defTabSz="457200">
              <a:lnSpc>
                <a:spcPct val="100000"/>
              </a:lnSpc>
              <a:buClr>
                <a:schemeClr val="accent1"/>
              </a:buClr>
              <a:buNone/>
            </a:pPr>
            <a:r>
              <a:rPr lang="en-US" dirty="0" smtClean="0">
                <a:solidFill>
                  <a:schemeClr val="tx1"/>
                </a:solidFill>
                <a:ea typeface="Calibri" panose="020F0502020204030204" pitchFamily="34" charset="0"/>
                <a:cs typeface="Times New Roman" panose="02020603050405020304" pitchFamily="18" charset="0"/>
              </a:rPr>
              <a:t>Important to replace brake components using proper equipment</a:t>
            </a:r>
          </a:p>
        </p:txBody>
      </p:sp>
      <p:pic>
        <p:nvPicPr>
          <p:cNvPr id="4" name="Picture 3"/>
          <p:cNvPicPr>
            <a:picLocks noChangeAspect="1"/>
          </p:cNvPicPr>
          <p:nvPr/>
        </p:nvPicPr>
        <p:blipFill>
          <a:blip r:embed="rId4"/>
          <a:stretch>
            <a:fillRect/>
          </a:stretch>
        </p:blipFill>
        <p:spPr>
          <a:xfrm>
            <a:off x="2606571" y="3584535"/>
            <a:ext cx="3762900" cy="3007864"/>
          </a:xfrm>
          <a:prstGeom prst="rect">
            <a:avLst/>
          </a:prstGeom>
        </p:spPr>
      </p:pic>
    </p:spTree>
    <p:custDataLst>
      <p:tags r:id="rId1"/>
    </p:custDataLst>
    <p:extLst>
      <p:ext uri="{BB962C8B-B14F-4D97-AF65-F5344CB8AC3E}">
        <p14:creationId xmlns:p14="http://schemas.microsoft.com/office/powerpoint/2010/main" val="7081372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Linings and Drums</a:t>
            </a:r>
            <a:endParaRPr lang="en-CA" b="1" dirty="0"/>
          </a:p>
        </p:txBody>
      </p:sp>
      <p:sp>
        <p:nvSpPr>
          <p:cNvPr id="3" name="Content Placeholder 2"/>
          <p:cNvSpPr>
            <a:spLocks noGrp="1"/>
          </p:cNvSpPr>
          <p:nvPr>
            <p:ph sz="quarter" idx="11"/>
          </p:nvPr>
        </p:nvSpPr>
        <p:spPr>
          <a:xfrm>
            <a:off x="628649" y="934821"/>
            <a:ext cx="8048251" cy="927846"/>
          </a:xfrm>
        </p:spPr>
        <p:txBody>
          <a:bodyPr/>
          <a:lstStyle/>
          <a:p>
            <a:pPr defTabSz="457200">
              <a:lnSpc>
                <a:spcPct val="100000"/>
              </a:lnSpc>
              <a:buClr>
                <a:schemeClr val="accent1"/>
              </a:buClr>
            </a:pPr>
            <a:r>
              <a:rPr lang="en-CA" dirty="0" smtClean="0"/>
              <a:t>Linings that are </a:t>
            </a:r>
            <a:r>
              <a:rPr lang="en-CA" dirty="0"/>
              <a:t>cracked, loose, missing or </a:t>
            </a:r>
            <a:r>
              <a:rPr lang="en-CA" dirty="0" smtClean="0"/>
              <a:t>contaminated are </a:t>
            </a:r>
            <a:r>
              <a:rPr lang="en-CA" b="1" dirty="0"/>
              <a:t>defective</a:t>
            </a:r>
            <a:r>
              <a:rPr lang="en-CA" dirty="0"/>
              <a:t> </a:t>
            </a:r>
          </a:p>
          <a:p>
            <a:pPr lvl="1" defTabSz="457200">
              <a:lnSpc>
                <a:spcPct val="100000"/>
              </a:lnSpc>
              <a:buClr>
                <a:schemeClr val="accent1"/>
              </a:buClr>
            </a:pPr>
            <a:r>
              <a:rPr lang="en-CA" dirty="0"/>
              <a:t>Must be replaced when worn to ¼ inch (7mm</a:t>
            </a:r>
            <a:r>
              <a:rPr lang="en-CA" dirty="0" smtClean="0"/>
              <a:t>)</a:t>
            </a:r>
            <a:endParaRPr lang="en-CA" dirty="0"/>
          </a:p>
        </p:txBody>
      </p:sp>
      <p:pic>
        <p:nvPicPr>
          <p:cNvPr id="5" name="Picture 4">
            <a:extLst>
              <a:ext uri="{FF2B5EF4-FFF2-40B4-BE49-F238E27FC236}">
                <a16:creationId xmlns="" xmlns:a16="http://schemas.microsoft.com/office/drawing/2014/main" id="{55BC474F-1071-45B6-AAEB-27A8B0E73220}"/>
              </a:ext>
            </a:extLst>
          </p:cNvPr>
          <p:cNvPicPr>
            <a:picLocks noChangeAspect="1"/>
          </p:cNvPicPr>
          <p:nvPr/>
        </p:nvPicPr>
        <p:blipFill rotWithShape="1">
          <a:blip r:embed="rId4"/>
          <a:srcRect l="3453" t="6682" r="27732" b="22284"/>
          <a:stretch/>
        </p:blipFill>
        <p:spPr>
          <a:xfrm>
            <a:off x="5739750" y="3693289"/>
            <a:ext cx="2937150" cy="2021279"/>
          </a:xfrm>
          <a:prstGeom prst="roundRect">
            <a:avLst>
              <a:gd name="adj" fmla="val 16667"/>
            </a:avLst>
          </a:prstGeom>
          <a:ln>
            <a:solidFill>
              <a:srgbClr val="54C7DA"/>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49" y="2529050"/>
            <a:ext cx="554038" cy="554038"/>
          </a:xfrm>
          <a:prstGeom prst="rect">
            <a:avLst/>
          </a:prstGeom>
        </p:spPr>
      </p:pic>
      <p:sp>
        <p:nvSpPr>
          <p:cNvPr id="8" name="Content Placeholder 2"/>
          <p:cNvSpPr txBox="1">
            <a:spLocks/>
          </p:cNvSpPr>
          <p:nvPr/>
        </p:nvSpPr>
        <p:spPr>
          <a:xfrm>
            <a:off x="1354661" y="2517488"/>
            <a:ext cx="6643083" cy="9278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smtClean="0">
                <a:solidFill>
                  <a:schemeClr val="tx1">
                    <a:lumMod val="75000"/>
                    <a:lumOff val="25000"/>
                  </a:schemeClr>
                </a:solidFill>
                <a:latin typeface="Calibri Light" panose="020F0302020204030204" pitchFamily="34" charset="0"/>
              </a:rPr>
              <a:t>Most </a:t>
            </a:r>
            <a:r>
              <a:rPr lang="en-CA" dirty="0">
                <a:solidFill>
                  <a:schemeClr val="tx1">
                    <a:lumMod val="75000"/>
                    <a:lumOff val="25000"/>
                  </a:schemeClr>
                </a:solidFill>
                <a:latin typeface="Calibri Light" panose="020F0302020204030204" pitchFamily="34" charset="0"/>
              </a:rPr>
              <a:t>brake </a:t>
            </a:r>
            <a:r>
              <a:rPr lang="en-CA" dirty="0" smtClean="0">
                <a:solidFill>
                  <a:schemeClr val="tx1">
                    <a:lumMod val="75000"/>
                    <a:lumOff val="25000"/>
                  </a:schemeClr>
                </a:solidFill>
                <a:latin typeface="Calibri Light" panose="020F0302020204030204" pitchFamily="34" charset="0"/>
              </a:rPr>
              <a:t>drums </a:t>
            </a:r>
            <a:r>
              <a:rPr lang="en-CA" dirty="0">
                <a:solidFill>
                  <a:schemeClr val="tx1">
                    <a:lumMod val="75000"/>
                    <a:lumOff val="25000"/>
                  </a:schemeClr>
                </a:solidFill>
                <a:latin typeface="Calibri Light" panose="020F0302020204030204" pitchFamily="34" charset="0"/>
              </a:rPr>
              <a:t>operate best around </a:t>
            </a:r>
            <a:r>
              <a:rPr lang="en-CA" dirty="0" smtClean="0">
                <a:solidFill>
                  <a:srgbClr val="2D97E5"/>
                </a:solidFill>
                <a:latin typeface="Calibri Light" panose="020F0302020204030204" pitchFamily="34" charset="0"/>
              </a:rPr>
              <a:t>115°C </a:t>
            </a:r>
            <a:r>
              <a:rPr lang="en-CA" dirty="0">
                <a:solidFill>
                  <a:schemeClr val="tx1">
                    <a:lumMod val="75000"/>
                    <a:lumOff val="25000"/>
                  </a:schemeClr>
                </a:solidFill>
                <a:latin typeface="Calibri Light" panose="020F0302020204030204" pitchFamily="34" charset="0"/>
              </a:rPr>
              <a:t>and should not exceed </a:t>
            </a:r>
            <a:r>
              <a:rPr lang="en-CA" dirty="0" smtClean="0">
                <a:solidFill>
                  <a:srgbClr val="C00000"/>
                </a:solidFill>
                <a:latin typeface="Calibri Light" panose="020F0302020204030204" pitchFamily="34" charset="0"/>
              </a:rPr>
              <a:t>215°C</a:t>
            </a:r>
            <a:r>
              <a:rPr lang="en-CA" dirty="0" smtClean="0">
                <a:solidFill>
                  <a:schemeClr val="tx1">
                    <a:lumMod val="75000"/>
                    <a:lumOff val="25000"/>
                  </a:schemeClr>
                </a:solidFill>
                <a:latin typeface="Calibri Light" panose="020F0302020204030204" pitchFamily="34" charset="0"/>
              </a:rPr>
              <a:t>.</a:t>
            </a:r>
            <a:endParaRPr lang="en-CA" dirty="0">
              <a:solidFill>
                <a:schemeClr val="tx1">
                  <a:lumMod val="75000"/>
                  <a:lumOff val="25000"/>
                </a:schemeClr>
              </a:solidFill>
              <a:latin typeface="Calibri Light" panose="020F0302020204030204" pitchFamily="34" charset="0"/>
            </a:endParaRPr>
          </a:p>
        </p:txBody>
      </p:sp>
      <p:sp>
        <p:nvSpPr>
          <p:cNvPr id="9" name="Content Placeholder 2"/>
          <p:cNvSpPr txBox="1">
            <a:spLocks/>
          </p:cNvSpPr>
          <p:nvPr/>
        </p:nvSpPr>
        <p:spPr>
          <a:xfrm>
            <a:off x="386235" y="5542939"/>
            <a:ext cx="1810024" cy="9278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200" dirty="0" smtClean="0">
                <a:solidFill>
                  <a:schemeClr val="tx1">
                    <a:lumMod val="75000"/>
                    <a:lumOff val="25000"/>
                  </a:schemeClr>
                </a:solidFill>
              </a:rPr>
              <a:t>115°C - 125°C</a:t>
            </a:r>
          </a:p>
          <a:p>
            <a:pPr marL="0" indent="0" algn="ctr">
              <a:buFont typeface="Arial" panose="020B0604020202020204" pitchFamily="34" charset="0"/>
              <a:buNone/>
            </a:pPr>
            <a:r>
              <a:rPr lang="en-CA" sz="2200" dirty="0" smtClean="0">
                <a:solidFill>
                  <a:schemeClr val="tx1">
                    <a:lumMod val="75000"/>
                    <a:lumOff val="25000"/>
                  </a:schemeClr>
                </a:solidFill>
              </a:rPr>
              <a:t>Normal</a:t>
            </a:r>
            <a:endParaRPr lang="en-CA" sz="2200" dirty="0">
              <a:solidFill>
                <a:srgbClr val="C00000"/>
              </a:solidFill>
            </a:endParaRPr>
          </a:p>
        </p:txBody>
      </p:sp>
      <p:sp>
        <p:nvSpPr>
          <p:cNvPr id="10" name="Content Placeholder 2"/>
          <p:cNvSpPr txBox="1">
            <a:spLocks/>
          </p:cNvSpPr>
          <p:nvPr/>
        </p:nvSpPr>
        <p:spPr>
          <a:xfrm>
            <a:off x="2236302" y="5542939"/>
            <a:ext cx="1772606" cy="9278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200" dirty="0" smtClean="0">
                <a:solidFill>
                  <a:schemeClr val="tx1">
                    <a:lumMod val="75000"/>
                    <a:lumOff val="25000"/>
                  </a:schemeClr>
                </a:solidFill>
              </a:rPr>
              <a:t>215°C - 225°C</a:t>
            </a:r>
          </a:p>
          <a:p>
            <a:pPr marL="0" indent="0" algn="ctr">
              <a:buFont typeface="Arial" panose="020B0604020202020204" pitchFamily="34" charset="0"/>
              <a:buNone/>
            </a:pPr>
            <a:r>
              <a:rPr lang="en-CA" sz="2200" dirty="0" smtClean="0">
                <a:solidFill>
                  <a:schemeClr val="tx1">
                    <a:lumMod val="75000"/>
                    <a:lumOff val="25000"/>
                  </a:schemeClr>
                </a:solidFill>
              </a:rPr>
              <a:t>Hot</a:t>
            </a:r>
            <a:endParaRPr lang="en-CA" sz="2200" dirty="0">
              <a:solidFill>
                <a:srgbClr val="C00000"/>
              </a:solidFill>
            </a:endParaRPr>
          </a:p>
        </p:txBody>
      </p:sp>
      <p:sp>
        <p:nvSpPr>
          <p:cNvPr id="11" name="Content Placeholder 2"/>
          <p:cNvSpPr txBox="1">
            <a:spLocks/>
          </p:cNvSpPr>
          <p:nvPr/>
        </p:nvSpPr>
        <p:spPr>
          <a:xfrm>
            <a:off x="3903557" y="5542939"/>
            <a:ext cx="1545292" cy="9278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200" dirty="0" smtClean="0">
                <a:solidFill>
                  <a:schemeClr val="tx1">
                    <a:lumMod val="75000"/>
                    <a:lumOff val="25000"/>
                  </a:schemeClr>
                </a:solidFill>
              </a:rPr>
              <a:t>590°</a:t>
            </a:r>
          </a:p>
          <a:p>
            <a:pPr marL="0" indent="0" algn="ctr">
              <a:buFont typeface="Arial" panose="020B0604020202020204" pitchFamily="34" charset="0"/>
              <a:buNone/>
            </a:pPr>
            <a:r>
              <a:rPr lang="en-CA" sz="2200" dirty="0" smtClean="0">
                <a:solidFill>
                  <a:schemeClr val="tx1">
                    <a:lumMod val="75000"/>
                    <a:lumOff val="25000"/>
                  </a:schemeClr>
                </a:solidFill>
              </a:rPr>
              <a:t>Danger</a:t>
            </a:r>
            <a:endParaRPr lang="en-CA" sz="2200" dirty="0">
              <a:solidFill>
                <a:srgbClr val="C00000"/>
              </a:solidFill>
            </a:endParaRP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21348" b="22423"/>
          <a:stretch/>
        </p:blipFill>
        <p:spPr>
          <a:xfrm>
            <a:off x="444873" y="3693289"/>
            <a:ext cx="5191510" cy="1843608"/>
          </a:xfrm>
          <a:prstGeom prst="rect">
            <a:avLst/>
          </a:prstGeom>
        </p:spPr>
      </p:pic>
    </p:spTree>
    <p:custDataLst>
      <p:tags r:id="rId1"/>
    </p:custDataLst>
    <p:extLst>
      <p:ext uri="{BB962C8B-B14F-4D97-AF65-F5344CB8AC3E}">
        <p14:creationId xmlns:p14="http://schemas.microsoft.com/office/powerpoint/2010/main" val="17847311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Brake Drums</a:t>
            </a:r>
            <a:endParaRPr lang="en-CA" b="1" dirty="0"/>
          </a:p>
        </p:txBody>
      </p:sp>
      <p:sp>
        <p:nvSpPr>
          <p:cNvPr id="3" name="Content Placeholder 2"/>
          <p:cNvSpPr>
            <a:spLocks noGrp="1"/>
          </p:cNvSpPr>
          <p:nvPr>
            <p:ph sz="quarter" idx="11"/>
          </p:nvPr>
        </p:nvSpPr>
        <p:spPr>
          <a:xfrm>
            <a:off x="544671" y="934821"/>
            <a:ext cx="7886700" cy="5372052"/>
          </a:xfrm>
        </p:spPr>
        <p:txBody>
          <a:bodyPr/>
          <a:lstStyle/>
          <a:p>
            <a:pPr defTabSz="457200">
              <a:lnSpc>
                <a:spcPct val="100000"/>
              </a:lnSpc>
              <a:buClr>
                <a:schemeClr val="accent1"/>
              </a:buClr>
            </a:pPr>
            <a:r>
              <a:rPr lang="en-US" dirty="0" smtClean="0">
                <a:solidFill>
                  <a:schemeClr val="tx1">
                    <a:lumMod val="75000"/>
                    <a:lumOff val="25000"/>
                  </a:schemeClr>
                </a:solidFill>
              </a:rPr>
              <a:t>Brake drums dissipate heat</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 and should be checked for cracks and excessive wear as their condition is critical for proper operation of the brakes</a:t>
            </a:r>
            <a:endParaRPr lang="en-US" dirty="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Brake adjustment requirements will not be noticed under normal operating conditions</a:t>
            </a:r>
            <a:endParaRPr lang="en-US" dirty="0">
              <a:solidFill>
                <a:schemeClr val="tx1">
                  <a:lumMod val="75000"/>
                  <a:lumOff val="25000"/>
                </a:schemeClr>
              </a:solidFill>
              <a:ea typeface="Calibri" panose="020F0502020204030204" pitchFamily="34" charset="0"/>
              <a:cs typeface="Times New Roman" panose="02020603050405020304" pitchFamily="18" charset="0"/>
            </a:endParaRPr>
          </a:p>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Important to know how brakes are adjusted and more importantly, how to recognize if they need adjustment</a:t>
            </a:r>
          </a:p>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Know the dangers and proper procedures for checking the brakes</a:t>
            </a:r>
          </a:p>
        </p:txBody>
      </p:sp>
    </p:spTree>
    <p:custDataLst>
      <p:tags r:id="rId1"/>
    </p:custDataLst>
    <p:extLst>
      <p:ext uri="{BB962C8B-B14F-4D97-AF65-F5344CB8AC3E}">
        <p14:creationId xmlns:p14="http://schemas.microsoft.com/office/powerpoint/2010/main" val="39096345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71" y="0"/>
            <a:ext cx="7886700" cy="906828"/>
          </a:xfrm>
        </p:spPr>
        <p:txBody>
          <a:bodyPr>
            <a:normAutofit/>
          </a:bodyPr>
          <a:lstStyle/>
          <a:p>
            <a:r>
              <a:rPr lang="en-US" b="1" dirty="0" smtClean="0"/>
              <a:t>Free Stroke Method</a:t>
            </a:r>
            <a:endParaRPr lang="en-CA" b="1" dirty="0"/>
          </a:p>
        </p:txBody>
      </p:sp>
      <p:sp>
        <p:nvSpPr>
          <p:cNvPr id="3" name="Content Placeholder 2"/>
          <p:cNvSpPr>
            <a:spLocks noGrp="1"/>
          </p:cNvSpPr>
          <p:nvPr>
            <p:ph sz="quarter" idx="11"/>
          </p:nvPr>
        </p:nvSpPr>
        <p:spPr>
          <a:xfrm>
            <a:off x="544671" y="906828"/>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With brakes released pull the pushrod</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Optimum is ½ inch (13mm) travel</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More than ¾ inch (19mm) signals adjustment required</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Correctly adjusted brake will have:</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½ inch (12.7mm) to ¾ inch (19mm) of slack 2 inch (50.8mm) reserved chamber stroke</a:t>
            </a:r>
          </a:p>
          <a:p>
            <a:pPr marL="0" indent="0" defTabSz="457200">
              <a:lnSpc>
                <a:spcPct val="100000"/>
              </a:lnSpc>
              <a:buClr>
                <a:schemeClr val="accent1"/>
              </a:buClr>
              <a:buNone/>
            </a:pP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The most common cause of brake loss is poor brake adjustment.</a:t>
            </a:r>
          </a:p>
          <a:p>
            <a:pPr marL="0" indent="0" defTabSz="457200">
              <a:lnSpc>
                <a:spcPct val="100000"/>
              </a:lnSpc>
              <a:buNone/>
            </a:pPr>
            <a:endParaRPr lang="en-US" sz="3500" dirty="0" smtClean="0">
              <a:solidFill>
                <a:schemeClr val="tx1">
                  <a:lumMod val="75000"/>
                  <a:lumOff val="25000"/>
                </a:schemeClr>
              </a:solidFill>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098891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Automatic or Self-Adjusting Slack Adjusters</a:t>
            </a:r>
            <a:endParaRPr lang="en-CA" b="1" dirty="0"/>
          </a:p>
        </p:txBody>
      </p:sp>
      <p:sp>
        <p:nvSpPr>
          <p:cNvPr id="3" name="Content Placeholder 2"/>
          <p:cNvSpPr>
            <a:spLocks noGrp="1"/>
          </p:cNvSpPr>
          <p:nvPr>
            <p:ph sz="quarter" idx="11"/>
          </p:nvPr>
        </p:nvSpPr>
        <p:spPr>
          <a:xfrm>
            <a:off x="544671" y="934821"/>
            <a:ext cx="7886700" cy="5351732"/>
          </a:xfrm>
        </p:spPr>
        <p:txBody>
          <a:bodyPr/>
          <a:lstStyle/>
          <a:p>
            <a:pPr defTabSz="457200">
              <a:lnSpc>
                <a:spcPct val="100000"/>
              </a:lnSpc>
              <a:buClr>
                <a:schemeClr val="accent1"/>
              </a:buClr>
            </a:pPr>
            <a:r>
              <a:rPr lang="en-CA" dirty="0" smtClean="0">
                <a:solidFill>
                  <a:schemeClr val="tx1">
                    <a:lumMod val="75000"/>
                    <a:lumOff val="25000"/>
                  </a:schemeClr>
                </a:solidFill>
              </a:rPr>
              <a:t>Installed on all trucks, tractors, trailers and buses since 1996</a:t>
            </a:r>
          </a:p>
          <a:p>
            <a:pPr defTabSz="457200">
              <a:lnSpc>
                <a:spcPct val="100000"/>
              </a:lnSpc>
              <a:buClr>
                <a:schemeClr val="accent1"/>
              </a:buClr>
            </a:pPr>
            <a:r>
              <a:rPr lang="en-CA" dirty="0" smtClean="0">
                <a:solidFill>
                  <a:schemeClr val="tx1">
                    <a:lumMod val="75000"/>
                    <a:lumOff val="25000"/>
                  </a:schemeClr>
                </a:solidFill>
              </a:rPr>
              <a:t>Are designed to continuously and automatically maintain the brakes in proper adjustment</a:t>
            </a:r>
            <a:endParaRPr lang="en-US" dirty="0" smtClean="0">
              <a:solidFill>
                <a:schemeClr val="tx1">
                  <a:lumMod val="75000"/>
                  <a:lumOff val="25000"/>
                </a:schemeClr>
              </a:solidFill>
            </a:endParaRPr>
          </a:p>
          <a:p>
            <a:pPr defTabSz="457200">
              <a:lnSpc>
                <a:spcPct val="100000"/>
              </a:lnSpc>
              <a:buClr>
                <a:schemeClr val="accent1"/>
              </a:buClr>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Must be checked </a:t>
            </a:r>
            <a:r>
              <a:rPr lang="en-US" dirty="0">
                <a:solidFill>
                  <a:schemeClr val="tx1">
                    <a:lumMod val="75000"/>
                    <a:lumOff val="25000"/>
                  </a:schemeClr>
                </a:solidFill>
                <a:ea typeface="Calibri" panose="020F0502020204030204" pitchFamily="34" charset="0"/>
                <a:cs typeface="Times New Roman" panose="02020603050405020304" pitchFamily="18" charset="0"/>
              </a:rPr>
              <a:t>d</a:t>
            </a:r>
            <a:r>
              <a:rPr lang="en-US" dirty="0" smtClean="0">
                <a:solidFill>
                  <a:schemeClr val="tx1">
                    <a:lumMod val="75000"/>
                    <a:lumOff val="25000"/>
                  </a:schemeClr>
                </a:solidFill>
                <a:ea typeface="Calibri" panose="020F0502020204030204" pitchFamily="34" charset="0"/>
                <a:cs typeface="Times New Roman" panose="02020603050405020304" pitchFamily="18" charset="0"/>
              </a:rPr>
              <a:t>aily</a:t>
            </a:r>
          </a:p>
          <a:p>
            <a:pPr defTabSz="457200">
              <a:lnSpc>
                <a:spcPct val="100000"/>
              </a:lnSpc>
              <a:buClr>
                <a:schemeClr val="accent1"/>
              </a:buClr>
            </a:pPr>
            <a:r>
              <a:rPr lang="en-CA" dirty="0" smtClean="0">
                <a:solidFill>
                  <a:schemeClr val="tx1">
                    <a:lumMod val="75000"/>
                    <a:lumOff val="25000"/>
                  </a:schemeClr>
                </a:solidFill>
              </a:rPr>
              <a:t>May take up to 12 brake applications of 100 psi to adjust them</a:t>
            </a:r>
            <a:endParaRPr lang="en-US" dirty="0" smtClean="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4488021" y="4054780"/>
            <a:ext cx="3949529" cy="1982950"/>
          </a:xfrm>
          <a:prstGeom prst="rect">
            <a:avLst/>
          </a:prstGeom>
        </p:spPr>
      </p:pic>
      <p:sp>
        <p:nvSpPr>
          <p:cNvPr id="6" name="Content Placeholder 2"/>
          <p:cNvSpPr txBox="1">
            <a:spLocks/>
          </p:cNvSpPr>
          <p:nvPr/>
        </p:nvSpPr>
        <p:spPr>
          <a:xfrm>
            <a:off x="1587879" y="4916515"/>
            <a:ext cx="2417152" cy="9278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dirty="0" smtClean="0">
                <a:solidFill>
                  <a:schemeClr val="tx1">
                    <a:lumMod val="75000"/>
                    <a:lumOff val="25000"/>
                  </a:schemeClr>
                </a:solidFill>
                <a:latin typeface="Calibri Light" panose="020F0302020204030204" pitchFamily="34" charset="0"/>
              </a:rPr>
              <a:t>Do not try to adjust yourself.</a:t>
            </a:r>
            <a:endParaRPr lang="en-CA" dirty="0">
              <a:solidFill>
                <a:schemeClr val="tx1">
                  <a:lumMod val="75000"/>
                  <a:lumOff val="25000"/>
                </a:schemeClr>
              </a:solidFill>
              <a:latin typeface="Calibri Light" panose="020F030202020403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62" y="5103419"/>
            <a:ext cx="554038" cy="554038"/>
          </a:xfrm>
          <a:prstGeom prst="rect">
            <a:avLst/>
          </a:prstGeom>
        </p:spPr>
      </p:pic>
    </p:spTree>
    <p:custDataLst>
      <p:tags r:id="rId1"/>
    </p:custDataLst>
    <p:extLst>
      <p:ext uri="{BB962C8B-B14F-4D97-AF65-F5344CB8AC3E}">
        <p14:creationId xmlns:p14="http://schemas.microsoft.com/office/powerpoint/2010/main" val="22220909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Disc Brakes</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How they work?</a:t>
            </a:r>
          </a:p>
          <a:p>
            <a:pPr defTabSz="457200">
              <a:lnSpc>
                <a:spcPct val="100000"/>
              </a:lnSpc>
              <a:buClr>
                <a:schemeClr val="accent1"/>
              </a:buClr>
            </a:pPr>
            <a:r>
              <a:rPr lang="en-US" sz="2400" dirty="0" smtClean="0">
                <a:solidFill>
                  <a:schemeClr val="tx1">
                    <a:lumMod val="75000"/>
                    <a:lumOff val="25000"/>
                  </a:schemeClr>
                </a:solidFill>
              </a:rPr>
              <a:t>When brakes are applied, the caliper squeezes the disc creating friction and slows down the vehicle</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How to inspect them?</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Inspect the rotors to observe if there are any cracks </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Adjustments and repairs</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Should be done by a heavy equipment technician</a:t>
            </a:r>
          </a:p>
        </p:txBody>
      </p:sp>
    </p:spTree>
    <p:custDataLst>
      <p:tags r:id="rId1"/>
    </p:custDataLst>
    <p:extLst>
      <p:ext uri="{BB962C8B-B14F-4D97-AF65-F5344CB8AC3E}">
        <p14:creationId xmlns:p14="http://schemas.microsoft.com/office/powerpoint/2010/main" val="5085282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Braking Safely</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buClr>
                <a:schemeClr val="accent1"/>
              </a:buClr>
              <a:buNone/>
            </a:pPr>
            <a:r>
              <a:rPr lang="en-US" dirty="0" smtClean="0">
                <a:solidFill>
                  <a:schemeClr val="tx1">
                    <a:lumMod val="75000"/>
                    <a:lumOff val="25000"/>
                  </a:schemeClr>
                </a:solidFill>
              </a:rPr>
              <a:t>Controlled braking:</a:t>
            </a:r>
          </a:p>
          <a:p>
            <a:pPr defTabSz="457200">
              <a:lnSpc>
                <a:spcPct val="100000"/>
              </a:lnSpc>
              <a:buClr>
                <a:schemeClr val="accent1"/>
              </a:buClr>
            </a:pPr>
            <a:r>
              <a:rPr lang="en-US" sz="2400" dirty="0" smtClean="0">
                <a:solidFill>
                  <a:schemeClr val="tx1">
                    <a:lumMod val="75000"/>
                    <a:lumOff val="25000"/>
                  </a:schemeClr>
                </a:solidFill>
              </a:rPr>
              <a:t>Ease off the brakes just before stopping to prevent jerking back</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Maintain safe speed and following distance</a:t>
            </a:r>
          </a:p>
          <a:p>
            <a:pPr marL="0" indent="0" defTabSz="457200">
              <a:lnSpc>
                <a:spcPct val="100000"/>
              </a:lnSpc>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Ensure :</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Brakes are correctly adjusted</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Load is balanced</a:t>
            </a:r>
          </a:p>
          <a:p>
            <a:pPr defTabSz="457200">
              <a:lnSpc>
                <a:spcPct val="100000"/>
              </a:lnSpc>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Tires are in good condition</a:t>
            </a:r>
          </a:p>
        </p:txBody>
      </p:sp>
      <p:pic>
        <p:nvPicPr>
          <p:cNvPr id="4" name="Picture 3"/>
          <p:cNvPicPr>
            <a:picLocks noChangeAspect="1"/>
          </p:cNvPicPr>
          <p:nvPr/>
        </p:nvPicPr>
        <p:blipFill>
          <a:blip r:embed="rId4"/>
          <a:stretch>
            <a:fillRect/>
          </a:stretch>
        </p:blipFill>
        <p:spPr>
          <a:xfrm>
            <a:off x="5182956" y="3200400"/>
            <a:ext cx="3605443" cy="2497137"/>
          </a:xfrm>
          <a:prstGeom prst="rect">
            <a:avLst/>
          </a:prstGeom>
        </p:spPr>
      </p:pic>
    </p:spTree>
    <p:custDataLst>
      <p:tags r:id="rId1"/>
    </p:custDataLst>
    <p:extLst>
      <p:ext uri="{BB962C8B-B14F-4D97-AF65-F5344CB8AC3E}">
        <p14:creationId xmlns:p14="http://schemas.microsoft.com/office/powerpoint/2010/main" val="3960949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Auxiliary Retarders</a:t>
            </a:r>
            <a:endParaRPr lang="en-CA" b="1" dirty="0"/>
          </a:p>
        </p:txBody>
      </p:sp>
      <p:sp>
        <p:nvSpPr>
          <p:cNvPr id="3" name="Content Placeholder 2"/>
          <p:cNvSpPr>
            <a:spLocks noGrp="1"/>
          </p:cNvSpPr>
          <p:nvPr>
            <p:ph sz="quarter" idx="11"/>
          </p:nvPr>
        </p:nvSpPr>
        <p:spPr>
          <a:xfrm>
            <a:off x="544671" y="934821"/>
            <a:ext cx="7886700" cy="4955046"/>
          </a:xfrm>
        </p:spPr>
        <p:txBody>
          <a:bodyPr/>
          <a:lstStyle/>
          <a:p>
            <a:pPr marL="0" indent="0" defTabSz="457200">
              <a:lnSpc>
                <a:spcPct val="100000"/>
              </a:lnSpc>
              <a:spcAft>
                <a:spcPts val="800"/>
              </a:spcAft>
              <a:buClr>
                <a:schemeClr val="accent1"/>
              </a:buClr>
              <a:buNone/>
            </a:pPr>
            <a:r>
              <a:rPr lang="en-US" dirty="0" smtClean="0">
                <a:solidFill>
                  <a:schemeClr val="tx1">
                    <a:lumMod val="75000"/>
                    <a:lumOff val="25000"/>
                  </a:schemeClr>
                </a:solidFill>
              </a:rPr>
              <a:t>What do they do?</a:t>
            </a:r>
          </a:p>
          <a:p>
            <a:pPr defTabSz="457200">
              <a:lnSpc>
                <a:spcPct val="100000"/>
              </a:lnSpc>
              <a:spcAft>
                <a:spcPts val="800"/>
              </a:spcAft>
              <a:buClr>
                <a:schemeClr val="accent1"/>
              </a:buClr>
            </a:pPr>
            <a:r>
              <a:rPr lang="en-US" sz="2400" dirty="0" smtClean="0">
                <a:solidFill>
                  <a:schemeClr val="tx1">
                    <a:lumMod val="75000"/>
                    <a:lumOff val="25000"/>
                  </a:schemeClr>
                </a:solidFill>
              </a:rPr>
              <a:t>Help to control speed on down grades</a:t>
            </a:r>
          </a:p>
          <a:p>
            <a:pPr defTabSz="457200">
              <a:lnSpc>
                <a:spcPct val="100000"/>
              </a:lnSpc>
              <a:spcAft>
                <a:spcPts val="800"/>
              </a:spcAft>
              <a:buClr>
                <a:schemeClr val="accent1"/>
              </a:buClr>
            </a:pPr>
            <a:r>
              <a:rPr lang="en-US" sz="2400" dirty="0" smtClean="0">
                <a:solidFill>
                  <a:schemeClr val="tx1">
                    <a:lumMod val="75000"/>
                    <a:lumOff val="25000"/>
                  </a:schemeClr>
                </a:solidFill>
              </a:rPr>
              <a:t>Preserve the service brakes for emergency stopping</a:t>
            </a:r>
            <a:endParaRPr lang="en-US" sz="2400" dirty="0">
              <a:solidFill>
                <a:schemeClr val="tx1">
                  <a:lumMod val="75000"/>
                  <a:lumOff val="25000"/>
                </a:schemeClr>
              </a:solidFill>
            </a:endParaRPr>
          </a:p>
          <a:p>
            <a:pPr marL="0" indent="0" defTabSz="457200">
              <a:lnSpc>
                <a:spcPct val="100000"/>
              </a:lnSpc>
              <a:spcAft>
                <a:spcPts val="800"/>
              </a:spcAft>
              <a:buClr>
                <a:schemeClr val="accent1"/>
              </a:buClr>
              <a:buNone/>
            </a:pPr>
            <a:r>
              <a:rPr lang="en-US" dirty="0" smtClean="0">
                <a:solidFill>
                  <a:schemeClr val="tx1">
                    <a:lumMod val="75000"/>
                    <a:lumOff val="25000"/>
                  </a:schemeClr>
                </a:solidFill>
                <a:ea typeface="Calibri" panose="020F0502020204030204" pitchFamily="34" charset="0"/>
                <a:cs typeface="Times New Roman" panose="02020603050405020304" pitchFamily="18" charset="0"/>
              </a:rPr>
              <a:t>Four types of auxiliary retarders:</a:t>
            </a:r>
          </a:p>
          <a:p>
            <a:pPr defTabSz="457200">
              <a:lnSpc>
                <a:spcPct val="100000"/>
              </a:lnSpc>
              <a:spcAft>
                <a:spcPts val="800"/>
              </a:spcAft>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Engine compression release</a:t>
            </a:r>
          </a:p>
          <a:p>
            <a:pPr defTabSz="457200">
              <a:lnSpc>
                <a:spcPct val="100000"/>
              </a:lnSpc>
              <a:spcAft>
                <a:spcPts val="800"/>
              </a:spcAft>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Exhaust back pressure</a:t>
            </a:r>
          </a:p>
          <a:p>
            <a:pPr defTabSz="457200">
              <a:lnSpc>
                <a:spcPct val="100000"/>
              </a:lnSpc>
              <a:spcAft>
                <a:spcPts val="800"/>
              </a:spcAft>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Hydraulic driveline</a:t>
            </a:r>
          </a:p>
          <a:p>
            <a:pPr defTabSz="457200">
              <a:lnSpc>
                <a:spcPct val="100000"/>
              </a:lnSpc>
              <a:spcAft>
                <a:spcPts val="800"/>
              </a:spcAft>
              <a:buClr>
                <a:schemeClr val="accent1"/>
              </a:buClr>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Electric driveline</a:t>
            </a:r>
          </a:p>
        </p:txBody>
      </p:sp>
    </p:spTree>
    <p:custDataLst>
      <p:tags r:id="rId1"/>
    </p:custDataLst>
    <p:extLst>
      <p:ext uri="{BB962C8B-B14F-4D97-AF65-F5344CB8AC3E}">
        <p14:creationId xmlns:p14="http://schemas.microsoft.com/office/powerpoint/2010/main" val="20770036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Exercise 4: Operation and Adjustments</a:t>
            </a:r>
            <a:endParaRPr lang="en-US" dirty="0"/>
          </a:p>
        </p:txBody>
      </p:sp>
      <p:sp>
        <p:nvSpPr>
          <p:cNvPr id="5" name="Content Placeholder 4"/>
          <p:cNvSpPr>
            <a:spLocks noGrp="1"/>
          </p:cNvSpPr>
          <p:nvPr>
            <p:ph sz="quarter" idx="11"/>
          </p:nvPr>
        </p:nvSpPr>
        <p:spPr/>
        <p:txBody>
          <a:bodyPr/>
          <a:lstStyle/>
          <a:p>
            <a:r>
              <a:rPr lang="en-US" dirty="0" smtClean="0">
                <a:solidFill>
                  <a:schemeClr val="tx1">
                    <a:lumMod val="75000"/>
                    <a:lumOff val="25000"/>
                  </a:schemeClr>
                </a:solidFill>
                <a:latin typeface="Calibri Light" panose="020F0302020204030204" pitchFamily="34" charset="0"/>
              </a:rPr>
              <a:t>Time: 15 minutes</a:t>
            </a: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29699464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sz="quarter" idx="11"/>
          </p:nvPr>
        </p:nvSpPr>
        <p:spPr/>
        <p:txBody>
          <a:bodyPr/>
          <a:lstStyle/>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rPr>
              <a:t>What </a:t>
            </a:r>
            <a:r>
              <a:rPr lang="en-US" dirty="0" smtClean="0">
                <a:solidFill>
                  <a:schemeClr val="tx1">
                    <a:lumMod val="75000"/>
                    <a:lumOff val="25000"/>
                  </a:schemeClr>
                </a:solidFill>
              </a:rPr>
              <a:t>temperature do </a:t>
            </a:r>
            <a:r>
              <a:rPr lang="en-US" dirty="0" smtClean="0">
                <a:solidFill>
                  <a:schemeClr val="tx1">
                    <a:lumMod val="75000"/>
                    <a:lumOff val="25000"/>
                  </a:schemeClr>
                </a:solidFill>
                <a:latin typeface="Calibri Light" panose="020F0302020204030204" pitchFamily="34" charset="0"/>
              </a:rPr>
              <a:t>most </a:t>
            </a:r>
            <a:r>
              <a:rPr lang="en-US" dirty="0">
                <a:solidFill>
                  <a:schemeClr val="tx1">
                    <a:lumMod val="75000"/>
                    <a:lumOff val="25000"/>
                  </a:schemeClr>
                </a:solidFill>
                <a:latin typeface="Calibri Light" panose="020F0302020204030204" pitchFamily="34" charset="0"/>
              </a:rPr>
              <a:t>brake </a:t>
            </a:r>
            <a:r>
              <a:rPr lang="en-US" dirty="0" smtClean="0">
                <a:solidFill>
                  <a:schemeClr val="tx1">
                    <a:lumMod val="75000"/>
                    <a:lumOff val="25000"/>
                  </a:schemeClr>
                </a:solidFill>
              </a:rPr>
              <a:t>drums</a:t>
            </a:r>
            <a:r>
              <a:rPr lang="en-US" dirty="0" smtClean="0">
                <a:solidFill>
                  <a:schemeClr val="tx1">
                    <a:lumMod val="75000"/>
                    <a:lumOff val="25000"/>
                  </a:schemeClr>
                </a:solidFill>
                <a:latin typeface="Calibri Light" panose="020F0302020204030204" pitchFamily="34" charset="0"/>
              </a:rPr>
              <a:t> </a:t>
            </a:r>
            <a:r>
              <a:rPr lang="en-US" dirty="0">
                <a:solidFill>
                  <a:schemeClr val="tx1">
                    <a:lumMod val="75000"/>
                    <a:lumOff val="25000"/>
                  </a:schemeClr>
                </a:solidFill>
                <a:latin typeface="Calibri Light" panose="020F0302020204030204" pitchFamily="34" charset="0"/>
              </a:rPr>
              <a:t>operate best </a:t>
            </a:r>
            <a:r>
              <a:rPr lang="en-US" dirty="0" smtClean="0">
                <a:solidFill>
                  <a:schemeClr val="tx1">
                    <a:lumMod val="75000"/>
                    <a:lumOff val="25000"/>
                  </a:schemeClr>
                </a:solidFill>
                <a:latin typeface="Calibri Light" panose="020F0302020204030204" pitchFamily="34" charset="0"/>
              </a:rPr>
              <a:t>at?</a:t>
            </a:r>
            <a:endParaRPr lang="en-US" dirty="0">
              <a:solidFill>
                <a:schemeClr val="tx1">
                  <a:lumMod val="75000"/>
                  <a:lumOff val="25000"/>
                </a:schemeClr>
              </a:solidFill>
            </a:endParaRPr>
          </a:p>
          <a:p>
            <a:pPr marL="0" indent="0" defTabSz="457200">
              <a:lnSpc>
                <a:spcPct val="100000"/>
              </a:lnSpc>
              <a:spcAft>
                <a:spcPts val="800"/>
              </a:spcAft>
              <a:buNone/>
            </a:pPr>
            <a:r>
              <a:rPr lang="en-US" dirty="0">
                <a:solidFill>
                  <a:schemeClr val="tx1">
                    <a:lumMod val="75000"/>
                    <a:lumOff val="25000"/>
                  </a:schemeClr>
                </a:solidFill>
              </a:rPr>
              <a:t>Answer: </a:t>
            </a:r>
            <a:r>
              <a:rPr lang="en-US" dirty="0" smtClean="0">
                <a:solidFill>
                  <a:schemeClr val="tx1">
                    <a:lumMod val="75000"/>
                    <a:lumOff val="25000"/>
                  </a:schemeClr>
                </a:solidFill>
              </a:rPr>
              <a:t>115 </a:t>
            </a:r>
            <a:r>
              <a:rPr lang="en-US" dirty="0">
                <a:solidFill>
                  <a:schemeClr val="tx1">
                    <a:lumMod val="75000"/>
                    <a:lumOff val="25000"/>
                  </a:schemeClr>
                </a:solidFill>
              </a:rPr>
              <a:t>°C</a:t>
            </a:r>
          </a:p>
          <a:p>
            <a:pPr marL="0" indent="0" defTabSz="457200">
              <a:lnSpc>
                <a:spcPct val="100000"/>
              </a:lnSpc>
              <a:spcAft>
                <a:spcPts val="800"/>
              </a:spcAft>
              <a:buNone/>
            </a:pPr>
            <a:endParaRPr lang="en-US" dirty="0" smtClean="0">
              <a:solidFill>
                <a:schemeClr val="tx1">
                  <a:lumMod val="75000"/>
                  <a:lumOff val="25000"/>
                </a:schemeClr>
              </a:solidFill>
              <a:latin typeface="Calibri Light" panose="020F0302020204030204" pitchFamily="34" charset="0"/>
            </a:endParaRPr>
          </a:p>
        </p:txBody>
      </p:sp>
      <p:sp>
        <p:nvSpPr>
          <p:cNvPr id="4" name="Content Placeholder 2"/>
          <p:cNvSpPr txBox="1">
            <a:spLocks/>
          </p:cNvSpPr>
          <p:nvPr/>
        </p:nvSpPr>
        <p:spPr>
          <a:xfrm>
            <a:off x="544671" y="2401046"/>
            <a:ext cx="7886700" cy="572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None/>
            </a:pPr>
            <a:endParaRPr lang="en-US" dirty="0">
              <a:solidFill>
                <a:schemeClr val="tx1">
                  <a:lumMod val="75000"/>
                  <a:lumOff val="25000"/>
                </a:schemeClr>
              </a:solidFill>
              <a:latin typeface="Calibri Light" panose="020F0302020204030204" pitchFamily="34" charset="0"/>
            </a:endParaRPr>
          </a:p>
        </p:txBody>
      </p:sp>
      <p:sp>
        <p:nvSpPr>
          <p:cNvPr id="5" name="Content Placeholder 2"/>
          <p:cNvSpPr txBox="1">
            <a:spLocks/>
          </p:cNvSpPr>
          <p:nvPr/>
        </p:nvSpPr>
        <p:spPr>
          <a:xfrm>
            <a:off x="544671" y="3867271"/>
            <a:ext cx="7886700" cy="18066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rPr>
              <a:t>Drums should </a:t>
            </a:r>
            <a:r>
              <a:rPr lang="en-US" dirty="0">
                <a:solidFill>
                  <a:schemeClr val="tx1">
                    <a:lumMod val="75000"/>
                    <a:lumOff val="25000"/>
                  </a:schemeClr>
                </a:solidFill>
                <a:latin typeface="Calibri Light" panose="020F0302020204030204" pitchFamily="34" charset="0"/>
              </a:rPr>
              <a:t>not exceed what temperature</a:t>
            </a:r>
            <a:r>
              <a:rPr lang="en-US" dirty="0" smtClean="0">
                <a:solidFill>
                  <a:schemeClr val="tx1">
                    <a:lumMod val="75000"/>
                    <a:lumOff val="25000"/>
                  </a:schemeClr>
                </a:solidFill>
                <a:latin typeface="Calibri Light" panose="020F0302020204030204" pitchFamily="34" charset="0"/>
              </a:rPr>
              <a:t>?</a:t>
            </a:r>
          </a:p>
          <a:p>
            <a:pPr marL="0" indent="0" defTabSz="457200">
              <a:lnSpc>
                <a:spcPct val="100000"/>
              </a:lnSpc>
              <a:spcAft>
                <a:spcPts val="800"/>
              </a:spcAft>
              <a:buNone/>
            </a:pPr>
            <a:r>
              <a:rPr lang="en-US" dirty="0" smtClean="0">
                <a:solidFill>
                  <a:schemeClr val="tx1">
                    <a:lumMod val="75000"/>
                    <a:lumOff val="25000"/>
                  </a:schemeClr>
                </a:solidFill>
                <a:latin typeface="Calibri Light" panose="020F0302020204030204" pitchFamily="34" charset="0"/>
              </a:rPr>
              <a:t>Answer</a:t>
            </a:r>
            <a:r>
              <a:rPr lang="en-US" dirty="0">
                <a:solidFill>
                  <a:schemeClr val="tx1">
                    <a:lumMod val="75000"/>
                    <a:lumOff val="25000"/>
                  </a:schemeClr>
                </a:solidFill>
                <a:latin typeface="Calibri Light" panose="020F0302020204030204" pitchFamily="34" charset="0"/>
              </a:rPr>
              <a:t>: </a:t>
            </a:r>
            <a:r>
              <a:rPr lang="en-US" dirty="0" smtClean="0">
                <a:solidFill>
                  <a:schemeClr val="tx1">
                    <a:lumMod val="75000"/>
                    <a:lumOff val="25000"/>
                  </a:schemeClr>
                </a:solidFill>
                <a:latin typeface="Calibri Light" panose="020F0302020204030204" pitchFamily="34" charset="0"/>
              </a:rPr>
              <a:t>215 </a:t>
            </a:r>
            <a:r>
              <a:rPr lang="en-US" dirty="0">
                <a:solidFill>
                  <a:schemeClr val="tx1">
                    <a:lumMod val="75000"/>
                    <a:lumOff val="25000"/>
                  </a:schemeClr>
                </a:solidFill>
                <a:latin typeface="Calibri Light" panose="020F0302020204030204" pitchFamily="34" charset="0"/>
              </a:rPr>
              <a:t>°C</a:t>
            </a:r>
          </a:p>
          <a:p>
            <a:pPr marL="0" indent="0" defTabSz="457200">
              <a:lnSpc>
                <a:spcPct val="100000"/>
              </a:lnSpc>
              <a:spcAft>
                <a:spcPts val="800"/>
              </a:spcAft>
              <a:buNone/>
            </a:pPr>
            <a:endParaRPr lang="en-US" dirty="0">
              <a:solidFill>
                <a:schemeClr val="tx1">
                  <a:lumMod val="75000"/>
                  <a:lumOff val="25000"/>
                </a:schemeClr>
              </a:solidFill>
              <a:latin typeface="Calibri Light" panose="020F0302020204030204" pitchFamily="34" charset="0"/>
            </a:endParaRPr>
          </a:p>
        </p:txBody>
      </p:sp>
      <p:sp>
        <p:nvSpPr>
          <p:cNvPr id="6" name="Content Placeholder 2"/>
          <p:cNvSpPr txBox="1">
            <a:spLocks/>
          </p:cNvSpPr>
          <p:nvPr/>
        </p:nvSpPr>
        <p:spPr>
          <a:xfrm>
            <a:off x="544671" y="4439515"/>
            <a:ext cx="7886700" cy="572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2">
                    <a:lumMod val="5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Aft>
                <a:spcPts val="800"/>
              </a:spcAft>
              <a:buNone/>
            </a:pPr>
            <a:endParaRPr lang="en-US" dirty="0">
              <a:solidFill>
                <a:schemeClr val="tx1">
                  <a:lumMod val="75000"/>
                  <a:lumOff val="25000"/>
                </a:schemeClr>
              </a:solidFill>
              <a:latin typeface="Calibri Light" panose="020F0302020204030204" pitchFamily="34" charset="0"/>
            </a:endParaRPr>
          </a:p>
        </p:txBody>
      </p:sp>
    </p:spTree>
    <p:custDataLst>
      <p:tags r:id="rId1"/>
    </p:custDataLst>
    <p:extLst>
      <p:ext uri="{BB962C8B-B14F-4D97-AF65-F5344CB8AC3E}">
        <p14:creationId xmlns:p14="http://schemas.microsoft.com/office/powerpoint/2010/main" val="117886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2_OFFICE THEME" val="TN5Bva8I"/>
  <p:tag name="ARTICULATE_DESIGN_ID_3_OFFICE THEME" val="2RBWWTtB"/>
  <p:tag name="ARTICULATE_DESIGN_ID_4_OFFICE THEME" val="jiqcUEE0"/>
  <p:tag name="ARTICULATE_DESIGN_ID_8_OFFICE THEME" val="jHStLcAm"/>
  <p:tag name="ARTICULATE_DESIGN_ID_9_OFFICE THEME" val="P0RpKrJI"/>
  <p:tag name="ARTICULATE_DESIGN_ID_10_OFFICE THEME" val="jFZR0lMO"/>
  <p:tag name="ARTICULATE_DESIGN_ID_11_OFFICE THEME" val="y8dbvHQo"/>
  <p:tag name="ARTICULATE_DESIGN_ID_5_OFFICE THEME" val="GUIwapfp"/>
  <p:tag name="ARTICULATE_SLIDE_COUNT" val="14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Custom 1">
      <a:dk1>
        <a:srgbClr val="000000"/>
      </a:dk1>
      <a:lt1>
        <a:srgbClr val="FFFFFF"/>
      </a:lt1>
      <a:dk2>
        <a:srgbClr val="44546A"/>
      </a:dk2>
      <a:lt2>
        <a:srgbClr val="E7E6E6"/>
      </a:lt2>
      <a:accent1>
        <a:srgbClr val="54C7D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E35B25FDADB64F85A912CCBA3D22FB" ma:contentTypeVersion="2" ma:contentTypeDescription="Create a new document." ma:contentTypeScope="" ma:versionID="563f83a67e71ccc8c3bd1327e249b833">
  <xsd:schema xmlns:xsd="http://www.w3.org/2001/XMLSchema" xmlns:xs="http://www.w3.org/2001/XMLSchema" xmlns:p="http://schemas.microsoft.com/office/2006/metadata/properties" xmlns:ns2="b57a0069-056d-4a03-aab5-52ae53322f83" targetNamespace="http://schemas.microsoft.com/office/2006/metadata/properties" ma:root="true" ma:fieldsID="dd0122f5b902e9a2092f5f937c219fff" ns2:_="">
    <xsd:import namespace="b57a0069-056d-4a03-aab5-52ae53322f83"/>
    <xsd:element name="properties">
      <xsd:complexType>
        <xsd:sequence>
          <xsd:element name="documentManagement">
            <xsd:complexType>
              <xsd:all>
                <xsd:element ref="ns2:Status" minOccurs="0"/>
                <xsd:element ref="ns2:Audi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7a0069-056d-4a03-aab5-52ae53322f83" elementFormDefault="qualified">
    <xsd:import namespace="http://schemas.microsoft.com/office/2006/documentManagement/types"/>
    <xsd:import namespace="http://schemas.microsoft.com/office/infopath/2007/PartnerControls"/>
    <xsd:element name="Status" ma:index="8" nillable="true" ma:displayName="Status" ma:default="Not Started" ma:format="Dropdown" ma:internalName="Status">
      <xsd:simpleType>
        <xsd:restriction base="dms:Choice">
          <xsd:enumeration value="Not Started"/>
          <xsd:enumeration value="In Progress"/>
          <xsd:enumeration value="Complete"/>
        </xsd:restriction>
      </xsd:simpleType>
    </xsd:element>
    <xsd:element name="Audience" ma:index="9" nillable="true" ma:displayName="Audience" ma:default="Public" ma:format="Dropdown" ma:internalName="Audience">
      <xsd:simpleType>
        <xsd:restriction base="dms:Choice">
          <xsd:enumeration value="Public"/>
          <xsd:enumeration value="Internal"/>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udience xmlns="b57a0069-056d-4a03-aab5-52ae53322f83">Public</Audience>
    <Status xmlns="b57a0069-056d-4a03-aab5-52ae53322f83">Complete</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C76AE2-E733-40DF-9F5A-164FB4FA69A8}"/>
</file>

<file path=customXml/itemProps2.xml><?xml version="1.0" encoding="utf-8"?>
<ds:datastoreItem xmlns:ds="http://schemas.openxmlformats.org/officeDocument/2006/customXml" ds:itemID="{04CEEABD-1B17-4BE2-8F91-76669075ED62}">
  <ds:schemaRefs>
    <ds:schemaRef ds:uri="http://purl.org/dc/elements/1.1/"/>
    <ds:schemaRef ds:uri="http://schemas.microsoft.com/office/2006/metadata/properties"/>
    <ds:schemaRef ds:uri="http://purl.org/dc/terms/"/>
    <ds:schemaRef ds:uri="http://schemas.openxmlformats.org/package/2006/metadata/core-properties"/>
    <ds:schemaRef ds:uri="9416692e-dee5-4c2d-8a6a-155c1d899288"/>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C5CAD0C-F95A-4DA8-AED6-5D89933EB5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18447</Words>
  <Application>Microsoft Office PowerPoint</Application>
  <PresentationFormat>On-screen Show (4:3)</PresentationFormat>
  <Paragraphs>1838</Paragraphs>
  <Slides>148</Slides>
  <Notes>146</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148</vt:i4>
      </vt:variant>
    </vt:vector>
  </HeadingPairs>
  <TitlesOfParts>
    <vt:vector size="164" baseType="lpstr">
      <vt:lpstr>Arial</vt:lpstr>
      <vt:lpstr>Calibri</vt:lpstr>
      <vt:lpstr>Calibri Light</vt:lpstr>
      <vt:lpstr>Franklin Gothic Book</vt:lpstr>
      <vt:lpstr>Lato</vt:lpstr>
      <vt:lpstr>Symbol</vt:lpstr>
      <vt:lpstr>Times New Roman</vt:lpstr>
      <vt:lpstr>2_Office Theme</vt:lpstr>
      <vt:lpstr>3_Office Theme</vt:lpstr>
      <vt:lpstr>4_Office Theme</vt:lpstr>
      <vt:lpstr>5_Office Theme</vt:lpstr>
      <vt:lpstr>11_Office Theme</vt:lpstr>
      <vt:lpstr>10_Office Theme</vt:lpstr>
      <vt:lpstr>9_Office Theme</vt:lpstr>
      <vt:lpstr>8_Office Theme</vt:lpstr>
      <vt:lpstr>6_Office Theme</vt:lpstr>
      <vt:lpstr>Air Brakes</vt:lpstr>
      <vt:lpstr>Learning Objectives</vt:lpstr>
      <vt:lpstr>PowerPoint Presentation</vt:lpstr>
      <vt:lpstr>Why Learn about Air Brakes? </vt:lpstr>
      <vt:lpstr>To Operate a Vehicle with Air Brakes</vt:lpstr>
      <vt:lpstr>Air Brakes vs Hydraulic Brakes</vt:lpstr>
      <vt:lpstr>Operating Principles of Air Brakes</vt:lpstr>
      <vt:lpstr>Consider the Larger Vehicle</vt:lpstr>
      <vt:lpstr>Stopping Considerations</vt:lpstr>
      <vt:lpstr>Obtaining Power</vt:lpstr>
      <vt:lpstr>Force of Air Pressure</vt:lpstr>
      <vt:lpstr>Leverage and Air Pressure</vt:lpstr>
      <vt:lpstr>Review</vt:lpstr>
      <vt:lpstr>Exercise 1: Operating Principles</vt:lpstr>
      <vt:lpstr>Review </vt:lpstr>
      <vt:lpstr>Review</vt:lpstr>
      <vt:lpstr>Review </vt:lpstr>
      <vt:lpstr>PowerPoint Presentation</vt:lpstr>
      <vt:lpstr>Components of Air Brakes</vt:lpstr>
      <vt:lpstr>Air Compressor</vt:lpstr>
      <vt:lpstr>Reservoirs</vt:lpstr>
      <vt:lpstr>Reservoirs</vt:lpstr>
      <vt:lpstr>Foot Valve</vt:lpstr>
      <vt:lpstr>Brake Chambers</vt:lpstr>
      <vt:lpstr>Brake Linings and Drums</vt:lpstr>
      <vt:lpstr>Brake Linings and Drums</vt:lpstr>
      <vt:lpstr>System Operation</vt:lpstr>
      <vt:lpstr>Air Brake Board Demo</vt:lpstr>
      <vt:lpstr>Air Tanks</vt:lpstr>
      <vt:lpstr>Air Tanks</vt:lpstr>
      <vt:lpstr>Safety Valve</vt:lpstr>
      <vt:lpstr>Air Dryers</vt:lpstr>
      <vt:lpstr>Service Circuits</vt:lpstr>
      <vt:lpstr>One-Way Check Valve</vt:lpstr>
      <vt:lpstr>Air Pressure Gauges</vt:lpstr>
      <vt:lpstr>Brake Chambers</vt:lpstr>
      <vt:lpstr>Control Valves</vt:lpstr>
      <vt:lpstr>Quick Release Valves</vt:lpstr>
      <vt:lpstr>Relay Valve</vt:lpstr>
      <vt:lpstr>Bobtail Proportioning Relay Valve</vt:lpstr>
      <vt:lpstr>Review </vt:lpstr>
      <vt:lpstr>Review </vt:lpstr>
      <vt:lpstr>Review </vt:lpstr>
      <vt:lpstr>Brake Circuits</vt:lpstr>
      <vt:lpstr>Spring Parking Brakes Systems</vt:lpstr>
      <vt:lpstr>Spring Parking Brake System</vt:lpstr>
      <vt:lpstr>Spring Parking Brake Control Valve</vt:lpstr>
      <vt:lpstr>Spring Parking Brake Control Valve</vt:lpstr>
      <vt:lpstr>Air Pressure Failure Application</vt:lpstr>
      <vt:lpstr>Air Pressure Failure Application</vt:lpstr>
      <vt:lpstr>Manually Releasing the Parking Spring</vt:lpstr>
      <vt:lpstr>Caging the Parking Brake</vt:lpstr>
      <vt:lpstr>Dual Air Supply</vt:lpstr>
      <vt:lpstr>Trailer Air Brake Circuits</vt:lpstr>
      <vt:lpstr>Gladhand Couplers</vt:lpstr>
      <vt:lpstr>Supply or Emergency Line</vt:lpstr>
      <vt:lpstr>Service  or Control Line</vt:lpstr>
      <vt:lpstr>Tractor Protection System</vt:lpstr>
      <vt:lpstr>Trailer Air Supply Valve</vt:lpstr>
      <vt:lpstr>Foot Valve Application</vt:lpstr>
      <vt:lpstr>Trailer Control Valve</vt:lpstr>
      <vt:lpstr>Parking/Emergency Circuit</vt:lpstr>
      <vt:lpstr>Supply Circuit Failures</vt:lpstr>
      <vt:lpstr>Primary Service Circuit Failure</vt:lpstr>
      <vt:lpstr>Secondary Service Circuit Failure</vt:lpstr>
      <vt:lpstr>Parking/Emergency Circuit Failure</vt:lpstr>
      <vt:lpstr>Trailer Service Line Failure</vt:lpstr>
      <vt:lpstr>Trailer Supply Line Failure</vt:lpstr>
      <vt:lpstr>Trailer Air Tank Failure</vt:lpstr>
      <vt:lpstr>Crossed Trailer Air Lines</vt:lpstr>
      <vt:lpstr>Review </vt:lpstr>
      <vt:lpstr>Exercise 2: Air Brake Components</vt:lpstr>
      <vt:lpstr>PowerPoint Presentation</vt:lpstr>
      <vt:lpstr>Tractor Bobtailing</vt:lpstr>
      <vt:lpstr>Travelling On Down Grades</vt:lpstr>
      <vt:lpstr>Travelling On Down Grades</vt:lpstr>
      <vt:lpstr>Runaway Lanes</vt:lpstr>
      <vt:lpstr>Water on Roadways</vt:lpstr>
      <vt:lpstr>Combination Unit Braking</vt:lpstr>
      <vt:lpstr>Brake Management Systems</vt:lpstr>
      <vt:lpstr>Antilock Brake Systems (ABS)</vt:lpstr>
      <vt:lpstr>Using the ABS</vt:lpstr>
      <vt:lpstr>Air System Defects</vt:lpstr>
      <vt:lpstr>In-Service Brake Checks</vt:lpstr>
      <vt:lpstr>Exercise 3: Variables Affecting Braking</vt:lpstr>
      <vt:lpstr>Foundation Brake Operation and Adjustment</vt:lpstr>
      <vt:lpstr>Foundation Brakes</vt:lpstr>
      <vt:lpstr>S-Cam Drum Brake</vt:lpstr>
      <vt:lpstr>S-Cam Brake Shaft</vt:lpstr>
      <vt:lpstr>Slack Adjuster</vt:lpstr>
      <vt:lpstr>Brake Linings and Drums</vt:lpstr>
      <vt:lpstr>Brake Drums</vt:lpstr>
      <vt:lpstr>Free Stroke Method</vt:lpstr>
      <vt:lpstr>Automatic or Self-Adjusting Slack Adjusters</vt:lpstr>
      <vt:lpstr>Disc Brakes</vt:lpstr>
      <vt:lpstr>Braking Safely</vt:lpstr>
      <vt:lpstr>Auxiliary Retarders</vt:lpstr>
      <vt:lpstr>Exercise 4: Operation and Adjustments</vt:lpstr>
      <vt:lpstr>Review</vt:lpstr>
      <vt:lpstr>Review </vt:lpstr>
      <vt:lpstr>Review </vt:lpstr>
      <vt:lpstr>Review </vt:lpstr>
      <vt:lpstr>Review </vt:lpstr>
      <vt:lpstr>PowerPoint Presentation</vt:lpstr>
      <vt:lpstr>En Route Inspections</vt:lpstr>
      <vt:lpstr>Post-Trip Inspection</vt:lpstr>
      <vt:lpstr>Pre-Hill Inspection</vt:lpstr>
      <vt:lpstr>Air Brake System Inspection</vt:lpstr>
      <vt:lpstr>Air Brake Daily Procedure</vt:lpstr>
      <vt:lpstr>Inspection</vt:lpstr>
      <vt:lpstr>Testing Warning System Operation</vt:lpstr>
      <vt:lpstr>Results of Warning Device Inspection</vt:lpstr>
      <vt:lpstr>Testing Air Pressure Build-Up Rate</vt:lpstr>
      <vt:lpstr>Results of Compressor Inspection</vt:lpstr>
      <vt:lpstr>Testing Governor Operation</vt:lpstr>
      <vt:lpstr>Results of Governor Inspection </vt:lpstr>
      <vt:lpstr>Testing System Air-Loss Rate</vt:lpstr>
      <vt:lpstr>Results of Leak Test Inspection</vt:lpstr>
      <vt:lpstr>Testing Tractor Protection System</vt:lpstr>
      <vt:lpstr>Results of Tractor Protection Valve Inspection</vt:lpstr>
      <vt:lpstr>Testing Trailer Spring Brake Application</vt:lpstr>
      <vt:lpstr>Results of Spring Brake Application</vt:lpstr>
      <vt:lpstr>Performing a Brake Performance Test (Tug Test)</vt:lpstr>
      <vt:lpstr>Results of Brake Performance Test</vt:lpstr>
      <vt:lpstr>Testing Air-Tank Drain Valves</vt:lpstr>
      <vt:lpstr>Results of Air-Tank Drain Valve</vt:lpstr>
      <vt:lpstr>Inspection</vt:lpstr>
      <vt:lpstr>Measuring Applied Pushrod Stroke</vt:lpstr>
      <vt:lpstr>Results of Pushrod Travel Test</vt:lpstr>
      <vt:lpstr>Push Rod Failures</vt:lpstr>
      <vt:lpstr>Clevis Failures</vt:lpstr>
      <vt:lpstr>Brake Lining Failures</vt:lpstr>
      <vt:lpstr>Oil Leaks</vt:lpstr>
      <vt:lpstr>Cracked and Missing Drums</vt:lpstr>
      <vt:lpstr>Rotor Cracks</vt:lpstr>
      <vt:lpstr>Slack Adjusters</vt:lpstr>
      <vt:lpstr>Air Lines</vt:lpstr>
      <vt:lpstr>Air Lines Cont. </vt:lpstr>
      <vt:lpstr>Spring Parking Brake Chambers</vt:lpstr>
      <vt:lpstr>Spring Parking Brake Chambers Cont. </vt:lpstr>
      <vt:lpstr>Mechanical Failures</vt:lpstr>
      <vt:lpstr>Mechanical Failures Cont. </vt:lpstr>
      <vt:lpstr>Improper Repairs</vt:lpstr>
      <vt:lpstr>Exercise 5: MPI Air Brake Manual Review</vt:lpstr>
      <vt:lpstr>Summary</vt:lpstr>
      <vt:lpstr>Quiz</vt:lpstr>
      <vt:lpstr>Practical In-Yard Training </vt:lpstr>
      <vt:lpstr>Practical In-Yard Assessment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PowerPoint</dc:title>
  <dc:creator/>
  <cp:lastModifiedBy/>
  <cp:revision>1</cp:revision>
  <dcterms:created xsi:type="dcterms:W3CDTF">2018-09-12T19:59:45Z</dcterms:created>
  <dcterms:modified xsi:type="dcterms:W3CDTF">2021-12-03T22:54:12Z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0x01010097E35B25FDADB64F85A912CCBA3D22FB</vt:lpwstr>
  </property>
  <property fmtid="{D5CDD505-2E9C-101B-9397-08002B2CF9AE}" pid="3" name="ArticulateGUID">
    <vt:lpwstr>9E00B8DB-EF90-4BC8-A537-27AF67B2741B</vt:lpwstr>
  </property>
  <property fmtid="{D5CDD505-2E9C-101B-9397-08002B2CF9AE}" pid="4" name="ArticulatePath">
    <vt:lpwstr>MPI_MELT PPT Template</vt:lpwstr>
  </property>
</Properties>
</file>