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slideLayouts/slideLayout28.xml" ContentType="application/vnd.openxmlformats-officedocument.presentationml.slideLayout+xml"/>
  <Override PartName="/ppt/theme/theme6.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slideLayouts/slideLayout29.xml" ContentType="application/vnd.openxmlformats-officedocument.presentationml.slideLayout+xml"/>
  <Override PartName="/ppt/theme/theme7.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slideLayouts/slideLayout30.xml" ContentType="application/vnd.openxmlformats-officedocument.presentationml.slideLayout+xml"/>
  <Override PartName="/ppt/theme/theme8.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slideLayouts/slideLayout3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notesSlides/notesSlide25.xml" ContentType="application/vnd.openxmlformats-officedocument.presentationml.notesSlide+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notesSlides/notesSlide30.xml" ContentType="application/vnd.openxmlformats-officedocument.presentationml.notesSlide+xml"/>
  <Override PartName="/ppt/tags/tag58.xml" ContentType="application/vnd.openxmlformats-officedocument.presentationml.tags+xml"/>
  <Override PartName="/ppt/notesSlides/notesSlide31.xml" ContentType="application/vnd.openxmlformats-officedocument.presentationml.notesSlide+xml"/>
  <Override PartName="/ppt/tags/tag59.xml" ContentType="application/vnd.openxmlformats-officedocument.presentationml.tags+xml"/>
  <Override PartName="/ppt/notesSlides/notesSlide32.xml" ContentType="application/vnd.openxmlformats-officedocument.presentationml.notesSlide+xml"/>
  <Override PartName="/ppt/tags/tag60.xml" ContentType="application/vnd.openxmlformats-officedocument.presentationml.tags+xml"/>
  <Override PartName="/ppt/notesSlides/notesSlide33.xml" ContentType="application/vnd.openxmlformats-officedocument.presentationml.notesSlide+xml"/>
  <Override PartName="/ppt/tags/tag61.xml" ContentType="application/vnd.openxmlformats-officedocument.presentationml.tags+xml"/>
  <Override PartName="/ppt/notesSlides/notesSlide34.xml" ContentType="application/vnd.openxmlformats-officedocument.presentationml.notesSlide+xml"/>
  <Override PartName="/ppt/tags/tag62.xml" ContentType="application/vnd.openxmlformats-officedocument.presentationml.tags+xml"/>
  <Override PartName="/ppt/notesSlides/notesSlide35.xml" ContentType="application/vnd.openxmlformats-officedocument.presentationml.notesSlide+xml"/>
  <Override PartName="/ppt/tags/tag63.xml" ContentType="application/vnd.openxmlformats-officedocument.presentationml.tags+xml"/>
  <Override PartName="/ppt/notesSlides/notesSlide36.xml" ContentType="application/vnd.openxmlformats-officedocument.presentationml.notesSlide+xml"/>
  <Override PartName="/ppt/tags/tag64.xml" ContentType="application/vnd.openxmlformats-officedocument.presentationml.tags+xml"/>
  <Override PartName="/ppt/notesSlides/notesSlide37.xml" ContentType="application/vnd.openxmlformats-officedocument.presentationml.notesSlide+xml"/>
  <Override PartName="/ppt/tags/tag65.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4"/>
    <p:sldMasterId id="2147483674" r:id="rId5"/>
    <p:sldMasterId id="2147483682" r:id="rId6"/>
    <p:sldMasterId id="2147483685" r:id="rId7"/>
    <p:sldMasterId id="2147483692" r:id="rId8"/>
    <p:sldMasterId id="2147483694" r:id="rId9"/>
    <p:sldMasterId id="2147483696" r:id="rId10"/>
    <p:sldMasterId id="2147483698" r:id="rId11"/>
    <p:sldMasterId id="2147483687" r:id="rId12"/>
  </p:sldMasterIdLst>
  <p:notesMasterIdLst>
    <p:notesMasterId r:id="rId51"/>
  </p:notesMasterIdLst>
  <p:handoutMasterIdLst>
    <p:handoutMasterId r:id="rId52"/>
  </p:handoutMasterIdLst>
  <p:sldIdLst>
    <p:sldId id="256" r:id="rId13"/>
    <p:sldId id="306" r:id="rId14"/>
    <p:sldId id="307" r:id="rId15"/>
    <p:sldId id="258" r:id="rId16"/>
    <p:sldId id="259" r:id="rId17"/>
    <p:sldId id="260" r:id="rId18"/>
    <p:sldId id="325" r:id="rId19"/>
    <p:sldId id="327" r:id="rId20"/>
    <p:sldId id="328" r:id="rId21"/>
    <p:sldId id="336" r:id="rId22"/>
    <p:sldId id="279" r:id="rId23"/>
    <p:sldId id="278" r:id="rId24"/>
    <p:sldId id="293" r:id="rId25"/>
    <p:sldId id="262" r:id="rId26"/>
    <p:sldId id="292" r:id="rId27"/>
    <p:sldId id="314" r:id="rId28"/>
    <p:sldId id="308" r:id="rId29"/>
    <p:sldId id="280" r:id="rId30"/>
    <p:sldId id="264" r:id="rId31"/>
    <p:sldId id="263" r:id="rId32"/>
    <p:sldId id="331" r:id="rId33"/>
    <p:sldId id="332" r:id="rId34"/>
    <p:sldId id="333" r:id="rId35"/>
    <p:sldId id="334" r:id="rId36"/>
    <p:sldId id="335" r:id="rId37"/>
    <p:sldId id="281" r:id="rId38"/>
    <p:sldId id="305" r:id="rId39"/>
    <p:sldId id="312" r:id="rId40"/>
    <p:sldId id="326" r:id="rId41"/>
    <p:sldId id="313" r:id="rId42"/>
    <p:sldId id="315" r:id="rId43"/>
    <p:sldId id="295" r:id="rId44"/>
    <p:sldId id="297" r:id="rId45"/>
    <p:sldId id="299" r:id="rId46"/>
    <p:sldId id="311" r:id="rId47"/>
    <p:sldId id="294" r:id="rId48"/>
    <p:sldId id="329" r:id="rId49"/>
    <p:sldId id="330" r:id="rId50"/>
  </p:sldIdLst>
  <p:sldSz cx="9144000" cy="6858000" type="screen4x3"/>
  <p:notesSz cx="7010400" cy="9236075"/>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676BA4C-2BBB-4D70-A29B-5FDAA67B795F}">
          <p14:sldIdLst>
            <p14:sldId id="256"/>
            <p14:sldId id="306"/>
          </p14:sldIdLst>
        </p14:section>
        <p14:section name="Requirements" id="{9132020B-7FB8-425C-8079-3818147BB390}">
          <p14:sldIdLst>
            <p14:sldId id="307"/>
            <p14:sldId id="258"/>
            <p14:sldId id="259"/>
            <p14:sldId id="260"/>
          </p14:sldIdLst>
        </p14:section>
        <p14:section name="Types of Inspections" id="{5D8D8821-1243-4ADB-8655-08D58A296C21}">
          <p14:sldIdLst>
            <p14:sldId id="325"/>
            <p14:sldId id="327"/>
            <p14:sldId id="328"/>
            <p14:sldId id="336"/>
            <p14:sldId id="279"/>
            <p14:sldId id="278"/>
            <p14:sldId id="293"/>
            <p14:sldId id="262"/>
            <p14:sldId id="292"/>
            <p14:sldId id="314"/>
          </p14:sldIdLst>
        </p14:section>
        <p14:section name="Conducting Daily Inspections" id="{33FD30EF-5A6E-4928-B6CC-24258553849B}">
          <p14:sldIdLst>
            <p14:sldId id="308"/>
            <p14:sldId id="280"/>
            <p14:sldId id="264"/>
            <p14:sldId id="263"/>
            <p14:sldId id="331"/>
            <p14:sldId id="332"/>
            <p14:sldId id="333"/>
            <p14:sldId id="334"/>
            <p14:sldId id="335"/>
            <p14:sldId id="281"/>
          </p14:sldIdLst>
        </p14:section>
        <p14:section name="Reporting on Inspection" id="{353A9BF3-FDAF-43CF-B5A0-511A2AD2F612}">
          <p14:sldIdLst>
            <p14:sldId id="305"/>
            <p14:sldId id="312"/>
            <p14:sldId id="326"/>
            <p14:sldId id="313"/>
            <p14:sldId id="315"/>
          </p14:sldIdLst>
        </p14:section>
        <p14:section name="Wrap up" id="{A3E491B8-7315-4796-98D5-835DFB91EDA5}">
          <p14:sldIdLst>
            <p14:sldId id="295"/>
            <p14:sldId id="297"/>
            <p14:sldId id="299"/>
            <p14:sldId id="311"/>
            <p14:sldId id="294"/>
          </p14:sldIdLst>
        </p14:section>
        <p14:section name="Practical" id="{2EAC5D31-6B85-4649-95E0-0290F0434C6D}">
          <p14:sldIdLst>
            <p14:sldId id="329"/>
            <p14:sldId id="3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39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2A0"/>
    <a:srgbClr val="5BC0CA"/>
    <a:srgbClr val="5FB743"/>
    <a:srgbClr val="63BB46"/>
    <a:srgbClr val="2D97E5"/>
    <a:srgbClr val="417E2E"/>
    <a:srgbClr val="FDD106"/>
    <a:srgbClr val="2591CB"/>
    <a:srgbClr val="AFBEC5"/>
    <a:srgbClr val="F57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7" autoAdjust="0"/>
    <p:restoredTop sz="66533" autoAdjust="0"/>
  </p:normalViewPr>
  <p:slideViewPr>
    <p:cSldViewPr snapToGrid="0">
      <p:cViewPr varScale="1">
        <p:scale>
          <a:sx n="56" d="100"/>
          <a:sy n="56" d="100"/>
        </p:scale>
        <p:origin x="1612" y="56"/>
      </p:cViewPr>
      <p:guideLst/>
    </p:cSldViewPr>
  </p:slideViewPr>
  <p:outlineViewPr>
    <p:cViewPr>
      <p:scale>
        <a:sx n="33" d="100"/>
        <a:sy n="33" d="100"/>
      </p:scale>
      <p:origin x="0" y="-12186"/>
    </p:cViewPr>
  </p:outlineViewPr>
  <p:notesTextViewPr>
    <p:cViewPr>
      <p:scale>
        <a:sx n="3" d="2"/>
        <a:sy n="3" d="2"/>
      </p:scale>
      <p:origin x="0" y="0"/>
    </p:cViewPr>
  </p:notesTextViewPr>
  <p:sorterViewPr>
    <p:cViewPr varScale="1">
      <p:scale>
        <a:sx n="1" d="1"/>
        <a:sy n="1" d="1"/>
      </p:scale>
      <p:origin x="0" y="-8952"/>
    </p:cViewPr>
  </p:sorterViewPr>
  <p:notesViewPr>
    <p:cSldViewPr snapToGrid="0">
      <p:cViewPr varScale="1">
        <p:scale>
          <a:sx n="82" d="100"/>
          <a:sy n="82"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37C71-CD0D-4C87-994A-6121DF013F6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0AE7C80-8E68-4060-9C52-A8DBCE645D71}">
      <dgm:prSet phldrT="[Text]" custT="1"/>
      <dgm:spPr/>
      <dgm:t>
        <a:bodyPr/>
        <a:lstStyle/>
        <a:p>
          <a:pPr algn="ctr"/>
          <a:r>
            <a:rPr lang="en-US" sz="2800" dirty="0" smtClean="0">
              <a:latin typeface="Calibri Light" panose="020F0302020204030204" pitchFamily="34" charset="0"/>
            </a:rPr>
            <a:t>Record</a:t>
          </a:r>
          <a:endParaRPr lang="en-US" sz="2800" dirty="0">
            <a:latin typeface="Calibri Light" panose="020F0302020204030204" pitchFamily="34" charset="0"/>
          </a:endParaRPr>
        </a:p>
      </dgm:t>
    </dgm:pt>
    <dgm:pt modelId="{BF00730A-F8C7-4E98-BCCC-9FEC1A549361}" type="parTrans" cxnId="{71277F31-6093-40A0-9A46-BC3EBC8AB534}">
      <dgm:prSet/>
      <dgm:spPr/>
      <dgm:t>
        <a:bodyPr/>
        <a:lstStyle/>
        <a:p>
          <a:endParaRPr lang="en-US">
            <a:latin typeface="Lato" panose="020F0502020204030203" pitchFamily="34" charset="0"/>
          </a:endParaRPr>
        </a:p>
      </dgm:t>
    </dgm:pt>
    <dgm:pt modelId="{D2884677-4986-4FE8-89AC-A60EBAA16545}" type="sibTrans" cxnId="{71277F31-6093-40A0-9A46-BC3EBC8AB534}">
      <dgm:prSet/>
      <dgm:spPr/>
      <dgm:t>
        <a:bodyPr/>
        <a:lstStyle/>
        <a:p>
          <a:endParaRPr lang="en-US">
            <a:latin typeface="Lato" panose="020F0502020204030203" pitchFamily="34" charset="0"/>
          </a:endParaRPr>
        </a:p>
      </dgm:t>
    </dgm:pt>
    <dgm:pt modelId="{906D9B8D-0664-44C1-B783-6D004021189F}">
      <dgm:prSet phldrT="[Text]" custT="1"/>
      <dgm:spPr/>
      <dgm:t>
        <a:bodyPr/>
        <a:lstStyle/>
        <a:p>
          <a:pPr algn="l"/>
          <a:r>
            <a:rPr lang="en-US" sz="2400" baseline="0" dirty="0" smtClean="0">
              <a:solidFill>
                <a:schemeClr val="tx1">
                  <a:lumMod val="75000"/>
                  <a:lumOff val="25000"/>
                </a:schemeClr>
              </a:solidFill>
              <a:latin typeface="Calibri Light" panose="020F0302020204030204" pitchFamily="34" charset="0"/>
            </a:rPr>
            <a:t>Record immediately</a:t>
          </a:r>
          <a:endParaRPr lang="en-US" sz="2400" baseline="0" dirty="0">
            <a:solidFill>
              <a:schemeClr val="tx1">
                <a:lumMod val="75000"/>
                <a:lumOff val="25000"/>
              </a:schemeClr>
            </a:solidFill>
            <a:latin typeface="Calibri Light" panose="020F0302020204030204" pitchFamily="34" charset="0"/>
          </a:endParaRPr>
        </a:p>
      </dgm:t>
    </dgm:pt>
    <dgm:pt modelId="{C5A0D130-AB19-45F8-861F-E250A8350292}" type="parTrans" cxnId="{7D16BE87-F68F-4B9C-BD88-709FB8F1037E}">
      <dgm:prSet/>
      <dgm:spPr/>
      <dgm:t>
        <a:bodyPr/>
        <a:lstStyle/>
        <a:p>
          <a:endParaRPr lang="en-US">
            <a:latin typeface="Lato" panose="020F0502020204030203" pitchFamily="34" charset="0"/>
          </a:endParaRPr>
        </a:p>
      </dgm:t>
    </dgm:pt>
    <dgm:pt modelId="{178977A7-F45C-4E71-B021-131CD3AC9529}" type="sibTrans" cxnId="{7D16BE87-F68F-4B9C-BD88-709FB8F1037E}">
      <dgm:prSet/>
      <dgm:spPr/>
      <dgm:t>
        <a:bodyPr/>
        <a:lstStyle/>
        <a:p>
          <a:endParaRPr lang="en-US">
            <a:latin typeface="Lato" panose="020F0502020204030203" pitchFamily="34" charset="0"/>
          </a:endParaRPr>
        </a:p>
      </dgm:t>
    </dgm:pt>
    <dgm:pt modelId="{98A52C27-B1C0-4207-B831-D20C82F0C3B0}">
      <dgm:prSet phldrT="[Text]" custT="1"/>
      <dgm:spPr/>
      <dgm:t>
        <a:bodyPr/>
        <a:lstStyle/>
        <a:p>
          <a:pPr algn="ctr"/>
          <a:r>
            <a:rPr lang="en-US" sz="2800" dirty="0" smtClean="0">
              <a:latin typeface="Calibri Light" panose="020F0302020204030204" pitchFamily="34" charset="0"/>
            </a:rPr>
            <a:t>Report</a:t>
          </a:r>
          <a:endParaRPr lang="en-US" sz="2800" dirty="0">
            <a:latin typeface="Calibri Light" panose="020F0302020204030204" pitchFamily="34" charset="0"/>
          </a:endParaRPr>
        </a:p>
      </dgm:t>
    </dgm:pt>
    <dgm:pt modelId="{7FA9EA04-CAC0-43A6-8C89-8FB2CB49D408}" type="parTrans" cxnId="{80755DDC-28E5-48B1-B50D-2545B5EF28B9}">
      <dgm:prSet/>
      <dgm:spPr/>
      <dgm:t>
        <a:bodyPr/>
        <a:lstStyle/>
        <a:p>
          <a:endParaRPr lang="en-US">
            <a:latin typeface="Lato" panose="020F0502020204030203" pitchFamily="34" charset="0"/>
          </a:endParaRPr>
        </a:p>
      </dgm:t>
    </dgm:pt>
    <dgm:pt modelId="{94A4EA0F-6A4F-4D6B-8E83-CDA4895C8126}" type="sibTrans" cxnId="{80755DDC-28E5-48B1-B50D-2545B5EF28B9}">
      <dgm:prSet/>
      <dgm:spPr/>
      <dgm:t>
        <a:bodyPr/>
        <a:lstStyle/>
        <a:p>
          <a:endParaRPr lang="en-US">
            <a:latin typeface="Lato" panose="020F0502020204030203" pitchFamily="34" charset="0"/>
          </a:endParaRPr>
        </a:p>
      </dgm:t>
    </dgm:pt>
    <dgm:pt modelId="{E4815421-35D8-4D5E-8DA2-6669EAFD8686}">
      <dgm:prSet phldrT="[Text]" custT="1"/>
      <dgm:spPr/>
      <dgm:t>
        <a:bodyPr/>
        <a:lstStyle/>
        <a:p>
          <a:pPr algn="l"/>
          <a:r>
            <a:rPr lang="en-US" sz="2400" dirty="0" smtClean="0">
              <a:solidFill>
                <a:schemeClr val="tx1">
                  <a:lumMod val="75000"/>
                  <a:lumOff val="25000"/>
                </a:schemeClr>
              </a:solidFill>
              <a:latin typeface="Calibri Light" panose="020F0302020204030204" pitchFamily="34" charset="0"/>
            </a:rPr>
            <a:t>Report to carrier</a:t>
          </a:r>
          <a:endParaRPr lang="en-US" sz="2400" dirty="0">
            <a:solidFill>
              <a:schemeClr val="tx1">
                <a:lumMod val="75000"/>
                <a:lumOff val="25000"/>
              </a:schemeClr>
            </a:solidFill>
            <a:latin typeface="Calibri Light" panose="020F0302020204030204" pitchFamily="34" charset="0"/>
          </a:endParaRPr>
        </a:p>
      </dgm:t>
    </dgm:pt>
    <dgm:pt modelId="{04C361CF-7C98-471A-976C-CAD0F891CF4D}" type="parTrans" cxnId="{4E69E00E-AF24-444E-9F81-BA8DA8F4D77A}">
      <dgm:prSet/>
      <dgm:spPr/>
      <dgm:t>
        <a:bodyPr/>
        <a:lstStyle/>
        <a:p>
          <a:endParaRPr lang="en-US">
            <a:latin typeface="Lato" panose="020F0502020204030203" pitchFamily="34" charset="0"/>
          </a:endParaRPr>
        </a:p>
      </dgm:t>
    </dgm:pt>
    <dgm:pt modelId="{70FAE629-FC54-4EEF-9680-9AA0EB3BF97E}" type="sibTrans" cxnId="{4E69E00E-AF24-444E-9F81-BA8DA8F4D77A}">
      <dgm:prSet/>
      <dgm:spPr/>
      <dgm:t>
        <a:bodyPr/>
        <a:lstStyle/>
        <a:p>
          <a:endParaRPr lang="en-US">
            <a:latin typeface="Lato" panose="020F0502020204030203" pitchFamily="34" charset="0"/>
          </a:endParaRPr>
        </a:p>
      </dgm:t>
    </dgm:pt>
    <dgm:pt modelId="{79D89A24-E3C3-46AC-BBD0-DD9ABD4A8330}">
      <dgm:prSet phldrT="[Text]" custT="1"/>
      <dgm:spPr/>
      <dgm:t>
        <a:bodyPr/>
        <a:lstStyle/>
        <a:p>
          <a:pPr algn="l"/>
          <a:r>
            <a:rPr lang="en-US" sz="2400" dirty="0" smtClean="0">
              <a:solidFill>
                <a:schemeClr val="tx1">
                  <a:lumMod val="75000"/>
                  <a:lumOff val="25000"/>
                </a:schemeClr>
              </a:solidFill>
              <a:latin typeface="Calibri Light" panose="020F0302020204030204" pitchFamily="34" charset="0"/>
            </a:rPr>
            <a:t>In-person, by phone, written, electronic</a:t>
          </a:r>
          <a:endParaRPr lang="en-US" sz="2400" dirty="0">
            <a:solidFill>
              <a:schemeClr val="tx1">
                <a:lumMod val="75000"/>
                <a:lumOff val="25000"/>
              </a:schemeClr>
            </a:solidFill>
            <a:latin typeface="Calibri Light" panose="020F0302020204030204" pitchFamily="34" charset="0"/>
          </a:endParaRPr>
        </a:p>
      </dgm:t>
    </dgm:pt>
    <dgm:pt modelId="{8ED99BD8-6E90-47FF-B1A6-720F492B8808}" type="parTrans" cxnId="{0ECBFED6-F9DC-4568-B422-9A9593D9A87C}">
      <dgm:prSet/>
      <dgm:spPr/>
      <dgm:t>
        <a:bodyPr/>
        <a:lstStyle/>
        <a:p>
          <a:endParaRPr lang="en-US">
            <a:latin typeface="Lato" panose="020F0502020204030203" pitchFamily="34" charset="0"/>
          </a:endParaRPr>
        </a:p>
      </dgm:t>
    </dgm:pt>
    <dgm:pt modelId="{01C7DA6E-123F-4E04-A7F6-88FBE71E7072}" type="sibTrans" cxnId="{0ECBFED6-F9DC-4568-B422-9A9593D9A87C}">
      <dgm:prSet/>
      <dgm:spPr/>
      <dgm:t>
        <a:bodyPr/>
        <a:lstStyle/>
        <a:p>
          <a:endParaRPr lang="en-US">
            <a:latin typeface="Lato" panose="020F0502020204030203" pitchFamily="34" charset="0"/>
          </a:endParaRPr>
        </a:p>
      </dgm:t>
    </dgm:pt>
    <dgm:pt modelId="{E8B66BE5-BE5B-4F6E-BE92-55B8A190AAA0}">
      <dgm:prSet phldrT="[Text]" custT="1"/>
      <dgm:spPr/>
      <dgm:t>
        <a:bodyPr/>
        <a:lstStyle/>
        <a:p>
          <a:pPr algn="ctr"/>
          <a:r>
            <a:rPr lang="en-US" sz="2800" dirty="0" smtClean="0">
              <a:latin typeface="Calibri Light" panose="020F0302020204030204" pitchFamily="34" charset="0"/>
            </a:rPr>
            <a:t>Drive</a:t>
          </a:r>
          <a:endParaRPr lang="en-US" sz="2800" dirty="0">
            <a:latin typeface="Calibri Light" panose="020F0302020204030204" pitchFamily="34" charset="0"/>
          </a:endParaRPr>
        </a:p>
      </dgm:t>
    </dgm:pt>
    <dgm:pt modelId="{118B50BF-D425-4CA3-A081-EA207171C7FB}" type="parTrans" cxnId="{69FCC412-06A4-488D-87DA-9D66131A074C}">
      <dgm:prSet/>
      <dgm:spPr/>
      <dgm:t>
        <a:bodyPr/>
        <a:lstStyle/>
        <a:p>
          <a:endParaRPr lang="en-US">
            <a:latin typeface="Lato" panose="020F0502020204030203" pitchFamily="34" charset="0"/>
          </a:endParaRPr>
        </a:p>
      </dgm:t>
    </dgm:pt>
    <dgm:pt modelId="{AD27172A-C7CE-4BE9-A709-8F2A4CB972B3}" type="sibTrans" cxnId="{69FCC412-06A4-488D-87DA-9D66131A074C}">
      <dgm:prSet/>
      <dgm:spPr/>
      <dgm:t>
        <a:bodyPr/>
        <a:lstStyle/>
        <a:p>
          <a:endParaRPr lang="en-US">
            <a:latin typeface="Lato" panose="020F0502020204030203" pitchFamily="34" charset="0"/>
          </a:endParaRPr>
        </a:p>
      </dgm:t>
    </dgm:pt>
    <dgm:pt modelId="{305780E8-FE18-4F5E-8FEC-CD31F481F67A}">
      <dgm:prSet phldrT="[Text]" custT="1"/>
      <dgm:spPr/>
      <dgm:t>
        <a:bodyPr/>
        <a:lstStyle/>
        <a:p>
          <a:pPr algn="l"/>
          <a:r>
            <a:rPr lang="en-US" sz="2400" dirty="0" smtClean="0">
              <a:solidFill>
                <a:schemeClr val="tx1">
                  <a:lumMod val="75000"/>
                  <a:lumOff val="25000"/>
                </a:schemeClr>
              </a:solidFill>
              <a:latin typeface="Calibri Light" panose="020F0302020204030204" pitchFamily="34" charset="0"/>
            </a:rPr>
            <a:t>Continue to drive only if recorded, reported and </a:t>
          </a:r>
          <a:r>
            <a:rPr lang="en-US" sz="2400" b="1" dirty="0" smtClean="0">
              <a:solidFill>
                <a:schemeClr val="tx1">
                  <a:lumMod val="75000"/>
                  <a:lumOff val="25000"/>
                </a:schemeClr>
              </a:solidFill>
              <a:latin typeface="Calibri Light" panose="020F0302020204030204" pitchFamily="34" charset="0"/>
            </a:rPr>
            <a:t>not a major defect</a:t>
          </a:r>
          <a:endParaRPr lang="en-US" sz="2400" b="1" dirty="0">
            <a:solidFill>
              <a:schemeClr val="tx1">
                <a:lumMod val="75000"/>
                <a:lumOff val="25000"/>
              </a:schemeClr>
            </a:solidFill>
            <a:latin typeface="Calibri Light" panose="020F0302020204030204" pitchFamily="34" charset="0"/>
          </a:endParaRPr>
        </a:p>
      </dgm:t>
    </dgm:pt>
    <dgm:pt modelId="{FF05086E-6CF9-4559-A694-224B8511C031}" type="parTrans" cxnId="{3D192063-A0B6-4679-A40E-DF722073C85B}">
      <dgm:prSet/>
      <dgm:spPr/>
      <dgm:t>
        <a:bodyPr/>
        <a:lstStyle/>
        <a:p>
          <a:endParaRPr lang="en-US">
            <a:latin typeface="Lato" panose="020F0502020204030203" pitchFamily="34" charset="0"/>
          </a:endParaRPr>
        </a:p>
      </dgm:t>
    </dgm:pt>
    <dgm:pt modelId="{067D854B-5898-468F-B817-FEA33FDEA81D}" type="sibTrans" cxnId="{3D192063-A0B6-4679-A40E-DF722073C85B}">
      <dgm:prSet/>
      <dgm:spPr/>
      <dgm:t>
        <a:bodyPr/>
        <a:lstStyle/>
        <a:p>
          <a:endParaRPr lang="en-US">
            <a:latin typeface="Lato" panose="020F0502020204030203" pitchFamily="34" charset="0"/>
          </a:endParaRPr>
        </a:p>
      </dgm:t>
    </dgm:pt>
    <dgm:pt modelId="{519373C9-AA9E-4B7D-A647-6BDC836CDBDB}">
      <dgm:prSet phldrT="[Text]" custT="1"/>
      <dgm:spPr/>
      <dgm:t>
        <a:bodyPr/>
        <a:lstStyle/>
        <a:p>
          <a:pPr algn="l"/>
          <a:r>
            <a:rPr lang="en-US" sz="2400" baseline="0" dirty="0" smtClean="0">
              <a:solidFill>
                <a:schemeClr val="tx1">
                  <a:lumMod val="75000"/>
                  <a:lumOff val="25000"/>
                </a:schemeClr>
              </a:solidFill>
              <a:latin typeface="Calibri Light" panose="020F0302020204030204" pitchFamily="34" charset="0"/>
            </a:rPr>
            <a:t>Major or minor?</a:t>
          </a:r>
          <a:endParaRPr lang="en-US" sz="2400" baseline="0" dirty="0">
            <a:solidFill>
              <a:schemeClr val="tx1">
                <a:lumMod val="75000"/>
                <a:lumOff val="25000"/>
              </a:schemeClr>
            </a:solidFill>
            <a:latin typeface="Calibri Light" panose="020F0302020204030204" pitchFamily="34" charset="0"/>
          </a:endParaRPr>
        </a:p>
      </dgm:t>
    </dgm:pt>
    <dgm:pt modelId="{0166B38E-FA14-4471-8270-44BCF8957994}" type="parTrans" cxnId="{D2960EEB-B2AD-4D6F-9B5A-2FD39E98BD38}">
      <dgm:prSet/>
      <dgm:spPr/>
      <dgm:t>
        <a:bodyPr/>
        <a:lstStyle/>
        <a:p>
          <a:endParaRPr lang="en-US"/>
        </a:p>
      </dgm:t>
    </dgm:pt>
    <dgm:pt modelId="{ADC59362-EF64-4EF1-92CD-109473691272}" type="sibTrans" cxnId="{D2960EEB-B2AD-4D6F-9B5A-2FD39E98BD38}">
      <dgm:prSet/>
      <dgm:spPr/>
      <dgm:t>
        <a:bodyPr/>
        <a:lstStyle/>
        <a:p>
          <a:endParaRPr lang="en-US"/>
        </a:p>
      </dgm:t>
    </dgm:pt>
    <dgm:pt modelId="{46B46481-4971-4E87-81B6-C6D9AB7B6FB0}" type="pres">
      <dgm:prSet presAssocID="{76937C71-CD0D-4C87-994A-6121DF013F6D}" presName="CompostProcess" presStyleCnt="0">
        <dgm:presLayoutVars>
          <dgm:dir/>
          <dgm:resizeHandles val="exact"/>
        </dgm:presLayoutVars>
      </dgm:prSet>
      <dgm:spPr/>
      <dgm:t>
        <a:bodyPr/>
        <a:lstStyle/>
        <a:p>
          <a:endParaRPr lang="en-US"/>
        </a:p>
      </dgm:t>
    </dgm:pt>
    <dgm:pt modelId="{47C9E537-14EE-4BA3-89F8-0D5F35AADE94}" type="pres">
      <dgm:prSet presAssocID="{76937C71-CD0D-4C87-994A-6121DF013F6D}" presName="arrow" presStyleLbl="bgShp" presStyleIdx="0" presStyleCnt="1" custScaleX="117647"/>
      <dgm:spPr/>
    </dgm:pt>
    <dgm:pt modelId="{333458BE-4574-4F0C-99D7-9B013B8FC058}" type="pres">
      <dgm:prSet presAssocID="{76937C71-CD0D-4C87-994A-6121DF013F6D}" presName="linearProcess" presStyleCnt="0"/>
      <dgm:spPr/>
    </dgm:pt>
    <dgm:pt modelId="{9E897B50-8352-4A1A-8574-10E06039AAFD}" type="pres">
      <dgm:prSet presAssocID="{60AE7C80-8E68-4060-9C52-A8DBCE645D71}" presName="textNode" presStyleLbl="node1" presStyleIdx="0" presStyleCnt="3" custScaleY="201562">
        <dgm:presLayoutVars>
          <dgm:bulletEnabled val="1"/>
        </dgm:presLayoutVars>
      </dgm:prSet>
      <dgm:spPr/>
      <dgm:t>
        <a:bodyPr/>
        <a:lstStyle/>
        <a:p>
          <a:endParaRPr lang="en-US"/>
        </a:p>
      </dgm:t>
    </dgm:pt>
    <dgm:pt modelId="{56905291-3AED-44E1-8EEE-CC077676CB3A}" type="pres">
      <dgm:prSet presAssocID="{D2884677-4986-4FE8-89AC-A60EBAA16545}" presName="sibTrans" presStyleCnt="0"/>
      <dgm:spPr/>
    </dgm:pt>
    <dgm:pt modelId="{418FFB6C-D798-4A8D-8A52-4ED030B8CE8C}" type="pres">
      <dgm:prSet presAssocID="{98A52C27-B1C0-4207-B831-D20C82F0C3B0}" presName="textNode" presStyleLbl="node1" presStyleIdx="1" presStyleCnt="3" custScaleY="199219">
        <dgm:presLayoutVars>
          <dgm:bulletEnabled val="1"/>
        </dgm:presLayoutVars>
      </dgm:prSet>
      <dgm:spPr/>
      <dgm:t>
        <a:bodyPr/>
        <a:lstStyle/>
        <a:p>
          <a:endParaRPr lang="en-US"/>
        </a:p>
      </dgm:t>
    </dgm:pt>
    <dgm:pt modelId="{82F17E76-18F5-4336-9C7E-5F08713457A6}" type="pres">
      <dgm:prSet presAssocID="{94A4EA0F-6A4F-4D6B-8E83-CDA4895C8126}" presName="sibTrans" presStyleCnt="0"/>
      <dgm:spPr/>
    </dgm:pt>
    <dgm:pt modelId="{28CBFE17-6F88-4550-A5A6-9582466EF29B}" type="pres">
      <dgm:prSet presAssocID="{E8B66BE5-BE5B-4F6E-BE92-55B8A190AAA0}" presName="textNode" presStyleLbl="node1" presStyleIdx="2" presStyleCnt="3" custScaleY="201562">
        <dgm:presLayoutVars>
          <dgm:bulletEnabled val="1"/>
        </dgm:presLayoutVars>
      </dgm:prSet>
      <dgm:spPr/>
      <dgm:t>
        <a:bodyPr/>
        <a:lstStyle/>
        <a:p>
          <a:endParaRPr lang="en-US"/>
        </a:p>
      </dgm:t>
    </dgm:pt>
  </dgm:ptLst>
  <dgm:cxnLst>
    <dgm:cxn modelId="{A5FC1FF5-CF3A-415D-B25F-D9C464F49600}" type="presOf" srcId="{519373C9-AA9E-4B7D-A647-6BDC836CDBDB}" destId="{9E897B50-8352-4A1A-8574-10E06039AAFD}" srcOrd="0" destOrd="2" presId="urn:microsoft.com/office/officeart/2005/8/layout/hProcess9"/>
    <dgm:cxn modelId="{7D16BE87-F68F-4B9C-BD88-709FB8F1037E}" srcId="{60AE7C80-8E68-4060-9C52-A8DBCE645D71}" destId="{906D9B8D-0664-44C1-B783-6D004021189F}" srcOrd="0" destOrd="0" parTransId="{C5A0D130-AB19-45F8-861F-E250A8350292}" sibTransId="{178977A7-F45C-4E71-B021-131CD3AC9529}"/>
    <dgm:cxn modelId="{62E7ED7C-8303-49D6-9002-56AD0D770E03}" type="presOf" srcId="{60AE7C80-8E68-4060-9C52-A8DBCE645D71}" destId="{9E897B50-8352-4A1A-8574-10E06039AAFD}" srcOrd="0" destOrd="0" presId="urn:microsoft.com/office/officeart/2005/8/layout/hProcess9"/>
    <dgm:cxn modelId="{4E69E00E-AF24-444E-9F81-BA8DA8F4D77A}" srcId="{98A52C27-B1C0-4207-B831-D20C82F0C3B0}" destId="{E4815421-35D8-4D5E-8DA2-6669EAFD8686}" srcOrd="0" destOrd="0" parTransId="{04C361CF-7C98-471A-976C-CAD0F891CF4D}" sibTransId="{70FAE629-FC54-4EEF-9680-9AA0EB3BF97E}"/>
    <dgm:cxn modelId="{6D54EFCD-124E-4DB7-A464-318DAE52E72D}" type="presOf" srcId="{E8B66BE5-BE5B-4F6E-BE92-55B8A190AAA0}" destId="{28CBFE17-6F88-4550-A5A6-9582466EF29B}" srcOrd="0" destOrd="0" presId="urn:microsoft.com/office/officeart/2005/8/layout/hProcess9"/>
    <dgm:cxn modelId="{69FCC412-06A4-488D-87DA-9D66131A074C}" srcId="{76937C71-CD0D-4C87-994A-6121DF013F6D}" destId="{E8B66BE5-BE5B-4F6E-BE92-55B8A190AAA0}" srcOrd="2" destOrd="0" parTransId="{118B50BF-D425-4CA3-A081-EA207171C7FB}" sibTransId="{AD27172A-C7CE-4BE9-A709-8F2A4CB972B3}"/>
    <dgm:cxn modelId="{4F29B979-375F-4E0D-9AB3-EAC7C8CD5271}" type="presOf" srcId="{906D9B8D-0664-44C1-B783-6D004021189F}" destId="{9E897B50-8352-4A1A-8574-10E06039AAFD}" srcOrd="0" destOrd="1" presId="urn:microsoft.com/office/officeart/2005/8/layout/hProcess9"/>
    <dgm:cxn modelId="{E62B1304-A737-480E-A5EB-56C1965893FA}" type="presOf" srcId="{79D89A24-E3C3-46AC-BBD0-DD9ABD4A8330}" destId="{418FFB6C-D798-4A8D-8A52-4ED030B8CE8C}" srcOrd="0" destOrd="2" presId="urn:microsoft.com/office/officeart/2005/8/layout/hProcess9"/>
    <dgm:cxn modelId="{0ECBFED6-F9DC-4568-B422-9A9593D9A87C}" srcId="{98A52C27-B1C0-4207-B831-D20C82F0C3B0}" destId="{79D89A24-E3C3-46AC-BBD0-DD9ABD4A8330}" srcOrd="1" destOrd="0" parTransId="{8ED99BD8-6E90-47FF-B1A6-720F492B8808}" sibTransId="{01C7DA6E-123F-4E04-A7F6-88FBE71E7072}"/>
    <dgm:cxn modelId="{444C3BCE-E7CC-4E0E-9E12-9FB20CD54C1C}" type="presOf" srcId="{76937C71-CD0D-4C87-994A-6121DF013F6D}" destId="{46B46481-4971-4E87-81B6-C6D9AB7B6FB0}" srcOrd="0" destOrd="0" presId="urn:microsoft.com/office/officeart/2005/8/layout/hProcess9"/>
    <dgm:cxn modelId="{841CE5B3-B1C6-4DD3-84DD-EFFC0BD299C1}" type="presOf" srcId="{98A52C27-B1C0-4207-B831-D20C82F0C3B0}" destId="{418FFB6C-D798-4A8D-8A52-4ED030B8CE8C}" srcOrd="0" destOrd="0" presId="urn:microsoft.com/office/officeart/2005/8/layout/hProcess9"/>
    <dgm:cxn modelId="{D2960EEB-B2AD-4D6F-9B5A-2FD39E98BD38}" srcId="{60AE7C80-8E68-4060-9C52-A8DBCE645D71}" destId="{519373C9-AA9E-4B7D-A647-6BDC836CDBDB}" srcOrd="1" destOrd="0" parTransId="{0166B38E-FA14-4471-8270-44BCF8957994}" sibTransId="{ADC59362-EF64-4EF1-92CD-109473691272}"/>
    <dgm:cxn modelId="{3D192063-A0B6-4679-A40E-DF722073C85B}" srcId="{E8B66BE5-BE5B-4F6E-BE92-55B8A190AAA0}" destId="{305780E8-FE18-4F5E-8FEC-CD31F481F67A}" srcOrd="0" destOrd="0" parTransId="{FF05086E-6CF9-4559-A694-224B8511C031}" sibTransId="{067D854B-5898-468F-B817-FEA33FDEA81D}"/>
    <dgm:cxn modelId="{71277F31-6093-40A0-9A46-BC3EBC8AB534}" srcId="{76937C71-CD0D-4C87-994A-6121DF013F6D}" destId="{60AE7C80-8E68-4060-9C52-A8DBCE645D71}" srcOrd="0" destOrd="0" parTransId="{BF00730A-F8C7-4E98-BCCC-9FEC1A549361}" sibTransId="{D2884677-4986-4FE8-89AC-A60EBAA16545}"/>
    <dgm:cxn modelId="{DF9D3182-42A4-4D33-9370-1DF7E095B569}" type="presOf" srcId="{305780E8-FE18-4F5E-8FEC-CD31F481F67A}" destId="{28CBFE17-6F88-4550-A5A6-9582466EF29B}" srcOrd="0" destOrd="1" presId="urn:microsoft.com/office/officeart/2005/8/layout/hProcess9"/>
    <dgm:cxn modelId="{80755DDC-28E5-48B1-B50D-2545B5EF28B9}" srcId="{76937C71-CD0D-4C87-994A-6121DF013F6D}" destId="{98A52C27-B1C0-4207-B831-D20C82F0C3B0}" srcOrd="1" destOrd="0" parTransId="{7FA9EA04-CAC0-43A6-8C89-8FB2CB49D408}" sibTransId="{94A4EA0F-6A4F-4D6B-8E83-CDA4895C8126}"/>
    <dgm:cxn modelId="{9E8AB47B-A5E6-4D4C-9449-1784F7BD1644}" type="presOf" srcId="{E4815421-35D8-4D5E-8DA2-6669EAFD8686}" destId="{418FFB6C-D798-4A8D-8A52-4ED030B8CE8C}" srcOrd="0" destOrd="1" presId="urn:microsoft.com/office/officeart/2005/8/layout/hProcess9"/>
    <dgm:cxn modelId="{078A70AF-9E68-4C86-9170-AAE182BA35B9}" type="presParOf" srcId="{46B46481-4971-4E87-81B6-C6D9AB7B6FB0}" destId="{47C9E537-14EE-4BA3-89F8-0D5F35AADE94}" srcOrd="0" destOrd="0" presId="urn:microsoft.com/office/officeart/2005/8/layout/hProcess9"/>
    <dgm:cxn modelId="{6AB6A5D5-600B-4291-B5D5-60D0D9F1141C}" type="presParOf" srcId="{46B46481-4971-4E87-81B6-C6D9AB7B6FB0}" destId="{333458BE-4574-4F0C-99D7-9B013B8FC058}" srcOrd="1" destOrd="0" presId="urn:microsoft.com/office/officeart/2005/8/layout/hProcess9"/>
    <dgm:cxn modelId="{26E01AF9-8458-4834-B1EF-50090C5449E1}" type="presParOf" srcId="{333458BE-4574-4F0C-99D7-9B013B8FC058}" destId="{9E897B50-8352-4A1A-8574-10E06039AAFD}" srcOrd="0" destOrd="0" presId="urn:microsoft.com/office/officeart/2005/8/layout/hProcess9"/>
    <dgm:cxn modelId="{8AC10C79-71C2-479C-B933-F9EE34CE74FB}" type="presParOf" srcId="{333458BE-4574-4F0C-99D7-9B013B8FC058}" destId="{56905291-3AED-44E1-8EEE-CC077676CB3A}" srcOrd="1" destOrd="0" presId="urn:microsoft.com/office/officeart/2005/8/layout/hProcess9"/>
    <dgm:cxn modelId="{5AD16D40-B94F-45E8-8CF0-A72422694FFC}" type="presParOf" srcId="{333458BE-4574-4F0C-99D7-9B013B8FC058}" destId="{418FFB6C-D798-4A8D-8A52-4ED030B8CE8C}" srcOrd="2" destOrd="0" presId="urn:microsoft.com/office/officeart/2005/8/layout/hProcess9"/>
    <dgm:cxn modelId="{1B059F79-BB6B-4449-AB5B-3D68FE2FC970}" type="presParOf" srcId="{333458BE-4574-4F0C-99D7-9B013B8FC058}" destId="{82F17E76-18F5-4336-9C7E-5F08713457A6}" srcOrd="3" destOrd="0" presId="urn:microsoft.com/office/officeart/2005/8/layout/hProcess9"/>
    <dgm:cxn modelId="{DF0CC904-D2EB-438C-BC9E-C7F7E202C29C}" type="presParOf" srcId="{333458BE-4574-4F0C-99D7-9B013B8FC058}" destId="{28CBFE17-6F88-4550-A5A6-9582466EF29B}"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9E537-14EE-4BA3-89F8-0D5F35AADE94}">
      <dsp:nvSpPr>
        <dsp:cNvPr id="0" name=""/>
        <dsp:cNvSpPr/>
      </dsp:nvSpPr>
      <dsp:spPr>
        <a:xfrm>
          <a:off x="1" y="0"/>
          <a:ext cx="7886696"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897B50-8352-4A1A-8574-10E06039AAFD}">
      <dsp:nvSpPr>
        <dsp:cNvPr id="0" name=""/>
        <dsp:cNvSpPr/>
      </dsp:nvSpPr>
      <dsp:spPr>
        <a:xfrm>
          <a:off x="172898" y="393704"/>
          <a:ext cx="2312615" cy="32765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kern="1200" dirty="0" smtClean="0">
              <a:latin typeface="Calibri Light" panose="020F0302020204030204" pitchFamily="34" charset="0"/>
            </a:rPr>
            <a:t>Record</a:t>
          </a:r>
          <a:endParaRPr lang="en-US" sz="2800" kern="1200" dirty="0">
            <a:latin typeface="Calibri Light" panose="020F0302020204030204" pitchFamily="34" charset="0"/>
          </a:endParaRPr>
        </a:p>
        <a:p>
          <a:pPr marL="228600" lvl="1" indent="-228600" algn="l" defTabSz="1066800">
            <a:lnSpc>
              <a:spcPct val="90000"/>
            </a:lnSpc>
            <a:spcBef>
              <a:spcPct val="0"/>
            </a:spcBef>
            <a:spcAft>
              <a:spcPct val="15000"/>
            </a:spcAft>
            <a:buChar char="••"/>
          </a:pPr>
          <a:r>
            <a:rPr lang="en-US" sz="2400" kern="1200" baseline="0" dirty="0" smtClean="0">
              <a:solidFill>
                <a:schemeClr val="tx1">
                  <a:lumMod val="75000"/>
                  <a:lumOff val="25000"/>
                </a:schemeClr>
              </a:solidFill>
              <a:latin typeface="Calibri Light" panose="020F0302020204030204" pitchFamily="34" charset="0"/>
            </a:rPr>
            <a:t>Record immediately</a:t>
          </a:r>
          <a:endParaRPr lang="en-US" sz="2400" kern="1200" baseline="0" dirty="0">
            <a:solidFill>
              <a:schemeClr val="tx1">
                <a:lumMod val="75000"/>
                <a:lumOff val="25000"/>
              </a:schemeClr>
            </a:solidFill>
            <a:latin typeface="Calibri Light" panose="020F0302020204030204" pitchFamily="34" charset="0"/>
          </a:endParaRPr>
        </a:p>
        <a:p>
          <a:pPr marL="228600" lvl="1" indent="-228600" algn="l" defTabSz="1066800">
            <a:lnSpc>
              <a:spcPct val="90000"/>
            </a:lnSpc>
            <a:spcBef>
              <a:spcPct val="0"/>
            </a:spcBef>
            <a:spcAft>
              <a:spcPct val="15000"/>
            </a:spcAft>
            <a:buChar char="••"/>
          </a:pPr>
          <a:r>
            <a:rPr lang="en-US" sz="2400" kern="1200" baseline="0" dirty="0" smtClean="0">
              <a:solidFill>
                <a:schemeClr val="tx1">
                  <a:lumMod val="75000"/>
                  <a:lumOff val="25000"/>
                </a:schemeClr>
              </a:solidFill>
              <a:latin typeface="Calibri Light" panose="020F0302020204030204" pitchFamily="34" charset="0"/>
            </a:rPr>
            <a:t>Major or minor?</a:t>
          </a:r>
          <a:endParaRPr lang="en-US" sz="2400" kern="1200" baseline="0" dirty="0">
            <a:solidFill>
              <a:schemeClr val="tx1">
                <a:lumMod val="75000"/>
                <a:lumOff val="25000"/>
              </a:schemeClr>
            </a:solidFill>
            <a:latin typeface="Calibri Light" panose="020F0302020204030204" pitchFamily="34" charset="0"/>
          </a:endParaRPr>
        </a:p>
      </dsp:txBody>
      <dsp:txXfrm>
        <a:off x="285791" y="506597"/>
        <a:ext cx="2086829" cy="3050805"/>
      </dsp:txXfrm>
    </dsp:sp>
    <dsp:sp modelId="{418FFB6C-D798-4A8D-8A52-4ED030B8CE8C}">
      <dsp:nvSpPr>
        <dsp:cNvPr id="0" name=""/>
        <dsp:cNvSpPr/>
      </dsp:nvSpPr>
      <dsp:spPr>
        <a:xfrm>
          <a:off x="2787042" y="412747"/>
          <a:ext cx="2312615" cy="3238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kern="1200" dirty="0" smtClean="0">
              <a:latin typeface="Calibri Light" panose="020F0302020204030204" pitchFamily="34" charset="0"/>
            </a:rPr>
            <a:t>Report</a:t>
          </a:r>
          <a:endParaRPr lang="en-US" sz="2800" kern="1200" dirty="0">
            <a:latin typeface="Calibri Light" panose="020F0302020204030204" pitchFamily="34" charset="0"/>
          </a:endParaRPr>
        </a:p>
        <a:p>
          <a:pPr marL="228600" lvl="1" indent="-228600" algn="l" defTabSz="1066800">
            <a:lnSpc>
              <a:spcPct val="90000"/>
            </a:lnSpc>
            <a:spcBef>
              <a:spcPct val="0"/>
            </a:spcBef>
            <a:spcAft>
              <a:spcPct val="15000"/>
            </a:spcAft>
            <a:buChar char="••"/>
          </a:pPr>
          <a:r>
            <a:rPr lang="en-US" sz="2400" kern="1200" dirty="0" smtClean="0">
              <a:solidFill>
                <a:schemeClr val="tx1">
                  <a:lumMod val="75000"/>
                  <a:lumOff val="25000"/>
                </a:schemeClr>
              </a:solidFill>
              <a:latin typeface="Calibri Light" panose="020F0302020204030204" pitchFamily="34" charset="0"/>
            </a:rPr>
            <a:t>Report to carrier</a:t>
          </a:r>
          <a:endParaRPr lang="en-US" sz="2400" kern="1200" dirty="0">
            <a:solidFill>
              <a:schemeClr val="tx1">
                <a:lumMod val="75000"/>
                <a:lumOff val="25000"/>
              </a:schemeClr>
            </a:solidFill>
            <a:latin typeface="Calibri Light" panose="020F0302020204030204" pitchFamily="34" charset="0"/>
          </a:endParaRPr>
        </a:p>
        <a:p>
          <a:pPr marL="228600" lvl="1" indent="-228600" algn="l" defTabSz="1066800">
            <a:lnSpc>
              <a:spcPct val="90000"/>
            </a:lnSpc>
            <a:spcBef>
              <a:spcPct val="0"/>
            </a:spcBef>
            <a:spcAft>
              <a:spcPct val="15000"/>
            </a:spcAft>
            <a:buChar char="••"/>
          </a:pPr>
          <a:r>
            <a:rPr lang="en-US" sz="2400" kern="1200" dirty="0" smtClean="0">
              <a:solidFill>
                <a:schemeClr val="tx1">
                  <a:lumMod val="75000"/>
                  <a:lumOff val="25000"/>
                </a:schemeClr>
              </a:solidFill>
              <a:latin typeface="Calibri Light" panose="020F0302020204030204" pitchFamily="34" charset="0"/>
            </a:rPr>
            <a:t>In-person, by phone, written, electronic</a:t>
          </a:r>
          <a:endParaRPr lang="en-US" sz="2400" kern="1200" dirty="0">
            <a:solidFill>
              <a:schemeClr val="tx1">
                <a:lumMod val="75000"/>
                <a:lumOff val="25000"/>
              </a:schemeClr>
            </a:solidFill>
            <a:latin typeface="Calibri Light" panose="020F0302020204030204" pitchFamily="34" charset="0"/>
          </a:endParaRPr>
        </a:p>
      </dsp:txBody>
      <dsp:txXfrm>
        <a:off x="2899935" y="525640"/>
        <a:ext cx="2086829" cy="3012718"/>
      </dsp:txXfrm>
    </dsp:sp>
    <dsp:sp modelId="{28CBFE17-6F88-4550-A5A6-9582466EF29B}">
      <dsp:nvSpPr>
        <dsp:cNvPr id="0" name=""/>
        <dsp:cNvSpPr/>
      </dsp:nvSpPr>
      <dsp:spPr>
        <a:xfrm>
          <a:off x="5401185" y="393704"/>
          <a:ext cx="2312615" cy="32765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kern="1200" dirty="0" smtClean="0">
              <a:latin typeface="Calibri Light" panose="020F0302020204030204" pitchFamily="34" charset="0"/>
            </a:rPr>
            <a:t>Drive</a:t>
          </a:r>
          <a:endParaRPr lang="en-US" sz="2800" kern="1200" dirty="0">
            <a:latin typeface="Calibri Light" panose="020F0302020204030204" pitchFamily="34" charset="0"/>
          </a:endParaRPr>
        </a:p>
        <a:p>
          <a:pPr marL="228600" lvl="1" indent="-228600" algn="l" defTabSz="1066800">
            <a:lnSpc>
              <a:spcPct val="90000"/>
            </a:lnSpc>
            <a:spcBef>
              <a:spcPct val="0"/>
            </a:spcBef>
            <a:spcAft>
              <a:spcPct val="15000"/>
            </a:spcAft>
            <a:buChar char="••"/>
          </a:pPr>
          <a:r>
            <a:rPr lang="en-US" sz="2400" kern="1200" dirty="0" smtClean="0">
              <a:solidFill>
                <a:schemeClr val="tx1">
                  <a:lumMod val="75000"/>
                  <a:lumOff val="25000"/>
                </a:schemeClr>
              </a:solidFill>
              <a:latin typeface="Calibri Light" panose="020F0302020204030204" pitchFamily="34" charset="0"/>
            </a:rPr>
            <a:t>Continue to drive only if recorded, reported and </a:t>
          </a:r>
          <a:r>
            <a:rPr lang="en-US" sz="2400" b="1" kern="1200" dirty="0" smtClean="0">
              <a:solidFill>
                <a:schemeClr val="tx1">
                  <a:lumMod val="75000"/>
                  <a:lumOff val="25000"/>
                </a:schemeClr>
              </a:solidFill>
              <a:latin typeface="Calibri Light" panose="020F0302020204030204" pitchFamily="34" charset="0"/>
            </a:rPr>
            <a:t>not a major defect</a:t>
          </a:r>
          <a:endParaRPr lang="en-US" sz="2400" b="1" kern="1200" dirty="0">
            <a:solidFill>
              <a:schemeClr val="tx1">
                <a:lumMod val="75000"/>
                <a:lumOff val="25000"/>
              </a:schemeClr>
            </a:solidFill>
            <a:latin typeface="Calibri Light" panose="020F0302020204030204" pitchFamily="34" charset="0"/>
          </a:endParaRPr>
        </a:p>
      </dsp:txBody>
      <dsp:txXfrm>
        <a:off x="5514078" y="506597"/>
        <a:ext cx="2086829" cy="30508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12/6/2021</a:t>
            </a:fld>
            <a:endParaRPr lang="en-US" dirty="0"/>
          </a:p>
        </p:txBody>
      </p:sp>
      <p:sp>
        <p:nvSpPr>
          <p:cNvPr id="4" name="Footer Placeholder 3">
            <a:extLst>
              <a:ext uri="{FF2B5EF4-FFF2-40B4-BE49-F238E27FC236}">
                <a16:creationId xmlns=""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dirty="0"/>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2021-12-06</a:t>
            </a:fld>
            <a:endParaRPr lang="en-CA"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anitoba.ca/labour/safet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cmta.ca/"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gov.mb.ca/mit/mcd/mce/hta.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420217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4861"/>
            <a:ext cx="5608320" cy="4327808"/>
          </a:xfrm>
        </p:spPr>
        <p:txBody>
          <a:bodyPr/>
          <a:lstStyle/>
          <a:p>
            <a:r>
              <a:rPr lang="en-CA" sz="1200" b="1" kern="1200" dirty="0" smtClean="0">
                <a:solidFill>
                  <a:schemeClr val="tx1"/>
                </a:solidFill>
                <a:effectLst/>
                <a:latin typeface="+mn-lt"/>
                <a:ea typeface="+mn-ea"/>
                <a:cs typeface="+mn-cs"/>
              </a:rPr>
              <a:t>SAY:</a:t>
            </a:r>
            <a:r>
              <a:rPr lang="en-CA"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level of inspection performed may be any one of the following:</a:t>
            </a:r>
          </a:p>
          <a:p>
            <a:pPr lvl="1"/>
            <a:r>
              <a:rPr lang="en-US" sz="1200" kern="1200" dirty="0" smtClean="0">
                <a:solidFill>
                  <a:schemeClr val="tx1"/>
                </a:solidFill>
                <a:effectLst/>
                <a:latin typeface="+mn-lt"/>
                <a:ea typeface="+mn-ea"/>
                <a:cs typeface="+mn-cs"/>
              </a:rPr>
              <a:t>Level 1 – complete inspection of the vehicle and driver</a:t>
            </a:r>
          </a:p>
          <a:p>
            <a:pPr lvl="1"/>
            <a:r>
              <a:rPr lang="en-US" sz="1200" kern="1200" dirty="0" smtClean="0">
                <a:solidFill>
                  <a:schemeClr val="tx1"/>
                </a:solidFill>
                <a:effectLst/>
                <a:latin typeface="+mn-lt"/>
                <a:ea typeface="+mn-ea"/>
                <a:cs typeface="+mn-cs"/>
              </a:rPr>
              <a:t>Level 2 – walkaround inspection of the vehicle</a:t>
            </a:r>
          </a:p>
          <a:p>
            <a:pPr lvl="1"/>
            <a:r>
              <a:rPr lang="en-US" sz="1200" kern="1200" dirty="0" smtClean="0">
                <a:solidFill>
                  <a:schemeClr val="tx1"/>
                </a:solidFill>
                <a:effectLst/>
                <a:latin typeface="+mn-lt"/>
                <a:ea typeface="+mn-ea"/>
                <a:cs typeface="+mn-cs"/>
              </a:rPr>
              <a:t>Level 3 -  inspection of the driver only</a:t>
            </a:r>
          </a:p>
          <a:p>
            <a:pPr lvl="1"/>
            <a:r>
              <a:rPr lang="en-US" sz="1200" kern="1200" dirty="0" smtClean="0">
                <a:solidFill>
                  <a:schemeClr val="tx1"/>
                </a:solidFill>
                <a:effectLst/>
                <a:latin typeface="+mn-lt"/>
                <a:ea typeface="+mn-ea"/>
                <a:cs typeface="+mn-cs"/>
              </a:rPr>
              <a:t>Level 4 – special inspection of one or more components</a:t>
            </a:r>
          </a:p>
          <a:p>
            <a:pPr lvl="1"/>
            <a:r>
              <a:rPr lang="en-US" sz="1200" kern="1200" dirty="0" smtClean="0">
                <a:solidFill>
                  <a:schemeClr val="tx1"/>
                </a:solidFill>
                <a:effectLst/>
                <a:latin typeface="+mn-lt"/>
                <a:ea typeface="+mn-ea"/>
                <a:cs typeface="+mn-cs"/>
              </a:rPr>
              <a:t>Level 5 – complete inspection of the vehicle without the driver</a:t>
            </a:r>
          </a:p>
          <a:p>
            <a:r>
              <a:rPr lang="en-US" sz="1200" kern="1200" dirty="0" smtClean="0">
                <a:solidFill>
                  <a:schemeClr val="tx1"/>
                </a:solidFill>
                <a:effectLst/>
                <a:latin typeface="+mn-lt"/>
                <a:ea typeface="+mn-ea"/>
                <a:cs typeface="+mn-cs"/>
              </a:rPr>
              <a:t>The inspectors confirm all information required to be on a report is accurate and completed in full. You may also be required to produce documents upon request, such as a Safety Fitness Certificate, daily logs, and insurance documentation. </a:t>
            </a:r>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1806037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One of the most common misconceptions regarding vehicle inspection stations is that only large commercial vehicles have to report. The law is that all commercial vehicles or combinations weighing over 4,500 kg are required to report to inspection stations when the lights are flashing.</a:t>
            </a:r>
          </a:p>
          <a:p>
            <a:r>
              <a:rPr lang="en-CA" sz="1200" kern="1200" dirty="0" smtClean="0">
                <a:solidFill>
                  <a:schemeClr val="tx1"/>
                </a:solidFill>
                <a:effectLst/>
                <a:latin typeface="+mn-lt"/>
                <a:ea typeface="+mn-ea"/>
                <a:cs typeface="+mn-cs"/>
              </a:rPr>
              <a:t>If you are operating a motor vehicle that is required to report, if the vehicle is loaded, drive slowly across the scale lane. If empty, drive slowly in the lane beside the scale lane. Whether loaded or empty watch the light board for instructions. If the “STOP” light is activated, stop the vehicle and wait for further instructions. If the “BACK UP” light is activated, slowly and safely back the vehicle up keeping in mind there may be other vehicles behind you. If the “PARK” light is activated park the vehicle in the lot and bring all of the vehicle and driver documents to the scale building.</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188888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4861"/>
            <a:ext cx="5608320" cy="4200375"/>
          </a:xfrm>
        </p:spPr>
        <p:txBody>
          <a:bodyPr/>
          <a:lstStyle/>
          <a:p>
            <a:r>
              <a:rPr lang="en-CA" sz="1200" b="1" kern="1200" dirty="0" smtClean="0">
                <a:solidFill>
                  <a:schemeClr val="tx1"/>
                </a:solidFill>
                <a:effectLst/>
                <a:latin typeface="+mn-lt"/>
                <a:ea typeface="+mn-ea"/>
                <a:cs typeface="+mn-cs"/>
              </a:rPr>
              <a:t>SAY:</a:t>
            </a:r>
            <a:r>
              <a:rPr lang="en-CA" sz="1200" b="0" kern="1200" baseline="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addition to an</a:t>
            </a:r>
            <a:r>
              <a:rPr lang="en-CA" sz="1200" kern="1200" baseline="0" dirty="0" smtClean="0">
                <a:solidFill>
                  <a:schemeClr val="tx1"/>
                </a:solidFill>
                <a:effectLst/>
                <a:latin typeface="+mn-lt"/>
                <a:ea typeface="+mn-ea"/>
                <a:cs typeface="+mn-cs"/>
              </a:rPr>
              <a:t> inspection you will perform before you set off on your trip, you are</a:t>
            </a:r>
            <a:r>
              <a:rPr lang="en-CA" sz="1200" kern="1200" dirty="0" smtClean="0">
                <a:solidFill>
                  <a:schemeClr val="tx1"/>
                </a:solidFill>
                <a:effectLst/>
                <a:latin typeface="+mn-lt"/>
                <a:ea typeface="+mn-ea"/>
                <a:cs typeface="+mn-cs"/>
              </a:rPr>
              <a:t> required to monitor the condition of the vehicle(s) for defects while en route.</a:t>
            </a:r>
          </a:p>
          <a:p>
            <a:r>
              <a:rPr lang="en-CA" sz="1200" kern="1200" dirty="0" smtClean="0">
                <a:solidFill>
                  <a:schemeClr val="tx1"/>
                </a:solidFill>
                <a:effectLst/>
                <a:latin typeface="+mn-lt"/>
                <a:ea typeface="+mn-ea"/>
                <a:cs typeface="+mn-cs"/>
              </a:rPr>
              <a:t>The perfect</a:t>
            </a:r>
            <a:r>
              <a:rPr lang="en-CA" sz="1200" kern="1200" baseline="0" dirty="0" smtClean="0">
                <a:solidFill>
                  <a:schemeClr val="tx1"/>
                </a:solidFill>
                <a:effectLst/>
                <a:latin typeface="+mn-lt"/>
                <a:ea typeface="+mn-ea"/>
                <a:cs typeface="+mn-cs"/>
              </a:rPr>
              <a:t> time for an en route inspection is when you need to rest and check your cargo.  Y</a:t>
            </a:r>
            <a:r>
              <a:rPr lang="en-CA" sz="1200" kern="1200" dirty="0" smtClean="0">
                <a:solidFill>
                  <a:schemeClr val="tx1"/>
                </a:solidFill>
                <a:effectLst/>
                <a:latin typeface="+mn-lt"/>
                <a:ea typeface="+mn-ea"/>
                <a:cs typeface="+mn-cs"/>
              </a:rPr>
              <a:t>our vehicle will have been on the road for some time and you will be able to see if everything is still secure and working the way it should.</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Your Rest and Check should be scheduled according to National Safety Code (NSC) requirements and your company’s policy.</a:t>
            </a:r>
          </a:p>
          <a:p>
            <a:endParaRPr lang="en-US" dirty="0" smtClean="0"/>
          </a:p>
          <a:p>
            <a:r>
              <a:rPr lang="en-US" b="1" dirty="0" smtClean="0"/>
              <a:t>DO: </a:t>
            </a:r>
            <a:r>
              <a:rPr lang="en-US" b="0" dirty="0" smtClean="0"/>
              <a:t>Have</a:t>
            </a:r>
            <a:r>
              <a:rPr lang="en-US" baseline="0" dirty="0" smtClean="0"/>
              <a:t> a class discussion about when and how to safely pull off the road for a rest/vehicle check.  Write down students responses and then Click to Animate the list.</a:t>
            </a:r>
          </a:p>
          <a:p>
            <a:endParaRPr lang="en-US" baseline="0" dirty="0" smtClean="0"/>
          </a:p>
          <a:p>
            <a:r>
              <a:rPr lang="en-US" b="1" baseline="0" dirty="0" smtClean="0"/>
              <a:t>SAY: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Make sure the vehicle is completely off the road.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You should be able to enter and exit a rest or check stop so that you do not have to back the vehicle.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Do not stop at the bottom of a hill or on an uphill slope.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stop area should have an adequate acceleration lane to allow you to merge on to the highway at the appropriate speed.</a:t>
            </a:r>
          </a:p>
          <a:p>
            <a:pPr marL="171450" lvl="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CA" sz="1200" kern="1200" dirty="0" smtClean="0">
                <a:solidFill>
                  <a:schemeClr val="tx1"/>
                </a:solidFill>
                <a:effectLst/>
                <a:latin typeface="+mn-lt"/>
                <a:ea typeface="+mn-ea"/>
                <a:cs typeface="+mn-cs"/>
              </a:rPr>
              <a:t>Refer to your exercise book</a:t>
            </a:r>
            <a:r>
              <a:rPr lang="en-CA" sz="1200" kern="1200" baseline="0" dirty="0" smtClean="0">
                <a:solidFill>
                  <a:schemeClr val="tx1"/>
                </a:solidFill>
                <a:effectLst/>
                <a:latin typeface="+mn-lt"/>
                <a:ea typeface="+mn-ea"/>
                <a:cs typeface="+mn-cs"/>
              </a:rPr>
              <a:t> for a list of what to check for en route inspections.  You will later be assessed on your en route inspection.</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408002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b="0" kern="1200" dirty="0" smtClean="0">
                <a:solidFill>
                  <a:schemeClr val="tx1"/>
                </a:solidFill>
                <a:effectLst/>
                <a:latin typeface="+mn-lt"/>
                <a:ea typeface="+mn-ea"/>
                <a:cs typeface="+mn-cs"/>
              </a:rPr>
              <a:t>Post-trip</a:t>
            </a:r>
            <a:r>
              <a:rPr lang="en-CA" sz="1200" kern="1200" dirty="0" smtClean="0">
                <a:solidFill>
                  <a:schemeClr val="tx1"/>
                </a:solidFill>
                <a:effectLst/>
                <a:latin typeface="+mn-lt"/>
                <a:ea typeface="+mn-ea"/>
                <a:cs typeface="+mn-cs"/>
              </a:rPr>
              <a:t> inspections are completed at the end of the shift. It will identify service or repairs required before the next trip. The report should include any problems discovered during the trip. Postponing inspections can result in problems that are frustrating, time-consuming and costly.</a:t>
            </a:r>
          </a:p>
          <a:p>
            <a:endParaRPr lang="en-US" dirty="0" smtClean="0"/>
          </a:p>
          <a:p>
            <a:r>
              <a:rPr lang="en-US" b="1" dirty="0" smtClean="0"/>
              <a:t>DO:</a:t>
            </a:r>
            <a:r>
              <a:rPr lang="en-US" b="1" baseline="0" dirty="0" smtClean="0"/>
              <a:t> </a:t>
            </a:r>
            <a:r>
              <a:rPr lang="en-US" dirty="0" smtClean="0"/>
              <a:t>Let the students know that they will be given time</a:t>
            </a:r>
            <a:r>
              <a:rPr lang="en-US" baseline="0" dirty="0" smtClean="0"/>
              <a:t> to observe as well as complete pre-trip, vehicle check and post-trip inspections during their training. </a:t>
            </a:r>
          </a:p>
          <a:p>
            <a:endParaRPr lang="en-US" baseline="0" dirty="0" smtClean="0"/>
          </a:p>
          <a:p>
            <a:pPr marL="0" lvl="0" indent="0">
              <a:buFont typeface="Arial" panose="020B0604020202020204" pitchFamily="34" charset="0"/>
              <a:buNone/>
            </a:pPr>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Refer to your exercise book</a:t>
            </a:r>
            <a:r>
              <a:rPr lang="en-CA" sz="1200" kern="1200" baseline="0" dirty="0" smtClean="0">
                <a:solidFill>
                  <a:schemeClr val="tx1"/>
                </a:solidFill>
                <a:effectLst/>
                <a:latin typeface="+mn-lt"/>
                <a:ea typeface="+mn-ea"/>
                <a:cs typeface="+mn-cs"/>
              </a:rPr>
              <a:t> for a list of what to check for post-trip inspections.  You will later be assessed on your post-trip inspection.</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1635184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33388"/>
            <a:ext cx="4156075" cy="3116262"/>
          </a:xfrm>
        </p:spPr>
      </p:sp>
      <p:sp>
        <p:nvSpPr>
          <p:cNvPr id="3" name="Notes Placeholder 2"/>
          <p:cNvSpPr>
            <a:spLocks noGrp="1"/>
          </p:cNvSpPr>
          <p:nvPr>
            <p:ph type="body" idx="1"/>
          </p:nvPr>
        </p:nvSpPr>
        <p:spPr>
          <a:xfrm>
            <a:off x="701040" y="3782291"/>
            <a:ext cx="5608320" cy="5167745"/>
          </a:xfrm>
        </p:spPr>
        <p:txBody>
          <a:bodyPr/>
          <a:lstStyle/>
          <a:p>
            <a:r>
              <a:rPr lang="en-CA" sz="1200" b="1" kern="1200" dirty="0" smtClean="0">
                <a:solidFill>
                  <a:schemeClr val="tx1"/>
                </a:solidFill>
                <a:effectLst/>
                <a:latin typeface="+mn-lt"/>
                <a:ea typeface="+mn-ea"/>
                <a:cs typeface="+mn-cs"/>
              </a:rPr>
              <a:t>SAY:</a:t>
            </a:r>
          </a:p>
          <a:p>
            <a:r>
              <a:rPr lang="en-CA" sz="1200" b="0" kern="1200" dirty="0" smtClean="0">
                <a:solidFill>
                  <a:schemeClr val="tx1"/>
                </a:solidFill>
                <a:effectLst/>
                <a:latin typeface="+mn-lt"/>
                <a:ea typeface="+mn-ea"/>
                <a:cs typeface="+mn-cs"/>
              </a:rPr>
              <a:t>Where do you think you can find information</a:t>
            </a:r>
            <a:r>
              <a:rPr lang="en-CA" sz="1200" b="0" kern="1200" baseline="0" dirty="0" smtClean="0">
                <a:solidFill>
                  <a:schemeClr val="tx1"/>
                </a:solidFill>
                <a:effectLst/>
                <a:latin typeface="+mn-lt"/>
                <a:ea typeface="+mn-ea"/>
                <a:cs typeface="+mn-cs"/>
              </a:rPr>
              <a:t> about this daily inspection that is required by law?</a:t>
            </a:r>
            <a:endParaRPr lang="en-CA" sz="1200" b="0" kern="1200" dirty="0" smtClean="0">
              <a:solidFill>
                <a:schemeClr val="tx1"/>
              </a:solidFill>
              <a:effectLst/>
              <a:latin typeface="+mn-lt"/>
              <a:ea typeface="+mn-ea"/>
              <a:cs typeface="+mn-cs"/>
            </a:endParaRPr>
          </a:p>
          <a:p>
            <a:endParaRPr lang="en-CA"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Manitoba’s vehicle inspection legislation </a:t>
            </a:r>
            <a:r>
              <a:rPr lang="en-US" sz="1200" kern="1200" dirty="0" smtClean="0">
                <a:solidFill>
                  <a:schemeClr val="tx1"/>
                </a:solidFill>
                <a:effectLst/>
                <a:latin typeface="+mn-lt"/>
                <a:ea typeface="+mn-ea"/>
                <a:cs typeface="+mn-cs"/>
              </a:rPr>
              <a:t>can be viewed on the Manitoba Infrastructure website.</a:t>
            </a:r>
            <a:r>
              <a:rPr lang="en-US" sz="1200" kern="1200" baseline="0" dirty="0" smtClean="0">
                <a:solidFill>
                  <a:schemeClr val="tx1"/>
                </a:solidFill>
                <a:effectLst/>
                <a:latin typeface="+mn-lt"/>
                <a:ea typeface="+mn-ea"/>
                <a:cs typeface="+mn-cs"/>
              </a:rPr>
              <a:t>  Links to this website are found in the front of your textbook.</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specific time of day to perform the daily inspection and complete the report is not specifically stipulated by regulation. It is most commonly performed pre-trip and this is good practice before you head out on the road.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2459339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p>
          <a:p>
            <a:r>
              <a:rPr lang="en-CA" sz="1200" b="0" kern="1200" dirty="0" smtClean="0">
                <a:solidFill>
                  <a:schemeClr val="tx1"/>
                </a:solidFill>
                <a:effectLst/>
                <a:latin typeface="+mn-lt"/>
                <a:ea typeface="+mn-ea"/>
                <a:cs typeface="+mn-cs"/>
              </a:rPr>
              <a:t>When we talk about daily inspections, this </a:t>
            </a:r>
            <a:r>
              <a:rPr lang="en-CA" sz="1200" b="0" kern="1200" baseline="0" dirty="0" smtClean="0">
                <a:solidFill>
                  <a:schemeClr val="tx1"/>
                </a:solidFill>
                <a:effectLst/>
                <a:latin typeface="+mn-lt"/>
                <a:ea typeface="+mn-ea"/>
                <a:cs typeface="+mn-cs"/>
              </a:rPr>
              <a:t>also includes an air brake inspection.  As this was covered in the last lesson, refer to your Air Brake Manual for the details of the items to be inspected.  When its time for in-yard practical training, we will use the inspection defects table that is in your exercise book in conjunction with the Manual.</a:t>
            </a:r>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3858311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You</a:t>
            </a:r>
            <a:r>
              <a:rPr lang="en-US" baseline="0" dirty="0" smtClean="0"/>
              <a:t> have 30 minutes to complete Exercise 1 and 2 in the Exercise Book.  </a:t>
            </a:r>
            <a:endParaRPr lang="en-US" dirty="0" smtClean="0"/>
          </a:p>
          <a:p>
            <a:endParaRPr lang="en-US" dirty="0" smtClean="0"/>
          </a:p>
          <a:p>
            <a:r>
              <a:rPr lang="en-US" sz="1200" b="1"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If time permits, you should review the questions after the students have completed the exercise. Alternatively, you may provide a copy of the </a:t>
            </a:r>
            <a:r>
              <a:rPr lang="en-US" sz="1200" b="1" kern="1200" dirty="0" smtClean="0">
                <a:solidFill>
                  <a:schemeClr val="tx1"/>
                </a:solidFill>
                <a:effectLst/>
                <a:latin typeface="+mn-lt"/>
                <a:ea typeface="+mn-ea"/>
                <a:cs typeface="+mn-cs"/>
              </a:rPr>
              <a:t>Exercise Book Answer Key</a:t>
            </a:r>
            <a:r>
              <a:rPr lang="en-US" sz="1200" kern="1200" dirty="0" smtClean="0">
                <a:solidFill>
                  <a:schemeClr val="tx1"/>
                </a:solidFill>
                <a:effectLst/>
                <a:latin typeface="+mn-lt"/>
                <a:ea typeface="+mn-ea"/>
                <a:cs typeface="+mn-cs"/>
              </a:rPr>
              <a:t> at the end of the lesson for them to review on their own time.</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dirty="0"/>
          </a:p>
        </p:txBody>
      </p:sp>
    </p:spTree>
    <p:extLst>
      <p:ext uri="{BB962C8B-B14F-4D97-AF65-F5344CB8AC3E}">
        <p14:creationId xmlns:p14="http://schemas.microsoft.com/office/powerpoint/2010/main" val="226808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b="1" baseline="0" dirty="0" smtClean="0"/>
              <a:t> </a:t>
            </a:r>
            <a:r>
              <a:rPr lang="en-US" b="0" baseline="0" dirty="0" smtClean="0"/>
              <a:t>Read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2735227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b="0" kern="1200" dirty="0" smtClean="0">
                <a:solidFill>
                  <a:schemeClr val="tx1"/>
                </a:solidFill>
                <a:effectLst/>
                <a:latin typeface="+mn-lt"/>
                <a:ea typeface="+mn-ea"/>
                <a:cs typeface="+mn-cs"/>
              </a:rPr>
              <a:t>Before beginning the inspection:</a:t>
            </a:r>
          </a:p>
          <a:p>
            <a:r>
              <a:rPr lang="en-CA" sz="1200" kern="1200" dirty="0" smtClean="0">
                <a:solidFill>
                  <a:schemeClr val="tx1"/>
                </a:solidFill>
                <a:effectLst/>
                <a:latin typeface="+mn-lt"/>
                <a:ea typeface="+mn-ea"/>
                <a:cs typeface="+mn-cs"/>
              </a:rPr>
              <a:t>Choose terrain that is as level as possible and park the vehicle safely away from traffic. Set the parking/spring brake. For manual transmissions, place the transmission in low</a:t>
            </a:r>
            <a:r>
              <a:rPr lang="en-CA" sz="1200" kern="1200" baseline="0" dirty="0" smtClean="0">
                <a:solidFill>
                  <a:schemeClr val="tx1"/>
                </a:solidFill>
                <a:effectLst/>
                <a:latin typeface="+mn-lt"/>
                <a:ea typeface="+mn-ea"/>
                <a:cs typeface="+mn-cs"/>
              </a:rPr>
              <a:t> gear</a:t>
            </a:r>
            <a:r>
              <a:rPr lang="en-CA" sz="1200" kern="1200" dirty="0" smtClean="0">
                <a:solidFill>
                  <a:schemeClr val="tx1"/>
                </a:solidFill>
                <a:effectLst/>
                <a:latin typeface="+mn-lt"/>
                <a:ea typeface="+mn-ea"/>
                <a:cs typeface="+mn-cs"/>
              </a:rPr>
              <a:t>.</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Ensure that the engine has been shut off unless</a:t>
            </a:r>
            <a:r>
              <a:rPr lang="en-CA" sz="1200" kern="1200" baseline="0" dirty="0" smtClean="0">
                <a:solidFill>
                  <a:schemeClr val="tx1"/>
                </a:solidFill>
                <a:effectLst/>
                <a:latin typeface="+mn-lt"/>
                <a:ea typeface="+mn-ea"/>
                <a:cs typeface="+mn-cs"/>
              </a:rPr>
              <a:t> part of the inspection requires otherwise.</a:t>
            </a:r>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Chock the wheels and ensure the chocks will keep the vehicle from moving, especially for vehicles equipped with air brakes that are released later. The minimum size for square blocks should be 15 by 15 centimetres.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Each driver is responsible and accountable for the safety and operation of their equipment to ensure that it meets mechanical and safety standards. It is essential that you inspect your vehicle before departing on a trip.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You will be required to walk around the entire vehicle you will be driving. You will inspect a number of items both inside and outside of the tractor and trailer. The inspection will take you full circle around the vehicle.</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dirty="0"/>
          </a:p>
        </p:txBody>
      </p:sp>
    </p:spTree>
    <p:extLst>
      <p:ext uri="{BB962C8B-B14F-4D97-AF65-F5344CB8AC3E}">
        <p14:creationId xmlns:p14="http://schemas.microsoft.com/office/powerpoint/2010/main" val="783224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You are accountable for the safety and well-being of themselves, co-occupants and the goods you transport, as well as others you share the road with. Trip inspections are a part of being a responsible driver. </a:t>
            </a:r>
          </a:p>
          <a:p>
            <a:r>
              <a:rPr lang="en-CA" sz="1200" kern="1200" dirty="0" smtClean="0">
                <a:solidFill>
                  <a:schemeClr val="tx1"/>
                </a:solidFill>
                <a:effectLst/>
                <a:latin typeface="+mn-lt"/>
                <a:ea typeface="+mn-ea"/>
                <a:cs typeface="+mn-cs"/>
              </a:rPr>
              <a:t>Approaching the truck is a good opportunity to assess the overall condition of the truck. You may choose an inspection procedure (for example,</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circle procedure) that best suits the vehicle and its location. However, whichever procedure is used, each regulated inspection item must be inspected, and where a defect is discovered the defect must be recorded on the report and reported to the carrier.</a:t>
            </a:r>
          </a:p>
          <a:p>
            <a:endParaRPr lang="en-CA" sz="1200" b="0" kern="1200" dirty="0" smtClean="0">
              <a:solidFill>
                <a:schemeClr val="tx1"/>
              </a:solidFill>
              <a:effectLst/>
              <a:latin typeface="+mn-lt"/>
              <a:ea typeface="+mn-ea"/>
              <a:cs typeface="+mn-cs"/>
            </a:endParaRPr>
          </a:p>
          <a:p>
            <a:r>
              <a:rPr lang="en-CA" sz="1200" b="0" kern="1200" dirty="0" smtClean="0">
                <a:solidFill>
                  <a:schemeClr val="tx1"/>
                </a:solidFill>
                <a:effectLst/>
                <a:latin typeface="+mn-lt"/>
                <a:ea typeface="+mn-ea"/>
                <a:cs typeface="+mn-cs"/>
              </a:rPr>
              <a:t>The amount of time required to complete the trip inspection may vary. Vehicle components, equipment, systems and other features may vary from one vehicle to another. </a:t>
            </a:r>
          </a:p>
          <a:p>
            <a:endParaRPr lang="en-CA" sz="1200" kern="1200" dirty="0" smtClean="0">
              <a:solidFill>
                <a:schemeClr val="tx1"/>
              </a:solidFill>
              <a:effectLst/>
              <a:latin typeface="+mn-lt"/>
              <a:ea typeface="+mn-ea"/>
              <a:cs typeface="+mn-cs"/>
            </a:endParaRPr>
          </a:p>
          <a:p>
            <a:r>
              <a:rPr lang="en-CA" sz="1200" b="0" kern="1200" dirty="0" smtClean="0">
                <a:solidFill>
                  <a:schemeClr val="tx1"/>
                </a:solidFill>
                <a:effectLst/>
                <a:latin typeface="+mn-lt"/>
                <a:ea typeface="+mn-ea"/>
                <a:cs typeface="+mn-cs"/>
              </a:rPr>
              <a:t>You must</a:t>
            </a:r>
            <a:r>
              <a:rPr lang="en-CA" sz="1200" b="0" kern="1200" baseline="0" dirty="0" smtClean="0">
                <a:solidFill>
                  <a:schemeClr val="tx1"/>
                </a:solidFill>
                <a:effectLst/>
                <a:latin typeface="+mn-lt"/>
                <a:ea typeface="+mn-ea"/>
                <a:cs typeface="+mn-cs"/>
              </a:rPr>
              <a:t> wear the appropriate </a:t>
            </a:r>
            <a:r>
              <a:rPr lang="en-CA" sz="1200" b="0" kern="1200" dirty="0" smtClean="0">
                <a:solidFill>
                  <a:schemeClr val="tx1"/>
                </a:solidFill>
                <a:effectLst/>
                <a:latin typeface="+mn-lt"/>
                <a:ea typeface="+mn-ea"/>
                <a:cs typeface="+mn-cs"/>
              </a:rPr>
              <a:t>Personal Protective Equipment (PPE) during inspection activities in accordance to the </a:t>
            </a:r>
            <a:r>
              <a:rPr lang="en-CA" sz="1200" b="0" i="1" kern="1200" dirty="0" smtClean="0">
                <a:solidFill>
                  <a:schemeClr val="tx1"/>
                </a:solidFill>
                <a:effectLst/>
                <a:latin typeface="+mn-lt"/>
                <a:ea typeface="+mn-ea"/>
                <a:cs typeface="+mn-cs"/>
              </a:rPr>
              <a:t>Occupational Health and Safety Regulations, 1996.</a:t>
            </a:r>
            <a:r>
              <a:rPr lang="en-CA" sz="1200" b="0" i="0" kern="1200" dirty="0" smtClean="0">
                <a:solidFill>
                  <a:schemeClr val="tx1"/>
                </a:solidFill>
                <a:effectLst/>
                <a:latin typeface="+mn-lt"/>
                <a:ea typeface="+mn-ea"/>
                <a:cs typeface="+mn-cs"/>
              </a:rPr>
              <a:t>  Your safety is of the utmost importance.</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Below</a:t>
            </a:r>
            <a:r>
              <a:rPr lang="en-CA" sz="1200" b="0" i="0" kern="1200" baseline="0" dirty="0" smtClean="0">
                <a:solidFill>
                  <a:schemeClr val="tx1"/>
                </a:solidFill>
                <a:effectLst/>
                <a:latin typeface="+mn-lt"/>
                <a:ea typeface="+mn-ea"/>
                <a:cs typeface="+mn-cs"/>
              </a:rPr>
              <a:t> are links to Workplace Health &amp; Safety – Government of Manitoba  </a:t>
            </a:r>
          </a:p>
          <a:p>
            <a:r>
              <a:rPr lang="en-US" dirty="0" smtClean="0">
                <a:hlinkClick r:id="rId3"/>
              </a:rPr>
              <a:t>https://www.manitoba.ca/labour/safety/</a:t>
            </a:r>
            <a:endParaRPr lang="en-US" dirty="0" smtClean="0"/>
          </a:p>
          <a:p>
            <a:r>
              <a:rPr lang="en-US" sz="1200" b="0" i="0" kern="1200" dirty="0" smtClean="0">
                <a:solidFill>
                  <a:schemeClr val="tx1"/>
                </a:solidFill>
                <a:effectLst/>
                <a:latin typeface="+mn-lt"/>
                <a:ea typeface="+mn-ea"/>
                <a:cs typeface="+mn-cs"/>
              </a:rPr>
              <a:t>Safe</a:t>
            </a:r>
            <a:r>
              <a:rPr lang="en-US" sz="1200" b="0" i="0" kern="1200" baseline="0" dirty="0" smtClean="0">
                <a:solidFill>
                  <a:schemeClr val="tx1"/>
                </a:solidFill>
                <a:effectLst/>
                <a:latin typeface="+mn-lt"/>
                <a:ea typeface="+mn-ea"/>
                <a:cs typeface="+mn-cs"/>
              </a:rPr>
              <a:t> Work Manitoba- </a:t>
            </a:r>
            <a:r>
              <a:rPr lang="en-CA" sz="1200" b="0" i="0" kern="1200" dirty="0" smtClean="0">
                <a:solidFill>
                  <a:schemeClr val="tx1"/>
                </a:solidFill>
                <a:effectLst/>
                <a:latin typeface="+mn-lt"/>
                <a:ea typeface="+mn-ea"/>
                <a:cs typeface="+mn-cs"/>
              </a:rPr>
              <a:t>https://safemanitoba.com/</a:t>
            </a:r>
          </a:p>
          <a:p>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DO:</a:t>
            </a:r>
            <a:r>
              <a:rPr lang="en-CA" sz="1200" b="0" i="0" kern="1200" baseline="0" dirty="0" smtClean="0">
                <a:solidFill>
                  <a:schemeClr val="tx1"/>
                </a:solidFill>
                <a:effectLst/>
                <a:latin typeface="+mn-lt"/>
                <a:ea typeface="+mn-ea"/>
                <a:cs typeface="+mn-cs"/>
              </a:rPr>
              <a:t> Refer to </a:t>
            </a:r>
            <a:r>
              <a:rPr lang="en-US" sz="1200" kern="1200" dirty="0" smtClean="0">
                <a:solidFill>
                  <a:schemeClr val="tx1"/>
                </a:solidFill>
                <a:effectLst/>
                <a:latin typeface="+mn-lt"/>
                <a:ea typeface="+mn-ea"/>
                <a:cs typeface="+mn-cs"/>
              </a:rPr>
              <a:t>MELT REQUIREMENTS FOR </a:t>
            </a:r>
            <a:r>
              <a:rPr lang="en-US" sz="1200" b="1" kern="1200" dirty="0" smtClean="0">
                <a:solidFill>
                  <a:schemeClr val="tx1"/>
                </a:solidFill>
                <a:effectLst/>
                <a:latin typeface="+mn-lt"/>
                <a:ea typeface="+mn-ea"/>
                <a:cs typeface="+mn-cs"/>
              </a:rPr>
              <a:t>PERMITTED</a:t>
            </a:r>
            <a:r>
              <a:rPr lang="en-US" sz="1200" kern="1200" dirty="0" smtClean="0">
                <a:solidFill>
                  <a:schemeClr val="tx1"/>
                </a:solidFill>
                <a:effectLst/>
                <a:latin typeface="+mn-lt"/>
                <a:ea typeface="+mn-ea"/>
                <a:cs typeface="+mn-cs"/>
              </a:rPr>
              <a:t> CLASS 1 DRIVING SCHOOLS </a:t>
            </a:r>
            <a:r>
              <a:rPr lang="en-CA" sz="1200" b="0" i="0" kern="1200" dirty="0" smtClean="0">
                <a:solidFill>
                  <a:schemeClr val="tx1"/>
                </a:solidFill>
                <a:effectLst/>
                <a:latin typeface="+mn-lt"/>
                <a:ea typeface="+mn-ea"/>
                <a:cs typeface="+mn-cs"/>
              </a:rPr>
              <a:t>for PPE requirements</a:t>
            </a:r>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dirty="0"/>
          </a:p>
        </p:txBody>
      </p:sp>
    </p:spTree>
    <p:extLst>
      <p:ext uri="{BB962C8B-B14F-4D97-AF65-F5344CB8AC3E}">
        <p14:creationId xmlns:p14="http://schemas.microsoft.com/office/powerpoint/2010/main" val="1646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1" baseline="0" dirty="0" smtClean="0"/>
              <a:t> </a:t>
            </a:r>
            <a:r>
              <a:rPr lang="en-US" b="0" baseline="0" dirty="0" smtClean="0"/>
              <a:t>Read slide</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1068062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4861"/>
            <a:ext cx="5608320" cy="4172666"/>
          </a:xfrm>
        </p:spPr>
        <p:txBody>
          <a:bodyPr/>
          <a:lstStyle/>
          <a:p>
            <a:pPr lvl="0"/>
            <a:r>
              <a:rPr lang="en-CA" sz="1200" b="1" kern="1200" dirty="0" smtClean="0">
                <a:solidFill>
                  <a:schemeClr val="tx1"/>
                </a:solidFill>
                <a:effectLst/>
                <a:latin typeface="+mn-lt"/>
                <a:ea typeface="+mn-ea"/>
                <a:cs typeface="+mn-cs"/>
              </a:rPr>
              <a:t>SAY: </a:t>
            </a:r>
          </a:p>
          <a:p>
            <a:pPr lvl="0"/>
            <a:r>
              <a:rPr lang="en-CA" sz="1200" kern="1200" dirty="0" smtClean="0">
                <a:solidFill>
                  <a:schemeClr val="tx1"/>
                </a:solidFill>
                <a:effectLst/>
                <a:latin typeface="+mn-lt"/>
                <a:ea typeface="+mn-ea"/>
                <a:cs typeface="+mn-cs"/>
              </a:rPr>
              <a:t>Carriers are required to supply drivers with a copy of the inspection schedule (Schedule</a:t>
            </a:r>
            <a:r>
              <a:rPr lang="en-CA" sz="1200" kern="1200" baseline="0" dirty="0" smtClean="0">
                <a:solidFill>
                  <a:schemeClr val="tx1"/>
                </a:solidFill>
                <a:effectLst/>
                <a:latin typeface="+mn-lt"/>
                <a:ea typeface="+mn-ea"/>
                <a:cs typeface="+mn-cs"/>
              </a:rPr>
              <a:t> A in the Manitoba regulation)</a:t>
            </a:r>
            <a:r>
              <a:rPr lang="en-CA" sz="1200" kern="1200" dirty="0" smtClean="0">
                <a:solidFill>
                  <a:schemeClr val="tx1"/>
                </a:solidFill>
                <a:effectLst/>
                <a:latin typeface="+mn-lt"/>
                <a:ea typeface="+mn-ea"/>
                <a:cs typeface="+mn-cs"/>
              </a:rPr>
              <a:t>.  You are required to carry and present the inspection schedule or equivalent to an enforcement officer if asked.  An electronic</a:t>
            </a:r>
            <a:r>
              <a:rPr lang="en-CA" sz="1200" kern="1200" baseline="0" dirty="0" smtClean="0">
                <a:solidFill>
                  <a:schemeClr val="tx1"/>
                </a:solidFill>
                <a:effectLst/>
                <a:latin typeface="+mn-lt"/>
                <a:ea typeface="+mn-ea"/>
                <a:cs typeface="+mn-cs"/>
              </a:rPr>
              <a:t> copy is acceptable.</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Manitoba</a:t>
            </a:r>
            <a:r>
              <a:rPr lang="en-CA" sz="1200" kern="1200" baseline="0" dirty="0" smtClean="0">
                <a:solidFill>
                  <a:schemeClr val="tx1"/>
                </a:solidFill>
                <a:effectLst/>
                <a:latin typeface="+mn-lt"/>
                <a:ea typeface="+mn-ea"/>
                <a:cs typeface="+mn-cs"/>
              </a:rPr>
              <a:t> government regulation is part of the Highway traffic act and can be found there.  You have been provided a copy of Schedule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MB Schedule A was based on </a:t>
            </a:r>
            <a:r>
              <a:rPr lang="en-CA" sz="1200" kern="1200" dirty="0" smtClean="0">
                <a:solidFill>
                  <a:schemeClr val="tx1"/>
                </a:solidFill>
                <a:effectLst/>
                <a:latin typeface="+mn-lt"/>
                <a:ea typeface="+mn-ea"/>
                <a:cs typeface="+mn-cs"/>
              </a:rPr>
              <a:t>National Safety Code Standard 13, which is published by the Canadian Council of Transport Administrators (CCMTA).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Some companies, associations and organizations also produce and sell schedules and report forms.</a:t>
            </a:r>
          </a:p>
          <a:p>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  </a:t>
            </a:r>
            <a:r>
              <a:rPr lang="en-US" sz="1200" b="0" kern="1200" dirty="0" smtClean="0">
                <a:solidFill>
                  <a:schemeClr val="tx1"/>
                </a:solidFill>
                <a:effectLst/>
                <a:latin typeface="+mn-lt"/>
                <a:ea typeface="+mn-ea"/>
                <a:cs typeface="+mn-cs"/>
              </a:rPr>
              <a:t>S</a:t>
            </a:r>
            <a:r>
              <a:rPr lang="en-CA" sz="1200" b="0" dirty="0" smtClean="0">
                <a:solidFill>
                  <a:schemeClr val="tx1">
                    <a:lumMod val="75000"/>
                    <a:lumOff val="25000"/>
                  </a:schemeClr>
                </a:solidFill>
                <a:latin typeface="Calibri Light" panose="020F0302020204030204" pitchFamily="34" charset="0"/>
              </a:rPr>
              <a:t>chedules </a:t>
            </a:r>
            <a:r>
              <a:rPr lang="en-CA" sz="1200" dirty="0" smtClean="0">
                <a:solidFill>
                  <a:schemeClr val="tx1">
                    <a:lumMod val="75000"/>
                    <a:lumOff val="25000"/>
                  </a:schemeClr>
                </a:solidFill>
                <a:latin typeface="Calibri Light" panose="020F0302020204030204" pitchFamily="34" charset="0"/>
              </a:rPr>
              <a:t>may be viewed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dirty="0" smtClean="0">
                <a:solidFill>
                  <a:schemeClr val="tx1">
                    <a:lumMod val="75000"/>
                    <a:lumOff val="25000"/>
                  </a:schemeClr>
                </a:solidFill>
                <a:latin typeface="Calibri Light" panose="020F0302020204030204" pitchFamily="34" charset="0"/>
                <a:hlinkClick r:id="rId3"/>
              </a:rPr>
              <a:t>www.ccmta.ca</a:t>
            </a:r>
            <a:r>
              <a:rPr lang="en-CA" sz="1200" u="sng" dirty="0" smtClean="0">
                <a:solidFill>
                  <a:schemeClr val="tx1">
                    <a:lumMod val="75000"/>
                    <a:lumOff val="25000"/>
                  </a:schemeClr>
                </a:solidFill>
                <a:latin typeface="Calibri Light" panose="020F0302020204030204" pitchFamily="34" charset="0"/>
              </a:rPr>
              <a:t> </a:t>
            </a:r>
            <a:r>
              <a:rPr lang="en-CA" sz="1200" dirty="0" smtClean="0">
                <a:solidFill>
                  <a:schemeClr val="tx1">
                    <a:lumMod val="75000"/>
                    <a:lumOff val="25000"/>
                  </a:schemeClr>
                </a:solidFill>
                <a:latin typeface="Calibri Light" panose="020F0302020204030204" pitchFamily="34" charset="0"/>
              </a:rPr>
              <a:t>or </a:t>
            </a:r>
            <a:r>
              <a:rPr lang="en-US" sz="1200" u="sng" dirty="0" smtClean="0">
                <a:solidFill>
                  <a:schemeClr val="tx1">
                    <a:lumMod val="75000"/>
                    <a:lumOff val="25000"/>
                  </a:schemeClr>
                </a:solidFill>
                <a:latin typeface="Calibri Light" panose="020F0302020204030204" pitchFamily="34" charset="0"/>
                <a:hlinkClick r:id="rId4"/>
              </a:rPr>
              <a:t>https://www.gov.mb.ca/mit/mcd/mce/hta.html</a:t>
            </a:r>
            <a:endParaRPr lang="en-US" altLang="en-US" sz="1200" dirty="0" smtClean="0">
              <a:solidFill>
                <a:schemeClr val="tx1">
                  <a:lumMod val="75000"/>
                  <a:lumOff val="25000"/>
                </a:schemeClr>
              </a:solidFill>
              <a:latin typeface="Calibri Light" panose="020F0302020204030204" pitchFamily="34" charset="0"/>
            </a:endParaRPr>
          </a:p>
          <a:p>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DO:</a:t>
            </a:r>
            <a:r>
              <a:rPr lang="en-CA" sz="1200" kern="1200" dirty="0" smtClean="0">
                <a:solidFill>
                  <a:schemeClr val="tx1"/>
                </a:solidFill>
                <a:effectLst/>
                <a:latin typeface="+mn-lt"/>
                <a:ea typeface="+mn-ea"/>
                <a:cs typeface="+mn-cs"/>
              </a:rPr>
              <a:t> Provide a printed copy of the MB regulation Schedule</a:t>
            </a:r>
            <a:r>
              <a:rPr lang="en-CA" sz="1200" kern="1200" baseline="0" dirty="0" smtClean="0">
                <a:solidFill>
                  <a:schemeClr val="tx1"/>
                </a:solidFill>
                <a:effectLst/>
                <a:latin typeface="+mn-lt"/>
                <a:ea typeface="+mn-ea"/>
                <a:cs typeface="+mn-cs"/>
              </a:rPr>
              <a:t> A</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20</a:t>
            </a:fld>
            <a:endParaRPr lang="en-CA" dirty="0"/>
          </a:p>
        </p:txBody>
      </p:sp>
    </p:spTree>
    <p:extLst>
      <p:ext uri="{BB962C8B-B14F-4D97-AF65-F5344CB8AC3E}">
        <p14:creationId xmlns:p14="http://schemas.microsoft.com/office/powerpoint/2010/main" val="601225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670107"/>
          </a:xfrm>
        </p:spPr>
        <p:txBody>
          <a:bodyPr/>
          <a:lstStyle/>
          <a:p>
            <a:pPr algn="just">
              <a:lnSpc>
                <a:spcPct val="115000"/>
              </a:lnSpc>
              <a:spcAft>
                <a:spcPts val="600"/>
              </a:spcAft>
            </a:pPr>
            <a:r>
              <a:rPr lang="en-US" b="1" dirty="0" smtClean="0">
                <a:solidFill>
                  <a:srgbClr val="000000"/>
                </a:solidFill>
                <a:ea typeface="Calibri" panose="020F0502020204030204" pitchFamily="34" charset="0"/>
                <a:cs typeface="Times New Roman" panose="02020603050405020304" pitchFamily="18" charset="0"/>
              </a:rPr>
              <a:t>SAY: </a:t>
            </a:r>
            <a:r>
              <a:rPr lang="en-US" dirty="0" smtClean="0">
                <a:solidFill>
                  <a:srgbClr val="000000"/>
                </a:solidFill>
                <a:ea typeface="Calibri" panose="020F0502020204030204" pitchFamily="34" charset="0"/>
                <a:cs typeface="Times New Roman" panose="02020603050405020304" pitchFamily="18" charset="0"/>
              </a:rPr>
              <a:t>Set the parking brake when the vehicle will remain in</a:t>
            </a:r>
            <a:r>
              <a:rPr lang="en-CA" baseline="0" dirty="0" smtClean="0">
                <a:solidFill>
                  <a:srgbClr val="000000"/>
                </a:solidFill>
                <a:ea typeface="Calibri" panose="020F0502020204030204" pitchFamily="34" charset="0"/>
                <a:cs typeface="Times New Roman" panose="02020603050405020304" pitchFamily="18" charset="0"/>
              </a:rPr>
              <a:t> a </a:t>
            </a:r>
            <a:r>
              <a:rPr lang="en-CA" dirty="0" smtClean="0">
                <a:solidFill>
                  <a:srgbClr val="000000"/>
                </a:solidFill>
                <a:ea typeface="Calibri" panose="020F0502020204030204" pitchFamily="34" charset="0"/>
                <a:cs typeface="Times New Roman" panose="02020603050405020304" pitchFamily="18" charset="0"/>
              </a:rPr>
              <a:t>position for some time and whenever you are not at the controls. </a:t>
            </a:r>
          </a:p>
          <a:p>
            <a:pPr algn="just">
              <a:lnSpc>
                <a:spcPct val="115000"/>
              </a:lnSpc>
              <a:spcAft>
                <a:spcPts val="600"/>
              </a:spcAft>
            </a:pPr>
            <a:r>
              <a:rPr lang="en-CA" dirty="0" smtClean="0">
                <a:solidFill>
                  <a:srgbClr val="000000"/>
                </a:solidFill>
                <a:ea typeface="Calibri" panose="020F0502020204030204" pitchFamily="34" charset="0"/>
                <a:cs typeface="Times New Roman" panose="02020603050405020304" pitchFamily="18" charset="0"/>
              </a:rPr>
              <a:t>Turn off the engine to prevent idling. </a:t>
            </a:r>
          </a:p>
          <a:p>
            <a:pPr algn="just">
              <a:lnSpc>
                <a:spcPct val="115000"/>
              </a:lnSpc>
              <a:spcAft>
                <a:spcPts val="600"/>
              </a:spcAft>
            </a:pPr>
            <a:r>
              <a:rPr lang="en-CA" dirty="0" smtClean="0">
                <a:solidFill>
                  <a:srgbClr val="000000"/>
                </a:solidFill>
                <a:ea typeface="Calibri" panose="020F0502020204030204" pitchFamily="34" charset="0"/>
                <a:cs typeface="Times New Roman" panose="02020603050405020304" pitchFamily="18" charset="0"/>
              </a:rPr>
              <a:t>If the engine must remain running, place the transmission in neutral, set the parking brake and set the idle to 1000rpms to maintain water temperature (especially in the winter). </a:t>
            </a:r>
          </a:p>
          <a:p>
            <a:pPr algn="just">
              <a:lnSpc>
                <a:spcPct val="115000"/>
              </a:lnSpc>
              <a:spcAft>
                <a:spcPts val="600"/>
              </a:spcAft>
            </a:pPr>
            <a:r>
              <a:rPr lang="en-CA" dirty="0" smtClean="0">
                <a:solidFill>
                  <a:srgbClr val="000000"/>
                </a:solidFill>
                <a:ea typeface="Calibri" panose="020F0502020204030204" pitchFamily="34" charset="0"/>
                <a:cs typeface="Times New Roman" panose="02020603050405020304" pitchFamily="18" charset="0"/>
              </a:rPr>
              <a:t>To release the parking brake, first cover the service brake, release the parking brake, give full application to the service brake and then put the transmission into gear. </a:t>
            </a:r>
            <a:endParaRPr lang="en-CA" dirty="0" smtClean="0">
              <a:ea typeface="Calibri" panose="020F0502020204030204" pitchFamily="34" charset="0"/>
              <a:cs typeface="Times New Roman" panose="02020603050405020304" pitchFamily="18" charset="0"/>
            </a:endParaRPr>
          </a:p>
          <a:p>
            <a:pPr>
              <a:lnSpc>
                <a:spcPct val="115000"/>
              </a:lnSpc>
              <a:spcAft>
                <a:spcPts val="600"/>
              </a:spcAft>
            </a:pPr>
            <a:r>
              <a:rPr lang="en-CA" dirty="0" smtClean="0">
                <a:ea typeface="Calibri" panose="020F0502020204030204" pitchFamily="34" charset="0"/>
                <a:cs typeface="Times New Roman" panose="02020603050405020304" pitchFamily="18" charset="0"/>
              </a:rPr>
              <a:t>Chock blocks should be used in addition to the parking brake to ensure the vehicle remains in position when you are not in control.  </a:t>
            </a:r>
          </a:p>
          <a:p>
            <a:pPr>
              <a:lnSpc>
                <a:spcPct val="115000"/>
              </a:lnSpc>
              <a:spcAft>
                <a:spcPts val="600"/>
              </a:spcAft>
            </a:pPr>
            <a:r>
              <a:rPr lang="en-CA" dirty="0" smtClean="0">
                <a:ea typeface="Calibri" panose="020F0502020204030204" pitchFamily="34" charset="0"/>
                <a:cs typeface="Times New Roman" panose="02020603050405020304" pitchFamily="18" charset="0"/>
              </a:rPr>
              <a:t>Wheel chocks are wedges of sturdy material placed closely against a vehicle’s wheels to prevent accidental movement. The bottom surface is sometimes coated in rubber to enhance grip with the ground.  </a:t>
            </a:r>
            <a:endParaRPr lang="en-CA" dirty="0" smtClean="0">
              <a:effectLst/>
              <a:ea typeface="Calibri" panose="020F0502020204030204" pitchFamily="34" charset="0"/>
              <a:cs typeface="Times New Roman" panose="02020603050405020304" pitchFamily="18" charset="0"/>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a:t>
            </a:r>
            <a:r>
              <a:rPr lang="en-US" sz="1200" kern="1200" baseline="0" dirty="0" smtClean="0">
                <a:solidFill>
                  <a:schemeClr val="tx1"/>
                </a:solidFill>
                <a:effectLst/>
                <a:latin typeface="Calibri Light" panose="020F0302020204030204" pitchFamily="34" charset="0"/>
                <a:ea typeface="+mn-ea"/>
                <a:cs typeface="+mn-cs"/>
              </a:rPr>
              <a:t> on chocking the wheels are</a:t>
            </a:r>
            <a:r>
              <a:rPr lang="en-US" sz="1200" kern="1200" dirty="0" smtClean="0">
                <a:solidFill>
                  <a:schemeClr val="tx1"/>
                </a:solidFill>
                <a:effectLst/>
                <a:latin typeface="Calibri Light" panose="020F0302020204030204" pitchFamily="34" charset="0"/>
                <a:ea typeface="+mn-ea"/>
                <a:cs typeface="+mn-cs"/>
              </a:rPr>
              <a:t> in Lesson 4 of the Textbook, Vehicle Inspections – The Inspection Process – Chocking the Wheels.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21</a:t>
            </a:fld>
            <a:endParaRPr lang="en-CA" dirty="0"/>
          </a:p>
        </p:txBody>
      </p:sp>
    </p:spTree>
    <p:extLst>
      <p:ext uri="{BB962C8B-B14F-4D97-AF65-F5344CB8AC3E}">
        <p14:creationId xmlns:p14="http://schemas.microsoft.com/office/powerpoint/2010/main" val="3057092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147593"/>
          </a:xfrm>
        </p:spPr>
        <p:txBody>
          <a:bodyPr/>
          <a:lstStyle/>
          <a:p>
            <a:pPr>
              <a:lnSpc>
                <a:spcPct val="115000"/>
              </a:lnSpc>
              <a:spcAft>
                <a:spcPts val="600"/>
              </a:spcAft>
            </a:pPr>
            <a:r>
              <a:rPr lang="en-CA" sz="1600" b="1"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SAY: </a:t>
            </a:r>
            <a:r>
              <a:rPr lang="en-CA" sz="16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When using a wheel chock: </a:t>
            </a:r>
            <a:endParaRPr lang="en-CA" sz="1600" dirty="0" smtClean="0">
              <a:ea typeface="Calibri" panose="020F0502020204030204" pitchFamily="34" charset="0"/>
              <a:cs typeface="Times New Roman" panose="02020603050405020304" pitchFamily="18" charset="0"/>
            </a:endParaRPr>
          </a:p>
          <a:p>
            <a:pPr marL="285750" lvl="0" indent="-285750" fontAlgn="base">
              <a:spcAft>
                <a:spcPts val="600"/>
              </a:spcAft>
              <a:buFont typeface="Arial" panose="020B0604020202020204" pitchFamily="34" charset="0"/>
              <a:buChar char="•"/>
            </a:pPr>
            <a:r>
              <a:rPr lang="en-CA" sz="1600" dirty="0" smtClean="0">
                <a:latin typeface="Calibri Light" panose="020F0302020204030204" pitchFamily="34" charset="0"/>
                <a:ea typeface="Times New Roman" panose="02020603050405020304" pitchFamily="18" charset="0"/>
              </a:rPr>
              <a:t>Ensure the chock is centered and squared with the tire</a:t>
            </a:r>
            <a:endParaRPr lang="en-CA" sz="1600" dirty="0" smtClean="0"/>
          </a:p>
          <a:p>
            <a:pPr marL="285750" lvl="0" indent="-285750" fontAlgn="base">
              <a:spcAft>
                <a:spcPts val="600"/>
              </a:spcAft>
              <a:buFont typeface="Arial" panose="020B0604020202020204" pitchFamily="34" charset="0"/>
              <a:buChar char="•"/>
            </a:pPr>
            <a:r>
              <a:rPr lang="en-CA" sz="1600" dirty="0" smtClean="0">
                <a:latin typeface="Calibri Light" panose="020F0302020204030204" pitchFamily="34" charset="0"/>
                <a:ea typeface="Times New Roman" panose="02020603050405020304" pitchFamily="18" charset="0"/>
              </a:rPr>
              <a:t>Position the chock snuggly against the tire, with about 1 in. (25.4mm) of the chock extending from the edge of the tire</a:t>
            </a:r>
            <a:endParaRPr lang="en-CA" sz="1600" dirty="0" smtClean="0"/>
          </a:p>
          <a:p>
            <a:pPr marL="285750" lvl="0" indent="-285750" fontAlgn="base">
              <a:spcAft>
                <a:spcPts val="600"/>
              </a:spcAft>
              <a:buFont typeface="Arial" panose="020B0604020202020204" pitchFamily="34" charset="0"/>
              <a:buChar char="•"/>
            </a:pPr>
            <a:r>
              <a:rPr lang="en-CA" sz="1600" dirty="0" smtClean="0">
                <a:latin typeface="Calibri Light" panose="020F0302020204030204" pitchFamily="34" charset="0"/>
                <a:ea typeface="Times New Roman" panose="02020603050405020304" pitchFamily="18" charset="0"/>
              </a:rPr>
              <a:t>Always use wheel chocks in pairs</a:t>
            </a:r>
            <a:endParaRPr lang="en-CA" sz="1600" dirty="0" smtClean="0"/>
          </a:p>
          <a:p>
            <a:pPr marL="285750" lvl="0" indent="-285750" fontAlgn="base">
              <a:spcAft>
                <a:spcPts val="600"/>
              </a:spcAft>
              <a:buFont typeface="Arial" panose="020B0604020202020204" pitchFamily="34" charset="0"/>
              <a:buChar char="•"/>
            </a:pPr>
            <a:r>
              <a:rPr lang="en-CA" sz="1600" dirty="0" smtClean="0">
                <a:latin typeface="Calibri Light" panose="020F0302020204030204" pitchFamily="34" charset="0"/>
                <a:ea typeface="Times New Roman" panose="02020603050405020304" pitchFamily="18" charset="0"/>
              </a:rPr>
              <a:t>Wheel chocks must be positioned downhill and below the vehicle’s center of gravity</a:t>
            </a:r>
            <a:endParaRPr lang="en-CA" sz="1600" dirty="0" smtClean="0"/>
          </a:p>
          <a:p>
            <a:pPr marL="742950" lvl="1" indent="-285750" fontAlgn="base">
              <a:spcAft>
                <a:spcPts val="600"/>
              </a:spcAft>
              <a:buFont typeface="Arial" panose="020B0604020202020204" pitchFamily="34" charset="0"/>
              <a:buChar char="•"/>
            </a:pPr>
            <a:r>
              <a:rPr lang="en-CA" sz="1600" dirty="0" smtClean="0">
                <a:latin typeface="Calibri Light" panose="020F0302020204030204" pitchFamily="34" charset="0"/>
                <a:ea typeface="Times New Roman" panose="02020603050405020304" pitchFamily="18" charset="0"/>
              </a:rPr>
              <a:t>On a downhill grade, position the chocks in front of the front wheels</a:t>
            </a:r>
            <a:endParaRPr lang="en-CA" sz="1600" dirty="0" smtClean="0"/>
          </a:p>
          <a:p>
            <a:pPr marL="742950" lvl="1" indent="-285750" fontAlgn="base">
              <a:spcAft>
                <a:spcPts val="600"/>
              </a:spcAft>
              <a:buFont typeface="Arial" panose="020B0604020202020204" pitchFamily="34" charset="0"/>
              <a:buChar char="•"/>
            </a:pPr>
            <a:r>
              <a:rPr lang="en-CA" sz="1600" dirty="0" smtClean="0">
                <a:latin typeface="Calibri Light" panose="020F0302020204030204" pitchFamily="34" charset="0"/>
                <a:ea typeface="Times New Roman" panose="02020603050405020304" pitchFamily="18" charset="0"/>
              </a:rPr>
              <a:t>On an uphill grade, position the chocks behind the rear wheels</a:t>
            </a:r>
            <a:endParaRPr lang="en-CA" sz="1600" dirty="0" smtClean="0"/>
          </a:p>
          <a:p>
            <a:pPr marL="285750" lvl="0" indent="-285750" fontAlgn="base">
              <a:spcAft>
                <a:spcPts val="600"/>
              </a:spcAft>
              <a:buFont typeface="Arial" panose="020B0604020202020204" pitchFamily="34" charset="0"/>
              <a:buChar char="•"/>
            </a:pPr>
            <a:r>
              <a:rPr lang="en-CA" sz="1600" dirty="0" smtClean="0">
                <a:latin typeface="Calibri Light" panose="020F0302020204030204" pitchFamily="34" charset="0"/>
                <a:ea typeface="Times New Roman" panose="02020603050405020304" pitchFamily="18" charset="0"/>
              </a:rPr>
              <a:t>On a level grade, position the chocks on the front and back of a single wheel.</a:t>
            </a:r>
            <a:endParaRPr lang="en-CA" sz="1600"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22</a:t>
            </a:fld>
            <a:endParaRPr lang="en-CA" dirty="0"/>
          </a:p>
        </p:txBody>
      </p:sp>
    </p:spTree>
    <p:extLst>
      <p:ext uri="{BB962C8B-B14F-4D97-AF65-F5344CB8AC3E}">
        <p14:creationId xmlns:p14="http://schemas.microsoft.com/office/powerpoint/2010/main" val="3366012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15000"/>
              </a:lnSpc>
              <a:spcAft>
                <a:spcPts val="600"/>
              </a:spcAft>
            </a:pPr>
            <a:r>
              <a:rPr lang="en-CA" b="1" dirty="0" smtClean="0">
                <a:latin typeface="Calibri Light" panose="020F0302020204030204" pitchFamily="34" charset="0"/>
                <a:ea typeface="Times New Roman" panose="02020603050405020304" pitchFamily="18" charset="0"/>
                <a:cs typeface="Times New Roman" panose="02020603050405020304" pitchFamily="18" charset="0"/>
              </a:rPr>
              <a:t>SAY: </a:t>
            </a:r>
            <a:r>
              <a:rPr lang="en-CA" dirty="0" smtClean="0">
                <a:latin typeface="Calibri Light" panose="020F0302020204030204" pitchFamily="34" charset="0"/>
                <a:ea typeface="Times New Roman" panose="02020603050405020304" pitchFamily="18" charset="0"/>
                <a:cs typeface="Times New Roman" panose="02020603050405020304" pitchFamily="18" charset="0"/>
              </a:rPr>
              <a:t>Additionally, there are some combinations of conditions that must be considered when using wheel chocks:</a:t>
            </a:r>
          </a:p>
          <a:p>
            <a:pPr fontAlgn="base">
              <a:lnSpc>
                <a:spcPct val="115000"/>
              </a:lnSpc>
              <a:spcAft>
                <a:spcPts val="600"/>
              </a:spcAft>
            </a:pPr>
            <a:endParaRPr lang="en-CA" dirty="0" smtClean="0">
              <a:ea typeface="Calibri" panose="020F0502020204030204" pitchFamily="34" charset="0"/>
              <a:cs typeface="Times New Roman" panose="02020603050405020304" pitchFamily="18" charset="0"/>
            </a:endParaRPr>
          </a:p>
          <a:p>
            <a:pPr fontAlgn="base">
              <a:lnSpc>
                <a:spcPct val="115000"/>
              </a:lnSpc>
              <a:spcAft>
                <a:spcPts val="600"/>
              </a:spcAft>
            </a:pPr>
            <a:r>
              <a:rPr lang="en-CA" u="sng" dirty="0" smtClean="0">
                <a:latin typeface="Calibri Light" panose="020F0302020204030204" pitchFamily="34" charset="0"/>
                <a:ea typeface="Times New Roman" panose="02020603050405020304" pitchFamily="18" charset="0"/>
                <a:cs typeface="Times New Roman" panose="02020603050405020304" pitchFamily="18" charset="0"/>
              </a:rPr>
              <a:t>Tire size</a:t>
            </a:r>
            <a:endParaRPr lang="en-CA" u="sng" dirty="0" smtClean="0">
              <a:ea typeface="Calibri" panose="020F0502020204030204" pitchFamily="34" charset="0"/>
              <a:cs typeface="Times New Roman" panose="02020603050405020304" pitchFamily="18" charset="0"/>
            </a:endParaRPr>
          </a:p>
          <a:p>
            <a:pPr marL="171450" lvl="0" indent="-171450" fontAlgn="base">
              <a:spcAft>
                <a:spcPts val="600"/>
              </a:spcAft>
              <a:buFont typeface="Arial" panose="020B0604020202020204" pitchFamily="34" charset="0"/>
              <a:buChar char="•"/>
            </a:pPr>
            <a:r>
              <a:rPr lang="en-CA" dirty="0" smtClean="0">
                <a:latin typeface="Calibri Light" panose="020F0302020204030204" pitchFamily="34" charset="0"/>
                <a:ea typeface="Times New Roman" panose="02020603050405020304" pitchFamily="18" charset="0"/>
              </a:rPr>
              <a:t>Smaller tires require smaller chocks, while larger tires require larger chocks</a:t>
            </a:r>
          </a:p>
          <a:p>
            <a:pPr marL="171450" lvl="0" indent="-171450" fontAlgn="base">
              <a:spcAft>
                <a:spcPts val="600"/>
              </a:spcAft>
              <a:buFont typeface="Arial" panose="020B0604020202020204" pitchFamily="34" charset="0"/>
              <a:buChar char="•"/>
            </a:pPr>
            <a:endParaRPr lang="en-CA" dirty="0" smtClean="0"/>
          </a:p>
          <a:p>
            <a:pPr fontAlgn="base">
              <a:lnSpc>
                <a:spcPct val="115000"/>
              </a:lnSpc>
              <a:spcAft>
                <a:spcPts val="600"/>
              </a:spcAft>
            </a:pPr>
            <a:r>
              <a:rPr lang="en-CA" u="sng" dirty="0" smtClean="0">
                <a:latin typeface="Calibri Light" panose="020F0302020204030204" pitchFamily="34" charset="0"/>
                <a:ea typeface="Times New Roman" panose="02020603050405020304" pitchFamily="18" charset="0"/>
                <a:cs typeface="Times New Roman" panose="02020603050405020304" pitchFamily="18" charset="0"/>
              </a:rPr>
              <a:t>Gross vehicle weight</a:t>
            </a:r>
            <a:endParaRPr lang="en-CA" u="sng" dirty="0" smtClean="0">
              <a:ea typeface="Calibri" panose="020F0502020204030204" pitchFamily="34" charset="0"/>
              <a:cs typeface="Times New Roman" panose="02020603050405020304" pitchFamily="18" charset="0"/>
            </a:endParaRPr>
          </a:p>
          <a:p>
            <a:pPr marL="171450" lvl="0" indent="-171450" fontAlgn="base">
              <a:spcAft>
                <a:spcPts val="600"/>
              </a:spcAft>
              <a:buFont typeface="Arial" panose="020B0604020202020204" pitchFamily="34" charset="0"/>
              <a:buChar char="•"/>
            </a:pPr>
            <a:r>
              <a:rPr lang="en-CA" dirty="0" smtClean="0">
                <a:latin typeface="Calibri Light" panose="020F0302020204030204" pitchFamily="34" charset="0"/>
                <a:ea typeface="Times New Roman" panose="02020603050405020304" pitchFamily="18" charset="0"/>
              </a:rPr>
              <a:t>Heavier vehicles require larger chocks than lighter vehicles</a:t>
            </a:r>
            <a:endParaRPr lang="en-CA" dirty="0" smtClean="0"/>
          </a:p>
          <a:p>
            <a:pPr fontAlgn="base">
              <a:lnSpc>
                <a:spcPct val="115000"/>
              </a:lnSpc>
              <a:spcAft>
                <a:spcPts val="600"/>
              </a:spcAft>
            </a:pPr>
            <a:endParaRPr lang="en-CA" u="sng" dirty="0" smtClean="0">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ct val="115000"/>
              </a:lnSpc>
              <a:spcAft>
                <a:spcPts val="600"/>
              </a:spcAft>
            </a:pPr>
            <a:r>
              <a:rPr lang="en-CA" u="sng" dirty="0" smtClean="0">
                <a:latin typeface="Calibri Light" panose="020F0302020204030204" pitchFamily="34" charset="0"/>
                <a:ea typeface="Times New Roman" panose="02020603050405020304" pitchFamily="18" charset="0"/>
                <a:cs typeface="Times New Roman" panose="02020603050405020304" pitchFamily="18" charset="0"/>
              </a:rPr>
              <a:t>Level or grade of the ground surface</a:t>
            </a:r>
            <a:endParaRPr lang="en-CA" u="sng" dirty="0" smtClean="0">
              <a:ea typeface="Calibri" panose="020F0502020204030204" pitchFamily="34" charset="0"/>
              <a:cs typeface="Times New Roman" panose="02020603050405020304" pitchFamily="18" charset="0"/>
            </a:endParaRPr>
          </a:p>
          <a:p>
            <a:pPr marL="171450" lvl="0" indent="-171450" fontAlgn="base">
              <a:spcAft>
                <a:spcPts val="600"/>
              </a:spcAft>
              <a:buFont typeface="Arial" panose="020B0604020202020204" pitchFamily="34" charset="0"/>
              <a:buChar char="•"/>
            </a:pPr>
            <a:r>
              <a:rPr lang="en-CA" dirty="0" smtClean="0">
                <a:latin typeface="Calibri Light" panose="020F0302020204030204" pitchFamily="34" charset="0"/>
                <a:ea typeface="Times New Roman" panose="02020603050405020304" pitchFamily="18" charset="0"/>
              </a:rPr>
              <a:t>Chocks need to be positioned in different ways depending on if the ground is level or not. </a:t>
            </a:r>
          </a:p>
          <a:p>
            <a:pPr marL="171450" lvl="0" indent="-171450" fontAlgn="base">
              <a:spcAft>
                <a:spcPts val="600"/>
              </a:spcAft>
              <a:buFont typeface="Arial" panose="020B0604020202020204" pitchFamily="34" charset="0"/>
              <a:buChar char="•"/>
            </a:pPr>
            <a:r>
              <a:rPr lang="en-CA" dirty="0" smtClean="0">
                <a:latin typeface="Calibri Light" panose="020F0302020204030204" pitchFamily="34" charset="0"/>
                <a:ea typeface="Times New Roman" panose="02020603050405020304" pitchFamily="18" charset="0"/>
              </a:rPr>
              <a:t>Ensure the chocking configuration is correct based on surface grade</a:t>
            </a:r>
            <a:endParaRPr lang="en-CA"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23</a:t>
            </a:fld>
            <a:endParaRPr lang="en-CA" dirty="0"/>
          </a:p>
        </p:txBody>
      </p:sp>
    </p:spTree>
    <p:extLst>
      <p:ext uri="{BB962C8B-B14F-4D97-AF65-F5344CB8AC3E}">
        <p14:creationId xmlns:p14="http://schemas.microsoft.com/office/powerpoint/2010/main" val="1710708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15000"/>
              </a:lnSpc>
              <a:spcBef>
                <a:spcPts val="1200"/>
              </a:spcBef>
              <a:spcAft>
                <a:spcPts val="600"/>
              </a:spcAft>
            </a:pPr>
            <a:r>
              <a:rPr lang="en-CA" sz="1200" b="1" dirty="0" smtClean="0">
                <a:latin typeface="Calibri Light" panose="020F0302020204030204" pitchFamily="34" charset="0"/>
                <a:ea typeface="Times New Roman" panose="02020603050405020304" pitchFamily="18" charset="0"/>
                <a:cs typeface="Times New Roman" panose="02020603050405020304" pitchFamily="18" charset="0"/>
              </a:rPr>
              <a:t>SAY:</a:t>
            </a:r>
            <a:r>
              <a:rPr lang="en-CA" sz="1200" b="1" baseline="0" dirty="0" smtClean="0">
                <a:latin typeface="Calibri Light" panose="020F0302020204030204" pitchFamily="34" charset="0"/>
                <a:ea typeface="Times New Roman" panose="02020603050405020304" pitchFamily="18" charset="0"/>
                <a:cs typeface="Times New Roman" panose="02020603050405020304" pitchFamily="18" charset="0"/>
              </a:rPr>
              <a:t> </a:t>
            </a:r>
            <a:r>
              <a:rPr lang="en-CA" sz="1200" dirty="0" smtClean="0">
                <a:latin typeface="Calibri Light" panose="020F0302020204030204" pitchFamily="34" charset="0"/>
                <a:ea typeface="Times New Roman" panose="02020603050405020304" pitchFamily="18" charset="0"/>
              </a:rPr>
              <a:t>Radial tires, by design, deflect more than bias-ply tires. While this flexibility allows the vehicle to move more smoothly, it also allows the tire to wrap around the wheel chock, which reduces the chocks effectiveness. To combat this, vehicles with radial tires should be chocked with larger wheel chocks. </a:t>
            </a:r>
          </a:p>
          <a:p>
            <a:pPr fontAlgn="base">
              <a:lnSpc>
                <a:spcPct val="115000"/>
              </a:lnSpc>
              <a:spcBef>
                <a:spcPts val="1200"/>
              </a:spcBef>
              <a:spcAft>
                <a:spcPts val="600"/>
              </a:spcAft>
            </a:pPr>
            <a:endParaRPr lang="en-US" sz="1200" dirty="0" smtClean="0">
              <a:latin typeface="Calibri Light" panose="020F0302020204030204" pitchFamily="34" charset="0"/>
            </a:endParaRPr>
          </a:p>
          <a:p>
            <a:pPr marL="0" marR="0" lvl="0" indent="0" algn="l" defTabSz="914400" rtl="0" eaLnBrk="1" fontAlgn="base" latinLnBrk="0" hangingPunct="1">
              <a:lnSpc>
                <a:spcPct val="115000"/>
              </a:lnSpc>
              <a:spcBef>
                <a:spcPts val="1200"/>
              </a:spcBef>
              <a:spcAft>
                <a:spcPts val="60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a:t>
            </a:r>
            <a:r>
              <a:rPr lang="en-US" sz="1200" kern="1200" baseline="0" dirty="0" smtClean="0">
                <a:solidFill>
                  <a:schemeClr val="tx1"/>
                </a:solidFill>
                <a:effectLst/>
                <a:latin typeface="Calibri Light" panose="020F0302020204030204" pitchFamily="34" charset="0"/>
                <a:ea typeface="+mn-ea"/>
                <a:cs typeface="+mn-cs"/>
              </a:rPr>
              <a:t> on tire types are</a:t>
            </a:r>
            <a:r>
              <a:rPr lang="en-US" sz="1200" kern="1200" dirty="0" smtClean="0">
                <a:solidFill>
                  <a:schemeClr val="tx1"/>
                </a:solidFill>
                <a:effectLst/>
                <a:latin typeface="Calibri Light" panose="020F0302020204030204" pitchFamily="34" charset="0"/>
                <a:ea typeface="+mn-ea"/>
                <a:cs typeface="+mn-cs"/>
              </a:rPr>
              <a:t> in Lesson 4 of the Textbook, Vehicle Inspections – The Inspection Process – Chocking the Wheels.</a:t>
            </a:r>
            <a:endParaRPr lang="en-US" dirty="0" smtClean="0"/>
          </a:p>
          <a:p>
            <a:pPr fontAlgn="base">
              <a:lnSpc>
                <a:spcPct val="115000"/>
              </a:lnSpc>
              <a:spcBef>
                <a:spcPts val="1200"/>
              </a:spcBef>
              <a:spcAft>
                <a:spcPts val="600"/>
              </a:spcAft>
            </a:pPr>
            <a:endParaRPr lang="en-CA" sz="1200" dirty="0" smtClean="0"/>
          </a:p>
          <a:p>
            <a:pPr marL="457200" fontAlgn="base">
              <a:spcAft>
                <a:spcPts val="600"/>
              </a:spcAft>
            </a:pPr>
            <a:r>
              <a:rPr lang="en-CA" sz="1200" dirty="0" smtClean="0">
                <a:latin typeface="Calibri Light" panose="020F0302020204030204" pitchFamily="34" charset="0"/>
                <a:ea typeface="Times New Roman" panose="02020603050405020304" pitchFamily="18" charset="0"/>
              </a:rPr>
              <a:t> </a:t>
            </a:r>
            <a:endParaRPr lang="en-CA" sz="1200"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24</a:t>
            </a:fld>
            <a:endParaRPr lang="en-CA" dirty="0"/>
          </a:p>
        </p:txBody>
      </p:sp>
    </p:spTree>
    <p:extLst>
      <p:ext uri="{BB962C8B-B14F-4D97-AF65-F5344CB8AC3E}">
        <p14:creationId xmlns:p14="http://schemas.microsoft.com/office/powerpoint/2010/main" val="2910746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15000"/>
              </a:lnSpc>
              <a:spcAft>
                <a:spcPts val="600"/>
              </a:spcAft>
            </a:pPr>
            <a:r>
              <a:rPr lang="en-CA" sz="1200" b="1" dirty="0" smtClean="0">
                <a:latin typeface="Calibri Light" panose="020F0302020204030204" pitchFamily="34" charset="0"/>
                <a:ea typeface="Times New Roman" panose="02020603050405020304" pitchFamily="18" charset="0"/>
                <a:cs typeface="Times New Roman" panose="02020603050405020304" pitchFamily="18" charset="0"/>
              </a:rPr>
              <a:t>SAY: </a:t>
            </a:r>
            <a:r>
              <a:rPr lang="en-CA" sz="1200" dirty="0" smtClean="0">
                <a:latin typeface="Calibri Light" panose="020F0302020204030204" pitchFamily="34" charset="0"/>
                <a:ea typeface="Times New Roman" panose="02020603050405020304" pitchFamily="18" charset="0"/>
              </a:rPr>
              <a:t>It is important to monitor tire pressure, especially in harsh environments. Improperly inflated tires can lead to chocking failures.</a:t>
            </a:r>
            <a:endParaRPr lang="en-CA" sz="1200" dirty="0" smtClean="0"/>
          </a:p>
          <a:p>
            <a:pPr fontAlgn="base">
              <a:lnSpc>
                <a:spcPct val="115000"/>
              </a:lnSpc>
              <a:spcAft>
                <a:spcPts val="600"/>
              </a:spcAft>
            </a:pPr>
            <a:endParaRPr lang="en-CA" sz="1200" dirty="0" smtClean="0">
              <a:latin typeface="Calibri Light" panose="020F0302020204030204" pitchFamily="34" charset="0"/>
              <a:ea typeface="Times New Roman" panose="02020603050405020304" pitchFamily="18" charset="0"/>
              <a:cs typeface="Times New Roman" panose="02020603050405020304" pitchFamily="18" charset="0"/>
            </a:endParaRPr>
          </a:p>
          <a:p>
            <a:pPr marL="0" lvl="0" indent="0" fontAlgn="base">
              <a:spcAft>
                <a:spcPts val="600"/>
              </a:spcAft>
              <a:buFont typeface="Symbol" panose="05050102010706020507" pitchFamily="18" charset="2"/>
              <a:buNone/>
            </a:pPr>
            <a:r>
              <a:rPr lang="en-CA" sz="1200" dirty="0" smtClean="0">
                <a:solidFill>
                  <a:srgbClr val="222222"/>
                </a:solidFill>
                <a:latin typeface="Calibri Light" panose="020F0302020204030204" pitchFamily="34" charset="0"/>
                <a:ea typeface="Times New Roman" panose="02020603050405020304" pitchFamily="18" charset="0"/>
              </a:rPr>
              <a:t>Whether the ground is firm, soft, wet, dry, icy, or frozen is a key determination in the type of chock to use. For frozen or icy terrain, choose a chock with a cleated bottom. For extremely wet or muddy terrain, multiple chocks may be necessary to ensure safe chocking.</a:t>
            </a:r>
            <a:endParaRPr lang="en-CA" sz="1200" dirty="0" smtClean="0">
              <a:solidFill>
                <a:srgbClr val="222222"/>
              </a:solidFill>
              <a:effectLst/>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25</a:t>
            </a:fld>
            <a:endParaRPr lang="en-CA" dirty="0"/>
          </a:p>
        </p:txBody>
      </p:sp>
    </p:spTree>
    <p:extLst>
      <p:ext uri="{BB962C8B-B14F-4D97-AF65-F5344CB8AC3E}">
        <p14:creationId xmlns:p14="http://schemas.microsoft.com/office/powerpoint/2010/main" val="3461002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4861"/>
            <a:ext cx="5608320" cy="4477466"/>
          </a:xfrm>
        </p:spPr>
        <p:txBody>
          <a:bodyPr/>
          <a:lstStyle/>
          <a:p>
            <a:pPr lvl="0"/>
            <a:r>
              <a:rPr lang="en-US" b="1" dirty="0" smtClean="0"/>
              <a:t>SAY: </a:t>
            </a:r>
          </a:p>
          <a:p>
            <a:r>
              <a:rPr lang="en-CA" sz="1200" kern="1200" dirty="0" smtClean="0">
                <a:solidFill>
                  <a:schemeClr val="tx1"/>
                </a:solidFill>
                <a:effectLst/>
                <a:latin typeface="+mn-lt"/>
                <a:ea typeface="+mn-ea"/>
                <a:cs typeface="+mn-cs"/>
              </a:rPr>
              <a:t>Do a walk-around before starting any trip. The trip inspection may be done in any order, but make sure you check everything and always make a complete circle around the vehicle. </a:t>
            </a:r>
          </a:p>
          <a:p>
            <a:pPr marL="0" indent="0">
              <a:buFont typeface="Arial" panose="020B0604020202020204" pitchFamily="34" charset="0"/>
              <a:buNone/>
            </a:pPr>
            <a:r>
              <a:rPr lang="en-CA" sz="1200" kern="1200" dirty="0" smtClean="0">
                <a:solidFill>
                  <a:schemeClr val="tx1"/>
                </a:solidFill>
                <a:effectLst/>
                <a:latin typeface="+mn-lt"/>
                <a:ea typeface="+mn-ea"/>
                <a:cs typeface="+mn-cs"/>
              </a:rPr>
              <a:t>In the daily walk-around procedure, you will check items in these categories: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Under the Hood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Exterior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Interior (before engine start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Engine Start-Up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solidFill>
                <a:schemeClr val="tx1">
                  <a:lumMod val="75000"/>
                  <a:lumOff val="25000"/>
                </a:schemeClr>
              </a:solidFill>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1">
                    <a:lumMod val="75000"/>
                    <a:lumOff val="25000"/>
                  </a:schemeClr>
                </a:solidFill>
                <a:latin typeface="Calibri Light" panose="020F0302020204030204" pitchFamily="34" charset="0"/>
              </a:rPr>
              <a:t>To avoid injury when entering and exiting the vehicle, always keep at least </a:t>
            </a:r>
            <a:r>
              <a:rPr lang="en-US" sz="1200" b="1" dirty="0" smtClean="0">
                <a:solidFill>
                  <a:schemeClr val="tx1">
                    <a:lumMod val="75000"/>
                    <a:lumOff val="25000"/>
                  </a:schemeClr>
                </a:solidFill>
                <a:latin typeface="Calibri Light" panose="020F0302020204030204" pitchFamily="34" charset="0"/>
              </a:rPr>
              <a:t>three</a:t>
            </a:r>
            <a:r>
              <a:rPr lang="en-US" sz="1200" dirty="0" smtClean="0">
                <a:solidFill>
                  <a:schemeClr val="tx1">
                    <a:lumMod val="75000"/>
                    <a:lumOff val="25000"/>
                  </a:schemeClr>
                </a:solidFill>
                <a:latin typeface="Calibri Light" panose="020F0302020204030204" pitchFamily="34" charset="0"/>
              </a:rPr>
              <a:t> points of contact with the cab!</a:t>
            </a:r>
            <a:endParaRPr lang="en-CA" sz="1200" dirty="0" smtClean="0">
              <a:solidFill>
                <a:schemeClr val="tx1">
                  <a:lumMod val="75000"/>
                  <a:lumOff val="25000"/>
                </a:schemeClr>
              </a:solidFill>
              <a:latin typeface="Calibri Light" panose="020F0302020204030204" pitchFamily="34" charset="0"/>
            </a:endParaRPr>
          </a:p>
          <a:p>
            <a:pPr marL="0" indent="0">
              <a:buFont typeface="Arial" panose="020B0604020202020204" pitchFamily="34" charset="0"/>
              <a:buNone/>
            </a:pPr>
            <a:endParaRPr lang="en-CA" dirty="0" smtClean="0"/>
          </a:p>
          <a:p>
            <a:pPr marL="0" indent="0">
              <a:buFont typeface="Arial" panose="020B0604020202020204" pitchFamily="34" charset="0"/>
              <a:buNone/>
            </a:pPr>
            <a:r>
              <a:rPr lang="en-CA" b="1" dirty="0" smtClean="0"/>
              <a:t>DO:</a:t>
            </a:r>
          </a:p>
          <a:p>
            <a:pPr marL="0" indent="0">
              <a:buFont typeface="Arial" panose="020B0604020202020204" pitchFamily="34" charset="0"/>
              <a:buNone/>
            </a:pPr>
            <a:r>
              <a:rPr lang="en-CA" dirty="0" smtClean="0"/>
              <a:t>Click to reveal</a:t>
            </a:r>
            <a:r>
              <a:rPr lang="en-CA" baseline="0" dirty="0" smtClean="0"/>
              <a:t> the first section to inspect: Under the Hood.  </a:t>
            </a:r>
            <a:r>
              <a:rPr lang="en-CA" baseline="0" dirty="0" smtClean="0">
                <a:solidFill>
                  <a:srgbClr val="FF0000"/>
                </a:solidFill>
              </a:rPr>
              <a:t> </a:t>
            </a:r>
            <a:r>
              <a:rPr lang="en-CA" baseline="0" dirty="0" smtClean="0"/>
              <a:t>Ask students to read from their textbook.  They should read the item they are inspecting and the details to identify major and minor defects.</a:t>
            </a:r>
          </a:p>
          <a:p>
            <a:pPr marL="0" indent="0">
              <a:buFont typeface="Arial" panose="020B0604020202020204" pitchFamily="34" charset="0"/>
              <a:buNone/>
            </a:pPr>
            <a:r>
              <a:rPr lang="en-CA" baseline="0" dirty="0" smtClean="0"/>
              <a:t>Once this section is complete, click to Hide Under the Hood box, and click again to reveal Exterior, Interior and Engine Start-Up. Continue reviewing with the students.</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1" baseline="0" dirty="0" smtClean="0"/>
              <a:t>Resources:</a:t>
            </a:r>
            <a:r>
              <a:rPr lang="en-CA" baseline="0" dirty="0" smtClean="0"/>
              <a:t> Instructors may also wish to provide a copy of the National Occupational Standard Commercial Vehicle Operator document at this time, found here:</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smtClean="0"/>
              <a:t>https://www.cvsa.org/wp-content/uploads/International-Roadcheck-Vehicle-Inspection-Cheatsheet.pdf</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smtClean="0"/>
              <a:t>The following FAQ can also be reviewed when discussing how to inspect certain items.</a:t>
            </a:r>
          </a:p>
          <a:p>
            <a:pPr marL="0" indent="0">
              <a:buFont typeface="Arial" panose="020B0604020202020204" pitchFamily="34" charset="0"/>
              <a:buNone/>
            </a:pPr>
            <a:r>
              <a:rPr lang="en-CA" dirty="0" smtClean="0"/>
              <a:t>https://ccmta.ca/images/pdf-documents-english/nsc_standard_13_QA.pdf </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26</a:t>
            </a:fld>
            <a:endParaRPr lang="en-CA" dirty="0"/>
          </a:p>
        </p:txBody>
      </p:sp>
    </p:spTree>
    <p:extLst>
      <p:ext uri="{BB962C8B-B14F-4D97-AF65-F5344CB8AC3E}">
        <p14:creationId xmlns:p14="http://schemas.microsoft.com/office/powerpoint/2010/main" val="1468349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Recording Defects: You are required to record a defect on the report immediately after the initial inspection or upon discovery of a defect while travelling or when discovered at the end of a trip or day.</a:t>
            </a:r>
          </a:p>
          <a:p>
            <a:r>
              <a:rPr lang="en-US" dirty="0" smtClean="0"/>
              <a:t> </a:t>
            </a:r>
          </a:p>
          <a:p>
            <a:r>
              <a:rPr lang="en-US" b="1" dirty="0" smtClean="0"/>
              <a:t>Reporting Defects:</a:t>
            </a:r>
            <a:r>
              <a:rPr lang="en-US" b="1" baseline="0" dirty="0" smtClean="0"/>
              <a:t>  </a:t>
            </a:r>
            <a:r>
              <a:rPr lang="en-US" baseline="0" dirty="0" smtClean="0"/>
              <a:t>Minor d</a:t>
            </a:r>
            <a:r>
              <a:rPr lang="en-US" dirty="0" smtClean="0"/>
              <a:t>efects and major defects, which are listed in the Manitoba regulation Schedule A, must be reported immediately by you or the inspection person to the carrier upon discovery. Depending on your situation, reporting defects to the carrier may be done in person, by phone, via written report or through electronic means.</a:t>
            </a:r>
            <a:br>
              <a:rPr lang="en-US" dirty="0" smtClean="0"/>
            </a:br>
            <a:endParaRPr lang="en-US" dirty="0" smtClean="0"/>
          </a:p>
          <a:p>
            <a:r>
              <a:rPr lang="en-US" dirty="0" smtClean="0"/>
              <a:t>Driving with Defects: You may continue to drive with a minor</a:t>
            </a:r>
            <a:r>
              <a:rPr lang="en-US" baseline="0" dirty="0" smtClean="0"/>
              <a:t> </a:t>
            </a:r>
            <a:r>
              <a:rPr lang="en-US" dirty="0" smtClean="0"/>
              <a:t>defect that is listed on an inspection schedule if you have immediately entered the defect on the daily inspection report and reported the defect to the carrier.</a:t>
            </a:r>
          </a:p>
          <a:p>
            <a:r>
              <a:rPr lang="en-US" dirty="0" smtClean="0"/>
              <a:t/>
            </a:r>
            <a:br>
              <a:rPr lang="en-US" dirty="0" smtClean="0"/>
            </a:br>
            <a:r>
              <a:rPr lang="en-US" dirty="0" smtClean="0"/>
              <a:t>No carrier shall permit a person, and no person shall drive a commercial vehicle on a highway </a:t>
            </a:r>
            <a:r>
              <a:rPr lang="en-US" b="1" dirty="0" smtClean="0"/>
              <a:t>when a major defect </a:t>
            </a:r>
            <a:r>
              <a:rPr lang="en-US" dirty="0" smtClean="0"/>
              <a:t>that is listed on an inspection schedule is present on the vehicle.</a:t>
            </a:r>
          </a:p>
        </p:txBody>
      </p:sp>
      <p:sp>
        <p:nvSpPr>
          <p:cNvPr id="4" name="Slide Number Placeholder 3"/>
          <p:cNvSpPr>
            <a:spLocks noGrp="1"/>
          </p:cNvSpPr>
          <p:nvPr>
            <p:ph type="sldNum" sz="quarter" idx="10"/>
          </p:nvPr>
        </p:nvSpPr>
        <p:spPr/>
        <p:txBody>
          <a:bodyPr/>
          <a:lstStyle/>
          <a:p>
            <a:fld id="{D2AAB52B-0897-46EF-ACB7-C2A1E9716B33}" type="slidenum">
              <a:rPr lang="en-CA" smtClean="0"/>
              <a:t>27</a:t>
            </a:fld>
            <a:endParaRPr lang="en-CA" dirty="0"/>
          </a:p>
        </p:txBody>
      </p:sp>
    </p:spTree>
    <p:extLst>
      <p:ext uri="{BB962C8B-B14F-4D97-AF65-F5344CB8AC3E}">
        <p14:creationId xmlns:p14="http://schemas.microsoft.com/office/powerpoint/2010/main" val="910348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All details of the inspection, including any defects, must be recorded on a trip inspection report form, either on paper or electronically. The regulations do not state what type of form must be used; however, whichever form you choose, it must include the following information:</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Licence plate or unit number of the vehicle and any trailers being towed by that vehicle.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Odometer reading of the vehicle.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Carrier or company name.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Inspection date and time.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Inspection location.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lumMod val="75000"/>
                    <a:lumOff val="25000"/>
                  </a:schemeClr>
                </a:solidFill>
                <a:ea typeface="Calibri" panose="020F0502020204030204" pitchFamily="34" charset="0"/>
                <a:cs typeface="Times New Roman" panose="02020603050405020304" pitchFamily="18" charset="0"/>
              </a:rPr>
              <a:t>Height and width of the vehicle and load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Name of the person conducting the inspection (printed legibly).</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Declaration signed by the person conducting the inspection and the person driving the vehicle (if different from the person conducting the inspection) stating that the vehicle, and any trailers being towed, have been inspected in accordance with the applicable requirements.</a:t>
            </a:r>
          </a:p>
        </p:txBody>
      </p:sp>
      <p:sp>
        <p:nvSpPr>
          <p:cNvPr id="4" name="Slide Number Placeholder 3"/>
          <p:cNvSpPr>
            <a:spLocks noGrp="1"/>
          </p:cNvSpPr>
          <p:nvPr>
            <p:ph type="sldNum" sz="quarter" idx="10"/>
          </p:nvPr>
        </p:nvSpPr>
        <p:spPr/>
        <p:txBody>
          <a:bodyPr/>
          <a:lstStyle/>
          <a:p>
            <a:fld id="{D2AAB52B-0897-46EF-ACB7-C2A1E9716B33}" type="slidenum">
              <a:rPr lang="en-CA" smtClean="0"/>
              <a:t>28</a:t>
            </a:fld>
            <a:endParaRPr lang="en-CA" dirty="0"/>
          </a:p>
        </p:txBody>
      </p:sp>
    </p:spTree>
    <p:extLst>
      <p:ext uri="{BB962C8B-B14F-4D97-AF65-F5344CB8AC3E}">
        <p14:creationId xmlns:p14="http://schemas.microsoft.com/office/powerpoint/2010/main" val="161761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4861"/>
            <a:ext cx="5608320" cy="4172666"/>
          </a:xfrm>
        </p:spPr>
        <p:txBody>
          <a:bodyPr/>
          <a:lstStyle/>
          <a:p>
            <a:pPr lvl="0"/>
            <a:r>
              <a:rPr lang="en-CA" sz="1200" b="1" kern="1200" dirty="0" smtClean="0">
                <a:solidFill>
                  <a:schemeClr val="tx1"/>
                </a:solidFill>
                <a:effectLst/>
                <a:latin typeface="+mn-lt"/>
                <a:ea typeface="+mn-ea"/>
                <a:cs typeface="+mn-cs"/>
              </a:rPr>
              <a:t>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Your</a:t>
            </a:r>
            <a:r>
              <a:rPr lang="en-CA" sz="1200" kern="1200" baseline="0" dirty="0" smtClean="0">
                <a:solidFill>
                  <a:schemeClr val="tx1"/>
                </a:solidFill>
                <a:effectLst/>
                <a:latin typeface="+mn-lt"/>
                <a:ea typeface="+mn-ea"/>
                <a:cs typeface="+mn-cs"/>
              </a:rPr>
              <a:t> textbook and exercise book contain a copy of the regulation Schedule A which is the list of defects.  Your contains a sample inspection report. These are for </a:t>
            </a:r>
            <a:r>
              <a:rPr lang="en-CA" sz="1200" kern="1200" dirty="0" smtClean="0">
                <a:solidFill>
                  <a:schemeClr val="tx1"/>
                </a:solidFill>
                <a:effectLst/>
                <a:latin typeface="+mn-lt"/>
                <a:ea typeface="+mn-ea"/>
                <a:cs typeface="+mn-cs"/>
              </a:rPr>
              <a:t>reference only. Check with your employer to determine if the company has its own forms for recording vehicle condition. A schedule and an inspection report may be combined on the same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Once a daily inspection report has been completed, the trip inspection is valid for a maximum of 24 hours.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On the demand of a peace officer, you must produce the inspection schedule and the written trip inspection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Inspection reports may be conducted and signed off by you as the driver or</a:t>
            </a:r>
            <a:r>
              <a:rPr lang="en-CA" sz="1200" kern="1200" baseline="0" dirty="0" smtClean="0">
                <a:solidFill>
                  <a:schemeClr val="tx1"/>
                </a:solidFill>
                <a:effectLst/>
                <a:latin typeface="+mn-lt"/>
                <a:ea typeface="+mn-ea"/>
                <a:cs typeface="+mn-cs"/>
              </a:rPr>
              <a:t> another qualified individual, such as maintenance or yard staff.  </a:t>
            </a:r>
            <a:r>
              <a:rPr lang="en-CA" sz="1200" kern="1200" dirty="0" smtClean="0">
                <a:solidFill>
                  <a:schemeClr val="tx1"/>
                </a:solidFill>
                <a:effectLst/>
                <a:latin typeface="+mn-lt"/>
                <a:ea typeface="+mn-ea"/>
                <a:cs typeface="+mn-cs"/>
              </a:rPr>
              <a:t>This person is responsible under law for the inspection and the information contained in the inspection report.</a:t>
            </a:r>
          </a:p>
          <a:p>
            <a:r>
              <a:rPr lang="en-CA" sz="1200" kern="1200" dirty="0" smtClean="0">
                <a:solidFill>
                  <a:schemeClr val="tx1"/>
                </a:solidFill>
                <a:effectLst/>
                <a:latin typeface="+mn-lt"/>
                <a:ea typeface="+mn-ea"/>
                <a:cs typeface="+mn-cs"/>
              </a:rPr>
              <a:t>You are not permitted to drive a truck or tow a trailer unless a qualified individual has conducted an inspection of the vehicle within the previous 24 hours.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Vehicles that do not meet the requirements can be taken out-of-service until repairs are made. This can result in fines and points assessed on the Carrier Profile or your Commercial Driver Abstract.</a:t>
            </a:r>
          </a:p>
          <a:p>
            <a:endParaRPr lang="en-CA"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The following documents are samples of inspection</a:t>
            </a:r>
            <a:r>
              <a:rPr lang="en-US" sz="1200" kern="1200" baseline="0" dirty="0" smtClean="0">
                <a:solidFill>
                  <a:schemeClr val="tx1"/>
                </a:solidFill>
                <a:effectLst/>
                <a:latin typeface="+mn-lt"/>
                <a:ea typeface="+mn-ea"/>
                <a:cs typeface="+mn-cs"/>
              </a:rPr>
              <a:t> reports.</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baseline="0" dirty="0" smtClean="0">
                <a:solidFill>
                  <a:schemeClr val="tx1"/>
                </a:solidFill>
                <a:effectLst/>
                <a:latin typeface="+mn-lt"/>
                <a:ea typeface="+mn-ea"/>
                <a:cs typeface="+mn-cs"/>
              </a:rPr>
              <a:t>DO:</a:t>
            </a:r>
            <a:r>
              <a:rPr lang="en-US" sz="1200" kern="1200" baseline="0" dirty="0" smtClean="0">
                <a:solidFill>
                  <a:schemeClr val="tx1"/>
                </a:solidFill>
                <a:effectLst/>
                <a:latin typeface="+mn-lt"/>
                <a:ea typeface="+mn-ea"/>
                <a:cs typeface="+mn-cs"/>
              </a:rPr>
              <a:t> Click to animate, twice, to show 2 samples of inspection reports.</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https://www.safetydriven.ca/resource/pre-trip-report/</a:t>
            </a:r>
          </a:p>
        </p:txBody>
      </p:sp>
      <p:sp>
        <p:nvSpPr>
          <p:cNvPr id="4" name="Slide Number Placeholder 3"/>
          <p:cNvSpPr>
            <a:spLocks noGrp="1"/>
          </p:cNvSpPr>
          <p:nvPr>
            <p:ph type="sldNum" sz="quarter" idx="10"/>
          </p:nvPr>
        </p:nvSpPr>
        <p:spPr/>
        <p:txBody>
          <a:bodyPr/>
          <a:lstStyle/>
          <a:p>
            <a:fld id="{D2AAB52B-0897-46EF-ACB7-C2A1E9716B33}" type="slidenum">
              <a:rPr lang="en-CA" smtClean="0"/>
              <a:t>29</a:t>
            </a:fld>
            <a:endParaRPr lang="en-CA" dirty="0"/>
          </a:p>
        </p:txBody>
      </p:sp>
    </p:spTree>
    <p:extLst>
      <p:ext uri="{BB962C8B-B14F-4D97-AF65-F5344CB8AC3E}">
        <p14:creationId xmlns:p14="http://schemas.microsoft.com/office/powerpoint/2010/main" val="137668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1" baseline="0" dirty="0" smtClean="0"/>
              <a:t> </a:t>
            </a:r>
            <a:r>
              <a:rPr lang="en-US" b="0" baseline="0" dirty="0" smtClean="0"/>
              <a:t>Read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3470546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Upon completion of a trip inspection form, you must forward the original report to the home terminal of the carrier within 20 days. The carrier is then responsible for storing this record in its principal place of business within thirty days of receiving the report. Each inspection form must be kept in chronological order for each vehicle for at least six months after receiving it.</a:t>
            </a:r>
            <a:r>
              <a:rPr lang="en-US" sz="1200" kern="1200" dirty="0" smtClean="0">
                <a:solidFill>
                  <a:schemeClr val="tx1"/>
                </a:solidFill>
                <a:effectLst/>
                <a:latin typeface="+mn-lt"/>
                <a:ea typeface="+mn-ea"/>
                <a:cs typeface="+mn-cs"/>
              </a:rPr>
              <a:t> </a:t>
            </a:r>
            <a:endParaRPr lang="en-CA" dirty="0" smtClean="0">
              <a:effectLst/>
            </a:endParaRPr>
          </a:p>
          <a:p>
            <a:r>
              <a:rPr lang="en-US" sz="1200" kern="1200" dirty="0" smtClean="0">
                <a:solidFill>
                  <a:schemeClr val="tx1"/>
                </a:solidFill>
                <a:effectLst/>
                <a:latin typeface="+mn-lt"/>
                <a:ea typeface="+mn-ea"/>
                <a:cs typeface="+mn-cs"/>
              </a:rPr>
              <a:t> </a:t>
            </a:r>
            <a:endParaRPr lang="en-CA" dirty="0" smtClean="0">
              <a:effectLst/>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30</a:t>
            </a:fld>
            <a:endParaRPr lang="en-CA" dirty="0"/>
          </a:p>
        </p:txBody>
      </p:sp>
    </p:spTree>
    <p:extLst>
      <p:ext uri="{BB962C8B-B14F-4D97-AF65-F5344CB8AC3E}">
        <p14:creationId xmlns:p14="http://schemas.microsoft.com/office/powerpoint/2010/main" val="2671182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You</a:t>
            </a:r>
            <a:r>
              <a:rPr lang="en-US" baseline="0" dirty="0" smtClean="0"/>
              <a:t> have 15 minutes to complete Exercise 3 in the Exercise Book.  </a:t>
            </a:r>
            <a:endParaRPr lang="en-US"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31</a:t>
            </a:fld>
            <a:endParaRPr lang="en-CA" dirty="0"/>
          </a:p>
        </p:txBody>
      </p:sp>
    </p:spTree>
    <p:extLst>
      <p:ext uri="{BB962C8B-B14F-4D97-AF65-F5344CB8AC3E}">
        <p14:creationId xmlns:p14="http://schemas.microsoft.com/office/powerpoint/2010/main" val="4255406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Click to reveal answer.</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32</a:t>
            </a:fld>
            <a:endParaRPr lang="en-CA" dirty="0"/>
          </a:p>
        </p:txBody>
      </p:sp>
    </p:spTree>
    <p:extLst>
      <p:ext uri="{BB962C8B-B14F-4D97-AF65-F5344CB8AC3E}">
        <p14:creationId xmlns:p14="http://schemas.microsoft.com/office/powerpoint/2010/main" val="1162232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33</a:t>
            </a:fld>
            <a:endParaRPr lang="en-CA" dirty="0"/>
          </a:p>
        </p:txBody>
      </p:sp>
    </p:spTree>
    <p:extLst>
      <p:ext uri="{BB962C8B-B14F-4D97-AF65-F5344CB8AC3E}">
        <p14:creationId xmlns:p14="http://schemas.microsoft.com/office/powerpoint/2010/main" val="3655277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34</a:t>
            </a:fld>
            <a:endParaRPr lang="en-CA" dirty="0"/>
          </a:p>
        </p:txBody>
      </p:sp>
    </p:spTree>
    <p:extLst>
      <p:ext uri="{BB962C8B-B14F-4D97-AF65-F5344CB8AC3E}">
        <p14:creationId xmlns:p14="http://schemas.microsoft.com/office/powerpoint/2010/main" val="1429405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DO:</a:t>
            </a:r>
          </a:p>
          <a:p>
            <a:r>
              <a:rPr lang="en-US" b="0" baseline="0" dirty="0" smtClean="0"/>
              <a:t>Read slide.</a:t>
            </a:r>
          </a:p>
        </p:txBody>
      </p:sp>
      <p:sp>
        <p:nvSpPr>
          <p:cNvPr id="4" name="Slide Number Placeholder 3"/>
          <p:cNvSpPr>
            <a:spLocks noGrp="1"/>
          </p:cNvSpPr>
          <p:nvPr>
            <p:ph type="sldNum" sz="quarter" idx="10"/>
          </p:nvPr>
        </p:nvSpPr>
        <p:spPr/>
        <p:txBody>
          <a:bodyPr/>
          <a:lstStyle/>
          <a:p>
            <a:fld id="{D2AAB52B-0897-46EF-ACB7-C2A1E9716B33}" type="slidenum">
              <a:rPr lang="en-CA" smtClean="0"/>
              <a:t>35</a:t>
            </a:fld>
            <a:endParaRPr lang="en-CA" dirty="0"/>
          </a:p>
        </p:txBody>
      </p:sp>
    </p:spTree>
    <p:extLst>
      <p:ext uri="{BB962C8B-B14F-4D97-AF65-F5344CB8AC3E}">
        <p14:creationId xmlns:p14="http://schemas.microsoft.com/office/powerpoint/2010/main" val="2241839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In</a:t>
            </a:r>
            <a:r>
              <a:rPr lang="en-US" baseline="0" dirty="0" smtClean="0"/>
              <a:t> this module we have discussed the legislation around your vehicle inspections as well as inspection stations.  We discussed at length how to complete your pre-trip, en route and post-trip inspections. You should have a better understanding of what is required of you to ensure the vehicle is in proper working order prior to setting out. You should now understand how to fill out Schedule 1, and document the pre-, post- and en route inspections in your log books. </a:t>
            </a:r>
          </a:p>
          <a:p>
            <a:pPr marL="0" indent="0" defTabSz="457200">
              <a:lnSpc>
                <a:spcPct val="100000"/>
              </a:lnSpc>
              <a:spcAft>
                <a:spcPts val="800"/>
              </a:spcAft>
              <a:buClr>
                <a:schemeClr val="accent1"/>
              </a:buClr>
              <a:buNone/>
            </a:pPr>
            <a:r>
              <a:rPr lang="en-US" altLang="en-US" dirty="0" smtClean="0">
                <a:solidFill>
                  <a:schemeClr val="tx1"/>
                </a:solidFill>
                <a:latin typeface="Lato Regular" panose="020F0502020204030203" pitchFamily="34" charset="0"/>
              </a:rPr>
              <a:t>Next, we will go into the yard and you will complete a Schedule 1 inspection and the appropriate paperwork.</a:t>
            </a:r>
          </a:p>
          <a:p>
            <a:pPr marL="0" indent="0" defTabSz="457200">
              <a:lnSpc>
                <a:spcPct val="100000"/>
              </a:lnSpc>
              <a:spcAft>
                <a:spcPts val="800"/>
              </a:spcAft>
              <a:buClr>
                <a:schemeClr val="accent1"/>
              </a:buClr>
              <a:buNone/>
            </a:pPr>
            <a:endParaRPr lang="en-US" altLang="en-US" dirty="0" smtClean="0">
              <a:solidFill>
                <a:schemeClr val="tx1"/>
              </a:solidFill>
              <a:latin typeface="Lato Regular" panose="020F0502020204030203" pitchFamily="34" charset="0"/>
            </a:endParaRPr>
          </a:p>
          <a:p>
            <a:pPr marL="0" indent="0">
              <a:buFont typeface="Arial" panose="020B0604020202020204" pitchFamily="34" charset="0"/>
              <a:buNone/>
            </a:pPr>
            <a:r>
              <a:rPr lang="en-US" b="1" dirty="0" smtClean="0"/>
              <a:t>DO:</a:t>
            </a:r>
          </a:p>
          <a:p>
            <a:pPr marL="0" indent="0">
              <a:buFont typeface="Arial" panose="020B0604020202020204" pitchFamily="34" charset="0"/>
              <a:buNone/>
            </a:pPr>
            <a:r>
              <a:rPr lang="en-US" b="0" dirty="0" smtClean="0"/>
              <a:t>Regardless of how the schedule and the lessons are taught,</a:t>
            </a:r>
            <a:r>
              <a:rPr lang="en-US" b="0" baseline="0" dirty="0" smtClean="0"/>
              <a:t> s</a:t>
            </a:r>
            <a:r>
              <a:rPr lang="en-US" b="0" dirty="0" smtClean="0"/>
              <a:t>tudents must have completed lessons</a:t>
            </a:r>
            <a:r>
              <a:rPr lang="en-US" b="0" baseline="0" dirty="0" smtClean="0"/>
              <a:t> 1-4 before into a vehicle to perform any driving manoeuvres in Lesson 5.</a:t>
            </a:r>
            <a:endParaRPr lang="en-US" b="1" dirty="0" smtClean="0"/>
          </a:p>
          <a:p>
            <a:pPr marL="0" indent="0" defTabSz="457200">
              <a:lnSpc>
                <a:spcPct val="100000"/>
              </a:lnSpc>
              <a:spcAft>
                <a:spcPts val="800"/>
              </a:spcAft>
              <a:buClr>
                <a:schemeClr val="accent1"/>
              </a:buClr>
              <a:buNone/>
            </a:pPr>
            <a:endParaRPr lang="en-US" altLang="en-US" dirty="0" smtClean="0">
              <a:solidFill>
                <a:schemeClr val="tx1"/>
              </a:solidFill>
              <a:latin typeface="Lato Regular" panose="020F0502020204030203" pitchFamily="34"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36</a:t>
            </a:fld>
            <a:endParaRPr lang="en-CA" dirty="0"/>
          </a:p>
        </p:txBody>
      </p:sp>
    </p:spTree>
    <p:extLst>
      <p:ext uri="{BB962C8B-B14F-4D97-AF65-F5344CB8AC3E}">
        <p14:creationId xmlns:p14="http://schemas.microsoft.com/office/powerpoint/2010/main" val="1022578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600"/>
              </a:spcAft>
            </a:pPr>
            <a:r>
              <a:rPr lang="en-CA" sz="1200" b="1" kern="1200" dirty="0" smtClean="0">
                <a:solidFill>
                  <a:schemeClr val="tx1"/>
                </a:solidFill>
                <a:latin typeface="+mn-lt"/>
                <a:ea typeface="Calibri" panose="020F0502020204030204" pitchFamily="34" charset="0"/>
                <a:cs typeface="Times New Roman" panose="02020603050405020304" pitchFamily="18" charset="0"/>
              </a:rPr>
              <a:t>SAY:</a:t>
            </a:r>
            <a:endParaRPr lang="en-CA" sz="1200" kern="1200" dirty="0">
              <a:solidFill>
                <a:schemeClr val="tx1"/>
              </a:solidFill>
              <a:latin typeface="+mn-lt"/>
              <a:ea typeface="Calibri" panose="020F0502020204030204" pitchFamily="34" charset="0"/>
              <a:cs typeface="Times New Roman" panose="02020603050405020304" pitchFamily="18" charset="0"/>
            </a:endParaRPr>
          </a:p>
          <a:p>
            <a:r>
              <a:rPr lang="en-CA" sz="1200" kern="1200" dirty="0" smtClean="0">
                <a:solidFill>
                  <a:schemeClr val="tx1"/>
                </a:solidFill>
                <a:effectLst/>
                <a:latin typeface="+mn-lt"/>
                <a:ea typeface="+mn-ea"/>
                <a:cs typeface="+mn-cs"/>
              </a:rPr>
              <a:t>You will head out to the yard where an instructor will identify each component and system that needs to be inspected as well as how to identify whether the item has a minor or major defect and then you will do the same inspection.</a:t>
            </a:r>
          </a:p>
          <a:p>
            <a:r>
              <a:rPr lang="en-US" sz="1200" kern="1200" dirty="0" smtClean="0">
                <a:solidFill>
                  <a:schemeClr val="tx1"/>
                </a:solidFill>
                <a:effectLst/>
                <a:latin typeface="+mn-lt"/>
                <a:ea typeface="+mn-ea"/>
                <a:cs typeface="+mn-cs"/>
              </a:rPr>
              <a:t>You may wish to take your textbook with the inspection details as it provides details on what you are looking for when doing an inspection.</a:t>
            </a:r>
          </a:p>
          <a:p>
            <a:r>
              <a:rPr lang="en-CA" sz="1200" kern="1200" dirty="0" smtClean="0">
                <a:solidFill>
                  <a:schemeClr val="tx1"/>
                </a:solidFill>
                <a:effectLst/>
                <a:latin typeface="+mn-lt"/>
                <a:ea typeface="+mn-ea"/>
                <a:cs typeface="+mn-cs"/>
              </a:rPr>
              <a:t>You will need your exercise book which has the inspection form and sample report.</a:t>
            </a:r>
          </a:p>
          <a:p>
            <a:pPr marL="0" lvl="0" indent="0">
              <a:lnSpc>
                <a:spcPct val="115000"/>
              </a:lnSpc>
              <a:spcBef>
                <a:spcPts val="1200"/>
              </a:spcBef>
              <a:spcAft>
                <a:spcPts val="600"/>
              </a:spcAft>
              <a:buFont typeface="Symbol" panose="05050102010706020507" pitchFamily="18" charset="2"/>
              <a:buNone/>
            </a:pPr>
            <a:endParaRPr lang="en-US" sz="1200" b="1"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1" kern="1200" dirty="0" smtClean="0">
                <a:solidFill>
                  <a:schemeClr val="tx1"/>
                </a:solidFill>
                <a:latin typeface="+mn-lt"/>
                <a:ea typeface="Calibri" panose="020F0502020204030204" pitchFamily="34" charset="0"/>
                <a:cs typeface="Times New Roman" panose="02020603050405020304" pitchFamily="18" charset="0"/>
              </a:rPr>
              <a:t>DO:</a:t>
            </a:r>
          </a:p>
          <a:p>
            <a:pPr marL="0" marR="0" lvl="0" indent="0" algn="l" defTabSz="914400" rtl="0" eaLnBrk="1" fontAlgn="auto" latinLnBrk="0" hangingPunct="1">
              <a:lnSpc>
                <a:spcPct val="115000"/>
              </a:lnSpc>
              <a:spcBef>
                <a:spcPts val="1200"/>
              </a:spcBef>
              <a:spcAft>
                <a:spcPts val="600"/>
              </a:spcAft>
              <a:buClrTx/>
              <a:buSzTx/>
              <a:buFont typeface="Symbol" panose="05050102010706020507" pitchFamily="18" charset="2"/>
              <a:buNone/>
              <a:tabLst/>
              <a:defRPr/>
            </a:pPr>
            <a:r>
              <a:rPr lang="en-CA" sz="1200" kern="1200" dirty="0" smtClean="0">
                <a:solidFill>
                  <a:schemeClr val="tx1"/>
                </a:solidFill>
                <a:effectLst/>
                <a:latin typeface="+mn-lt"/>
                <a:ea typeface="+mn-ea"/>
                <a:cs typeface="+mn-cs"/>
              </a:rPr>
              <a:t>At the end of the classroom session, the instructor and the students will proceed to the yard for the vehicle inspection activities. The instructor will have about 1 hour, 30 minutes to demonstrate the vehicle inspection activities (pre-trip, en route, post trip inspection) to the student, after which the student will perform the activities. The students will have a minimum of 5 hours, 30 minutes to practice the vehicle inspection activities (pre-trip, en route, post trip inspection). This time may be split up and used in 30 minute increments throughout the length of the course as it may be helpful to demonstrate best practices for en route and post-trip in a different session</a:t>
            </a:r>
            <a:r>
              <a:rPr lang="en-CA" sz="1200" b="1" kern="1200" dirty="0" smtClean="0">
                <a:solidFill>
                  <a:schemeClr val="tx1"/>
                </a:solidFill>
                <a:effectLst/>
                <a:latin typeface="+mn-lt"/>
                <a:ea typeface="+mn-ea"/>
                <a:cs typeface="+mn-cs"/>
              </a:rPr>
              <a:t>. Decisions about how to organize yard time will need to flex with each class based on numbers of students, available instructors for proper yard ratio and physical training space.</a:t>
            </a:r>
            <a:r>
              <a:rPr lang="en-US" sz="1200" b="1" kern="1200" dirty="0" smtClean="0">
                <a:solidFill>
                  <a:schemeClr val="tx1"/>
                </a:solidFill>
                <a:effectLst/>
                <a:latin typeface="+mn-lt"/>
                <a:ea typeface="+mn-ea"/>
                <a:cs typeface="+mn-cs"/>
              </a:rPr>
              <a:t> </a:t>
            </a:r>
            <a:endParaRPr lang="en-US" sz="1200" b="1" kern="1200" dirty="0" smtClean="0">
              <a:solidFill>
                <a:schemeClr val="tx1"/>
              </a:solidFill>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37</a:t>
            </a:fld>
            <a:endParaRPr lang="en-CA" dirty="0"/>
          </a:p>
        </p:txBody>
      </p:sp>
    </p:spTree>
    <p:extLst>
      <p:ext uri="{BB962C8B-B14F-4D97-AF65-F5344CB8AC3E}">
        <p14:creationId xmlns:p14="http://schemas.microsoft.com/office/powerpoint/2010/main" val="3256088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600"/>
              </a:spcAft>
            </a:pPr>
            <a:r>
              <a:rPr lang="en-CA" sz="1200" b="1" kern="1200" dirty="0" smtClean="0">
                <a:solidFill>
                  <a:schemeClr val="tx1"/>
                </a:solidFill>
                <a:latin typeface="+mn-lt"/>
                <a:ea typeface="Calibri" panose="020F0502020204030204" pitchFamily="34" charset="0"/>
                <a:cs typeface="Times New Roman" panose="02020603050405020304" pitchFamily="18" charset="0"/>
              </a:rPr>
              <a:t>SAY:</a:t>
            </a:r>
            <a:endParaRPr lang="en-CA" sz="1200" kern="1200" dirty="0">
              <a:solidFill>
                <a:schemeClr val="tx1"/>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1200"/>
              </a:spcBef>
              <a:spcAft>
                <a:spcPts val="600"/>
              </a:spcAft>
              <a:buClrTx/>
              <a:buSzTx/>
              <a:buFont typeface="Symbol" panose="05050102010706020507" pitchFamily="18" charset="2"/>
              <a:buNone/>
              <a:tabLst/>
              <a:defRPr/>
            </a:pPr>
            <a:r>
              <a:rPr lang="en-US" sz="1200" b="0" kern="1200" dirty="0" smtClean="0">
                <a:solidFill>
                  <a:schemeClr val="tx1"/>
                </a:solidFill>
                <a:latin typeface="+mn-lt"/>
                <a:ea typeface="Calibri" panose="020F0502020204030204" pitchFamily="34" charset="0"/>
                <a:cs typeface="Times New Roman" panose="02020603050405020304" pitchFamily="18" charset="0"/>
              </a:rPr>
              <a:t>You will now</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have a practical assessment where y</a:t>
            </a:r>
            <a:r>
              <a:rPr lang="en-US" sz="1200" b="0" kern="1200" dirty="0" smtClean="0">
                <a:solidFill>
                  <a:schemeClr val="tx1"/>
                </a:solidFill>
                <a:latin typeface="+mn-lt"/>
                <a:ea typeface="Calibri" panose="020F0502020204030204" pitchFamily="34" charset="0"/>
                <a:cs typeface="Times New Roman" panose="02020603050405020304" pitchFamily="18" charset="0"/>
              </a:rPr>
              <a:t>our instructor will assess your understanding</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and skill competency. </a:t>
            </a:r>
            <a:r>
              <a:rPr lang="en-US" sz="1200" kern="1200" dirty="0" smtClean="0">
                <a:solidFill>
                  <a:schemeClr val="tx1"/>
                </a:solidFill>
                <a:effectLst/>
                <a:latin typeface="+mn-lt"/>
                <a:ea typeface="+mn-ea"/>
                <a:cs typeface="+mn-cs"/>
              </a:rPr>
              <a:t>This final in-yard assessment will count towards your final course mark.  Each time you attempt the activities, your instructor will provide you with a copy of your in-yard assessment which you should review to improve your skills in this area. </a:t>
            </a:r>
          </a:p>
          <a:p>
            <a:pPr marL="0" lvl="0" indent="0">
              <a:lnSpc>
                <a:spcPct val="115000"/>
              </a:lnSpc>
              <a:spcBef>
                <a:spcPts val="1200"/>
              </a:spcBef>
              <a:spcAft>
                <a:spcPts val="600"/>
              </a:spcAft>
              <a:buFont typeface="Symbol" panose="05050102010706020507" pitchFamily="18" charset="2"/>
              <a:buNone/>
            </a:pPr>
            <a:endParaRPr lang="en-US" sz="1200" b="1"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1" kern="1200" dirty="0" smtClean="0">
                <a:solidFill>
                  <a:schemeClr val="tx1"/>
                </a:solidFill>
                <a:latin typeface="+mn-lt"/>
                <a:ea typeface="Calibri" panose="020F0502020204030204" pitchFamily="34" charset="0"/>
                <a:cs typeface="Times New Roman" panose="02020603050405020304" pitchFamily="18" charset="0"/>
              </a:rPr>
              <a:t>DO:</a:t>
            </a:r>
          </a:p>
          <a:p>
            <a:pPr marL="0" marR="0" lvl="0" indent="0" algn="l" defTabSz="914400" rtl="0" eaLnBrk="1" fontAlgn="auto" latinLnBrk="0" hangingPunct="1">
              <a:lnSpc>
                <a:spcPct val="115000"/>
              </a:lnSpc>
              <a:spcBef>
                <a:spcPts val="1200"/>
              </a:spcBef>
              <a:spcAft>
                <a:spcPts val="600"/>
              </a:spcAft>
              <a:buClrTx/>
              <a:buSzTx/>
              <a:buFont typeface="Symbol" panose="05050102010706020507" pitchFamily="18" charset="2"/>
              <a:buNone/>
              <a:tabLst/>
              <a:defRPr/>
            </a:pPr>
            <a:r>
              <a:rPr lang="en-US" sz="1200" kern="1200" dirty="0" smtClean="0">
                <a:solidFill>
                  <a:schemeClr val="tx1"/>
                </a:solidFill>
                <a:effectLst/>
                <a:latin typeface="+mn-lt"/>
                <a:ea typeface="+mn-ea"/>
                <a:cs typeface="+mn-cs"/>
              </a:rPr>
              <a:t>Instructor will evaluate students using the practical assessment sheet.  The list may then be shared with the student to improve their performance.  Use one practical assessment sheet each time the student performs the activities. Students are encouraged to bring their textbook and/or exercise book with the lists of procedures and checklists during the time they are applying their learning.</a:t>
            </a:r>
            <a:endParaRPr lang="en-US" sz="1200" b="0"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endParaRPr lang="en-US" sz="1200" b="0"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mn-lt"/>
                <a:ea typeface="Calibri" panose="020F0502020204030204" pitchFamily="34" charset="0"/>
                <a:cs typeface="Times New Roman" panose="02020603050405020304" pitchFamily="18" charset="0"/>
              </a:rPr>
              <a:t>A minimum of one hour will be used for in-yard assessment.  </a:t>
            </a:r>
          </a:p>
        </p:txBody>
      </p:sp>
      <p:sp>
        <p:nvSpPr>
          <p:cNvPr id="4" name="Slide Number Placeholder 3"/>
          <p:cNvSpPr>
            <a:spLocks noGrp="1"/>
          </p:cNvSpPr>
          <p:nvPr>
            <p:ph type="sldNum" sz="quarter" idx="10"/>
          </p:nvPr>
        </p:nvSpPr>
        <p:spPr/>
        <p:txBody>
          <a:bodyPr/>
          <a:lstStyle/>
          <a:p>
            <a:fld id="{D2AAB52B-0897-46EF-ACB7-C2A1E9716B33}" type="slidenum">
              <a:rPr lang="en-CA" smtClean="0"/>
              <a:t>38</a:t>
            </a:fld>
            <a:endParaRPr lang="en-CA" dirty="0"/>
          </a:p>
        </p:txBody>
      </p:sp>
    </p:spTree>
    <p:extLst>
      <p:ext uri="{BB962C8B-B14F-4D97-AF65-F5344CB8AC3E}">
        <p14:creationId xmlns:p14="http://schemas.microsoft.com/office/powerpoint/2010/main" val="11553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Daily vehicle inspection is important to ensure that problems and defects are detected early, before the vehicle is operated on the highway. Inspections prevent the operation of a vehicle with conditions that are likely to cause or contribute to the severity of a collision</a:t>
            </a:r>
            <a:r>
              <a:rPr lang="en-CA"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It’s much safer and less expensive to prevent problems than to allow them to happen. It’s less expensive because it costs a lot less to fix a breakdown in the yard than on the road. </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Inspection processes and pro</a:t>
            </a:r>
            <a:r>
              <a:rPr lang="en-CA" sz="1200" kern="1200" baseline="0" dirty="0" smtClean="0">
                <a:solidFill>
                  <a:schemeClr val="tx1"/>
                </a:solidFill>
                <a:effectLst/>
                <a:latin typeface="+mn-lt"/>
                <a:ea typeface="+mn-ea"/>
                <a:cs typeface="+mn-cs"/>
              </a:rPr>
              <a:t>cedures as well as</a:t>
            </a:r>
            <a:r>
              <a:rPr lang="en-CA" sz="1200" kern="1200" dirty="0" smtClean="0">
                <a:solidFill>
                  <a:schemeClr val="tx1"/>
                </a:solidFill>
                <a:effectLst/>
                <a:latin typeface="+mn-lt"/>
                <a:ea typeface="+mn-ea"/>
                <a:cs typeface="+mn-cs"/>
              </a:rPr>
              <a:t> a</a:t>
            </a:r>
            <a:r>
              <a:rPr lang="en-CA" sz="1200" kern="1200" baseline="0" dirty="0" smtClean="0">
                <a:solidFill>
                  <a:schemeClr val="tx1"/>
                </a:solidFill>
                <a:effectLst/>
                <a:latin typeface="+mn-lt"/>
                <a:ea typeface="+mn-ea"/>
                <a:cs typeface="+mn-cs"/>
              </a:rPr>
              <a:t> maintenance program</a:t>
            </a:r>
            <a:r>
              <a:rPr lang="en-CA" sz="1200" kern="1200" dirty="0" smtClean="0">
                <a:solidFill>
                  <a:schemeClr val="tx1"/>
                </a:solidFill>
                <a:effectLst/>
                <a:latin typeface="+mn-lt"/>
                <a:ea typeface="+mn-ea"/>
                <a:cs typeface="+mn-cs"/>
              </a:rPr>
              <a:t> is a legal requirement of the carrier. It ensures there is clear communication within the company about the vehicle’s day-to-day safety.</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As</a:t>
            </a:r>
            <a:r>
              <a:rPr lang="en-CA" sz="1200" kern="1200" baseline="0" dirty="0" smtClean="0">
                <a:solidFill>
                  <a:schemeClr val="tx1"/>
                </a:solidFill>
                <a:effectLst/>
                <a:latin typeface="+mn-lt"/>
                <a:ea typeface="+mn-ea"/>
                <a:cs typeface="+mn-cs"/>
              </a:rPr>
              <a:t> time tracking in logs is also a requirement, the t</a:t>
            </a:r>
            <a:r>
              <a:rPr lang="en-CA" sz="1200" kern="1200" dirty="0" smtClean="0">
                <a:solidFill>
                  <a:schemeClr val="tx1"/>
                </a:solidFill>
                <a:effectLst/>
                <a:latin typeface="+mn-lt"/>
                <a:ea typeface="+mn-ea"/>
                <a:cs typeface="+mn-cs"/>
              </a:rPr>
              <a:t>ime you spend performing a vehicle inspection is part of the on-duty time and should be reported on as </a:t>
            </a:r>
            <a:r>
              <a:rPr lang="en-CA" sz="1200" b="0" kern="1200" dirty="0" smtClean="0">
                <a:solidFill>
                  <a:schemeClr val="tx1"/>
                </a:solidFill>
                <a:effectLst/>
                <a:latin typeface="+mn-lt"/>
                <a:ea typeface="+mn-ea"/>
                <a:cs typeface="+mn-cs"/>
              </a:rPr>
              <a:t>on-duty not driving.</a:t>
            </a:r>
          </a:p>
          <a:p>
            <a:endParaRPr lang="en-CA" sz="1200" b="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DO: </a:t>
            </a:r>
            <a:r>
              <a:rPr lang="en-CA" sz="1200" kern="1200" dirty="0" smtClean="0">
                <a:solidFill>
                  <a:schemeClr val="tx1"/>
                </a:solidFill>
                <a:effectLst/>
                <a:latin typeface="+mn-lt"/>
                <a:ea typeface="+mn-ea"/>
                <a:cs typeface="+mn-cs"/>
              </a:rPr>
              <a:t>Ask students</a:t>
            </a:r>
            <a:r>
              <a:rPr lang="en-CA" sz="1200" kern="1200" baseline="0" dirty="0" smtClean="0">
                <a:solidFill>
                  <a:schemeClr val="tx1"/>
                </a:solidFill>
                <a:effectLst/>
                <a:latin typeface="+mn-lt"/>
                <a:ea typeface="+mn-ea"/>
                <a:cs typeface="+mn-cs"/>
              </a:rPr>
              <a:t> to visit the website for the Commercial Vehicle Safety Alliance and look at the violations related to vehicles from the previous year.</a:t>
            </a:r>
          </a:p>
          <a:p>
            <a:r>
              <a:rPr lang="en-CA" sz="1200" kern="1200" dirty="0" smtClean="0">
                <a:solidFill>
                  <a:schemeClr val="tx1"/>
                </a:solidFill>
                <a:effectLst/>
                <a:latin typeface="+mn-lt"/>
                <a:ea typeface="+mn-ea"/>
                <a:cs typeface="+mn-cs"/>
              </a:rPr>
              <a:t>https://www.cvsa.org/news-entry/2018-roadcheck-results/ </a:t>
            </a:r>
          </a:p>
          <a:p>
            <a:r>
              <a:rPr lang="en-CA" sz="1200" kern="1200" dirty="0" smtClean="0">
                <a:solidFill>
                  <a:schemeClr val="tx1"/>
                </a:solidFill>
                <a:effectLst/>
                <a:latin typeface="+mn-lt"/>
                <a:ea typeface="+mn-ea"/>
                <a:cs typeface="+mn-cs"/>
              </a:rPr>
              <a:t>https://www.cvsa.org/news-entry/2018-brake-safety-week-results/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dirty="0"/>
          </a:p>
        </p:txBody>
      </p:sp>
    </p:spTree>
    <p:extLst>
      <p:ext uri="{BB962C8B-B14F-4D97-AF65-F5344CB8AC3E}">
        <p14:creationId xmlns:p14="http://schemas.microsoft.com/office/powerpoint/2010/main" val="66087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4861"/>
            <a:ext cx="5608320" cy="4327808"/>
          </a:xfrm>
        </p:spPr>
        <p:txBody>
          <a:bodyPr/>
          <a:lstStyle/>
          <a:p>
            <a:r>
              <a:rPr lang="en-CA" sz="1200" b="1" kern="1200" dirty="0" smtClean="0">
                <a:solidFill>
                  <a:schemeClr val="tx1"/>
                </a:solidFill>
                <a:effectLst/>
                <a:latin typeface="+mn-lt"/>
                <a:ea typeface="+mn-ea"/>
                <a:cs typeface="+mn-cs"/>
              </a:rPr>
              <a:t>SAY:</a:t>
            </a:r>
            <a:r>
              <a:rPr lang="en-CA" sz="1200" kern="1200" dirty="0" smtClean="0">
                <a:solidFill>
                  <a:schemeClr val="tx1"/>
                </a:solidFill>
                <a:effectLst/>
                <a:latin typeface="+mn-lt"/>
                <a:ea typeface="+mn-ea"/>
                <a:cs typeface="+mn-cs"/>
              </a:rPr>
              <a:t> Commercial vehicle regulatory agencies are responsible for ensuring commercial vehicle compliance with Provincial and Federal Acts and Regulations.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Daily inspections can be conducted by drivers, maintenance staff, or yard staff. If the driver did not conduct the inspection, they are required to sign the inspection report when they receive it. </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all but rare circumstances, all jurisdictions in Canada recognize daily inspections from other Canadian jurisdictions as equivalent. This means that an inspection done in compliance with regulations in one jurisdiction applies to all the other jurisdictions.  If you do an inspection in Saskatchewan it would be applicable</a:t>
            </a:r>
            <a:r>
              <a:rPr lang="en-CA" sz="1200" kern="1200" baseline="0" dirty="0" smtClean="0">
                <a:solidFill>
                  <a:schemeClr val="tx1"/>
                </a:solidFill>
                <a:effectLst/>
                <a:latin typeface="+mn-lt"/>
                <a:ea typeface="+mn-ea"/>
                <a:cs typeface="+mn-cs"/>
              </a:rPr>
              <a:t> and aligned with requirements in Manitoba.</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Inspections are listed in Lesson 4 of the Textbook, under Vehicle Inspections.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212190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i="1" kern="1200" dirty="0" smtClean="0">
                <a:solidFill>
                  <a:schemeClr val="tx1"/>
                </a:solidFill>
                <a:effectLst/>
                <a:latin typeface="+mn-lt"/>
                <a:ea typeface="+mn-ea"/>
                <a:cs typeface="+mn-cs"/>
              </a:rPr>
              <a:t>The Manitoba Commercial Vehicle Trip Inspection Regulations </a:t>
            </a:r>
            <a:r>
              <a:rPr lang="en-CA" sz="1200" kern="1200" dirty="0" smtClean="0">
                <a:solidFill>
                  <a:schemeClr val="tx1"/>
                </a:solidFill>
                <a:effectLst/>
                <a:latin typeface="+mn-lt"/>
                <a:ea typeface="+mn-ea"/>
                <a:cs typeface="+mn-cs"/>
              </a:rPr>
              <a:t>is intended to enable you to identify vehicle problems and defects, and to prevent vehicles from being driven if they are in a state that will likely contribute to a collision or vehicle breakdown.</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Provincially regulated carriers (those that operate solely within Manitoba) must complete and keep a record of trip inspection reports on trucks with a registered gross vehicle weight of 4500 kilograms and greater. </a:t>
            </a:r>
            <a:r>
              <a:rPr lang="en-US" sz="1200" kern="1200" dirty="0" smtClean="0">
                <a:solidFill>
                  <a:schemeClr val="tx1"/>
                </a:solidFill>
                <a:effectLst/>
                <a:latin typeface="+mn-lt"/>
                <a:ea typeface="+mn-ea"/>
                <a:cs typeface="+mn-cs"/>
              </a:rPr>
              <a:t>By regulation, any commercial vehicle weighing 4,500 kg or more must be inspected daily when the vehicle is in use. It’s illegal to drive the vehicle or tow a trailer that has not been inspected in the previous 24 hours.</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Federally regulated carriers (those that operate one or more vehicles outside the province of Manitoba) must complete and keep a record of trip inspection reports on trucks with a registered gross vehicle weight of 11794 kilograms and greater. This also includes any trailers or semi-trailers being towed. </a:t>
            </a:r>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373301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4861"/>
            <a:ext cx="5608320" cy="4327808"/>
          </a:xfrm>
        </p:spPr>
        <p:txBody>
          <a:bodyPr/>
          <a:lstStyle/>
          <a:p>
            <a:r>
              <a:rPr lang="en-CA" sz="1200" b="1" kern="1200" dirty="0" smtClean="0">
                <a:solidFill>
                  <a:schemeClr val="tx1"/>
                </a:solidFill>
                <a:effectLst/>
                <a:latin typeface="+mn-lt"/>
                <a:ea typeface="+mn-ea"/>
                <a:cs typeface="+mn-cs"/>
              </a:rPr>
              <a:t>SAY:</a:t>
            </a:r>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These are the types of inspections that you need to</a:t>
            </a:r>
            <a:r>
              <a:rPr lang="en-CA" sz="1200" kern="1200" baseline="0" dirty="0" smtClean="0">
                <a:solidFill>
                  <a:schemeClr val="tx1"/>
                </a:solidFill>
                <a:effectLst/>
                <a:latin typeface="+mn-lt"/>
                <a:ea typeface="+mn-ea"/>
                <a:cs typeface="+mn-cs"/>
              </a:rPr>
              <a:t> know about and prepare for</a:t>
            </a:r>
            <a:r>
              <a:rPr lang="en-CA" sz="1200" kern="1200" baseline="0" dirty="0" smtClean="0">
                <a:solidFill>
                  <a:schemeClr val="tx1"/>
                </a:solidFill>
                <a:effectLst/>
                <a:latin typeface="+mn-lt"/>
                <a:ea typeface="+mn-ea"/>
                <a:cs typeface="+mn-cs"/>
              </a:rPr>
              <a:t>. </a:t>
            </a:r>
          </a:p>
          <a:p>
            <a:endParaRPr lang="en-CA" sz="1200" kern="1200" baseline="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province of Manitoba has a mandatory safety inspection program. This is called the Periodic Mandatory</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Vehicle Inspection (PMVI) program for Commercial Vehicles.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On-road inspections</a:t>
            </a:r>
            <a:r>
              <a:rPr lang="en-CA" sz="1200" kern="1200" baseline="0" dirty="0" smtClean="0">
                <a:solidFill>
                  <a:schemeClr val="tx1"/>
                </a:solidFill>
                <a:effectLst/>
                <a:latin typeface="+mn-lt"/>
                <a:ea typeface="+mn-ea"/>
                <a:cs typeface="+mn-cs"/>
              </a:rPr>
              <a:t> are done by enforcement agencies.  Inspectors may do an inspection and/or ask for your inspection report.</a:t>
            </a: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Inspection stations are setup on the highway and if the lights are flashing, a</a:t>
            </a:r>
            <a:r>
              <a:rPr lang="en-CA" sz="1200" kern="1200" dirty="0" smtClean="0">
                <a:solidFill>
                  <a:schemeClr val="tx1"/>
                </a:solidFill>
                <a:effectLst/>
                <a:latin typeface="+mn-lt"/>
                <a:ea typeface="+mn-ea"/>
                <a:cs typeface="+mn-cs"/>
              </a:rPr>
              <a:t>ll commercial vehicles or combinations weighing 4,500 kg or more are required to report in.</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En route inspections are best practice and may be required by your employer.  This type</a:t>
            </a:r>
            <a:r>
              <a:rPr lang="en-CA" sz="1200" kern="1200" baseline="0" dirty="0" smtClean="0">
                <a:solidFill>
                  <a:schemeClr val="tx1"/>
                </a:solidFill>
                <a:effectLst/>
                <a:latin typeface="+mn-lt"/>
                <a:ea typeface="+mn-ea"/>
                <a:cs typeface="+mn-cs"/>
              </a:rPr>
              <a:t> of inspection focuses on your safety and your duty of care as a driver of a commercial vehicle.</a:t>
            </a:r>
          </a:p>
          <a:p>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u="none" strike="noStrike" kern="1200" dirty="0" smtClean="0">
                <a:solidFill>
                  <a:schemeClr val="tx1"/>
                </a:solidFill>
                <a:effectLst/>
                <a:latin typeface="+mn-lt"/>
                <a:ea typeface="+mn-ea"/>
                <a:cs typeface="+mn-cs"/>
              </a:rPr>
              <a:t>Post-trip Inspections are also not specifically</a:t>
            </a:r>
            <a:r>
              <a:rPr lang="en-CA" sz="1200" b="0" u="none" strike="noStrike" kern="1200" baseline="0" dirty="0" smtClean="0">
                <a:solidFill>
                  <a:schemeClr val="tx1"/>
                </a:solidFill>
                <a:effectLst/>
                <a:latin typeface="+mn-lt"/>
                <a:ea typeface="+mn-ea"/>
                <a:cs typeface="+mn-cs"/>
              </a:rPr>
              <a:t> </a:t>
            </a:r>
            <a:r>
              <a:rPr lang="en-CA" sz="1200" b="0" u="none" strike="noStrike" kern="1200" dirty="0" smtClean="0">
                <a:solidFill>
                  <a:schemeClr val="tx1"/>
                </a:solidFill>
                <a:effectLst/>
                <a:latin typeface="+mn-lt"/>
                <a:ea typeface="+mn-ea"/>
                <a:cs typeface="+mn-cs"/>
              </a:rPr>
              <a:t>required by regulation but it may</a:t>
            </a:r>
            <a:r>
              <a:rPr lang="en-CA" sz="1200" b="0" u="none" strike="noStrike" kern="1200" baseline="0" dirty="0" smtClean="0">
                <a:solidFill>
                  <a:schemeClr val="tx1"/>
                </a:solidFill>
                <a:effectLst/>
                <a:latin typeface="+mn-lt"/>
                <a:ea typeface="+mn-ea"/>
                <a:cs typeface="+mn-cs"/>
              </a:rPr>
              <a:t> be part of your company policies to perform a walk around in or to identify issues early and to leave the </a:t>
            </a:r>
            <a:r>
              <a:rPr lang="en-CA" sz="1200" b="0" u="none" strike="noStrike" kern="1200" dirty="0" smtClean="0">
                <a:solidFill>
                  <a:schemeClr val="tx1"/>
                </a:solidFill>
                <a:effectLst/>
                <a:latin typeface="+mn-lt"/>
                <a:ea typeface="+mn-ea"/>
                <a:cs typeface="+mn-cs"/>
              </a:rPr>
              <a:t>vehicle safely and securely.</a:t>
            </a:r>
            <a:endParaRPr lang="en-US" sz="1200" b="0" u="none" strike="noStrike"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Daily inspections are required by law and the reporting of them is also regulated by the government.  While</a:t>
            </a:r>
            <a:r>
              <a:rPr lang="en-CA" sz="1200" kern="1200" baseline="0" dirty="0" smtClean="0">
                <a:solidFill>
                  <a:schemeClr val="tx1"/>
                </a:solidFill>
                <a:effectLst/>
                <a:latin typeface="+mn-lt"/>
                <a:ea typeface="+mn-ea"/>
                <a:cs typeface="+mn-cs"/>
              </a:rPr>
              <a:t> it isn’t specified when and how to do a daily inspection there are best practices that are shared in our training program as well as your employer may have specific inspection procedures and processes to follow</a:t>
            </a:r>
            <a:r>
              <a:rPr lang="en-CA" sz="120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Daily, en route and post-trip inspections should be documented in your log 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Inspections are listed in Lesson 4 of the Textbook, under Vehicle Inspections.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305560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4861"/>
            <a:ext cx="5608320" cy="4327808"/>
          </a:xfrm>
        </p:spPr>
        <p:txBody>
          <a:bodyPr/>
          <a:lstStyle/>
          <a:p>
            <a:r>
              <a:rPr lang="en-CA" sz="1200" b="1" kern="1200" dirty="0" smtClean="0">
                <a:solidFill>
                  <a:schemeClr val="tx1"/>
                </a:solidFill>
                <a:effectLst/>
                <a:latin typeface="+mn-lt"/>
                <a:ea typeface="+mn-ea"/>
                <a:cs typeface="+mn-cs"/>
              </a:rPr>
              <a:t>SAY:</a:t>
            </a:r>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A PMVI is issued when the vehicle passes the inspection. The carrier receives a Commercial Vehicle Inspection Certificate with</a:t>
            </a:r>
            <a:r>
              <a:rPr lang="en-CA" sz="1200" kern="1200" baseline="0" dirty="0" smtClean="0">
                <a:solidFill>
                  <a:schemeClr val="tx1"/>
                </a:solidFill>
                <a:effectLst/>
                <a:latin typeface="+mn-lt"/>
                <a:ea typeface="+mn-ea"/>
                <a:cs typeface="+mn-cs"/>
              </a:rPr>
              <a:t> 2 decals.  The carrier must put one decal on the windshield and one goes on the inspection certificate.</a:t>
            </a:r>
            <a:r>
              <a:rPr lang="en-CA" sz="1200" kern="1200" dirty="0" smtClean="0">
                <a:solidFill>
                  <a:schemeClr val="tx1"/>
                </a:solidFill>
                <a:effectLst/>
                <a:latin typeface="+mn-lt"/>
                <a:ea typeface="+mn-ea"/>
                <a:cs typeface="+mn-cs"/>
              </a:rPr>
              <a:t> </a:t>
            </a:r>
          </a:p>
          <a:p>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PMVI for Commercial Vehicles is not a replacement for the ongoing preventive maintenance carried out by vehicle owners, but rather sets the standards for owners’ maintenance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Optional handouts that provide guidance in identifying defective conditions can be found on</a:t>
            </a:r>
            <a:r>
              <a:rPr lang="en-US" sz="1200" kern="1200" baseline="0" dirty="0" smtClean="0">
                <a:solidFill>
                  <a:schemeClr val="tx1"/>
                </a:solidFill>
                <a:effectLst/>
                <a:latin typeface="+mn-lt"/>
                <a:ea typeface="+mn-ea"/>
                <a:cs typeface="+mn-cs"/>
              </a:rPr>
              <a:t> the CCMTA website.</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Reference</a:t>
            </a:r>
            <a:r>
              <a:rPr lang="en-US" sz="1200" kern="1200" dirty="0" smtClean="0">
                <a:solidFill>
                  <a:schemeClr val="tx1"/>
                </a:solidFill>
                <a:effectLst/>
                <a:latin typeface="+mn-lt"/>
                <a:ea typeface="+mn-ea"/>
                <a:cs typeface="+mn-cs"/>
              </a:rPr>
              <a:t>: Inspections are listed in Lesson 4 of the Textbook, under Vehicle Inspections.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8</a:t>
            </a:fld>
            <a:endParaRPr lang="en-CA" dirty="0"/>
          </a:p>
        </p:txBody>
      </p:sp>
    </p:spTree>
    <p:extLst>
      <p:ext uri="{BB962C8B-B14F-4D97-AF65-F5344CB8AC3E}">
        <p14:creationId xmlns:p14="http://schemas.microsoft.com/office/powerpoint/2010/main" val="130606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4861"/>
            <a:ext cx="5608320" cy="4327808"/>
          </a:xfrm>
        </p:spPr>
        <p:txBody>
          <a:bodyPr/>
          <a:lstStyle/>
          <a:p>
            <a:r>
              <a:rPr lang="en-CA" sz="1200" b="1" kern="1200" dirty="0" smtClean="0">
                <a:solidFill>
                  <a:schemeClr val="tx1"/>
                </a:solidFill>
                <a:effectLst/>
                <a:latin typeface="+mn-lt"/>
                <a:ea typeface="+mn-ea"/>
                <a:cs typeface="+mn-cs"/>
              </a:rPr>
              <a:t>SAY:</a:t>
            </a:r>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On-road inspectors may also inspect vehicles. </a:t>
            </a:r>
          </a:p>
          <a:p>
            <a:endParaRPr lang="en-CA" sz="1200" kern="1200" dirty="0" smtClean="0">
              <a:solidFill>
                <a:schemeClr val="tx1"/>
              </a:solidFill>
              <a:effectLst/>
              <a:latin typeface="+mn-lt"/>
              <a:ea typeface="+mn-ea"/>
              <a:cs typeface="+mn-cs"/>
            </a:endParaRPr>
          </a:p>
          <a:p>
            <a:r>
              <a:rPr lang="en-US" dirty="0" smtClean="0"/>
              <a:t>CVSA inspections are conducted by individuals who have been certified as inspectors under the CVSA program. The program is designed to promote the safe operating condition of heavy vehicles and their drivers, and is used throughout North America. All of Manitoba’s Motor Carrier Enforcement Officers (MCEOs) are certified inspectors, and so are some members of other agencies such as the  RCMP and the Winnipeg Police Service.</a:t>
            </a:r>
          </a:p>
          <a:p>
            <a:endParaRPr lang="en-US" dirty="0" smtClean="0"/>
          </a:p>
          <a:p>
            <a:r>
              <a:rPr lang="en-US" dirty="0" smtClean="0"/>
              <a:t>The inspections are usually random and may be conducted at weigh scales or at the roadside.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References:</a:t>
            </a:r>
            <a:r>
              <a:rPr lang="en-US" sz="1200" kern="1200" dirty="0" smtClean="0">
                <a:solidFill>
                  <a:schemeClr val="tx1"/>
                </a:solidFill>
                <a:effectLst/>
                <a:latin typeface="+mn-lt"/>
                <a:ea typeface="+mn-ea"/>
                <a:cs typeface="+mn-cs"/>
              </a:rPr>
              <a:t> Inspections are listed in Lesson 4 of the Textbook, under Vehicle Inspections.</a:t>
            </a:r>
          </a:p>
          <a:p>
            <a:r>
              <a:rPr lang="en-US" sz="1200" kern="1200" dirty="0" smtClean="0">
                <a:solidFill>
                  <a:schemeClr val="tx1"/>
                </a:solidFill>
                <a:effectLst/>
                <a:latin typeface="+mn-lt"/>
                <a:ea typeface="+mn-ea"/>
                <a:cs typeface="+mn-cs"/>
              </a:rPr>
              <a:t>Details on CVSA</a:t>
            </a:r>
            <a:r>
              <a:rPr lang="en-US" sz="1200" kern="1200" baseline="0" dirty="0" smtClean="0">
                <a:solidFill>
                  <a:schemeClr val="tx1"/>
                </a:solidFill>
                <a:effectLst/>
                <a:latin typeface="+mn-lt"/>
                <a:ea typeface="+mn-ea"/>
                <a:cs typeface="+mn-cs"/>
              </a:rPr>
              <a:t> inspections are found on the MB Motor Carrier website, https://www.gov.mb.ca/mit/mcd/safety_monitoring/cps/index.html</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2205560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NUL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Lato Regular" panose="020F0502020204030203"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 xmlns:a16="http://schemas.microsoft.com/office/drawing/2014/main" id="{59E0CCE2-0C99-7742-91F4-35E589F7C72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218179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endar - Bulleted List">
    <p:spTree>
      <p:nvGrpSpPr>
        <p:cNvPr id="1" name=""/>
        <p:cNvGrpSpPr/>
        <p:nvPr/>
      </p:nvGrpSpPr>
      <p:grpSpPr>
        <a:xfrm>
          <a:off x="0" y="0"/>
          <a:ext cx="0" cy="0"/>
          <a:chOff x="0" y="0"/>
          <a:chExt cx="0" cy="0"/>
        </a:xfrm>
      </p:grpSpPr>
      <p:pic>
        <p:nvPicPr>
          <p:cNvPr id="13" name="Picture 12" descr="calendar-blank-date-small-blue.png"/>
          <p:cNvPicPr>
            <a:picLocks noChangeAspect="1"/>
          </p:cNvPicPr>
          <p:nvPr userDrawn="1"/>
        </p:nvPicPr>
        <p:blipFill>
          <a:blip r:embed="rId3" cstate="print"/>
          <a:stretch>
            <a:fillRect/>
          </a:stretch>
        </p:blipFill>
        <p:spPr>
          <a:xfrm>
            <a:off x="914400" y="1929384"/>
            <a:ext cx="2569464" cy="2569464"/>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19"/>
          <p:cNvSpPr>
            <a:spLocks noGrp="1"/>
          </p:cNvSpPr>
          <p:nvPr>
            <p:ph type="body" sz="quarter" idx="22" hasCustomPrompt="1"/>
          </p:nvPr>
        </p:nvSpPr>
        <p:spPr>
          <a:xfrm>
            <a:off x="1161288" y="2697480"/>
            <a:ext cx="1636776" cy="1066800"/>
          </a:xfrm>
          <a:prstGeom prst="rect">
            <a:avLst/>
          </a:prstGeom>
        </p:spPr>
        <p:txBody>
          <a:bodyPr anchor="ctr" anchorCtr="0">
            <a:noAutofit/>
          </a:bodyPr>
          <a:lstStyle>
            <a:lvl1pPr marL="0" indent="0" algn="ctr">
              <a:lnSpc>
                <a:spcPts val="2200"/>
              </a:lnSpc>
              <a:spcBef>
                <a:spcPts val="0"/>
              </a:spcBef>
              <a:buNone/>
              <a:defRPr lang="en-US" sz="2200" b="1" kern="1200" dirty="0" smtClean="0">
                <a:solidFill>
                  <a:srgbClr val="00C8E1"/>
                </a:solidFill>
                <a:latin typeface="+mn-lt"/>
                <a:ea typeface="+mn-ea"/>
                <a:cs typeface="+mn-cs"/>
              </a:defRPr>
            </a:lvl1pPr>
            <a:lvl2pPr>
              <a:buNone/>
              <a:defRPr/>
            </a:lvl2pPr>
          </a:lstStyle>
          <a:p>
            <a:pPr lvl="0"/>
            <a:r>
              <a:rPr lang="en-US" dirty="0" smtClean="0"/>
              <a:t>Enter month Enter year</a:t>
            </a:r>
          </a:p>
        </p:txBody>
      </p:sp>
      <p:sp>
        <p:nvSpPr>
          <p:cNvPr id="8" name="Content Placeholder 3"/>
          <p:cNvSpPr>
            <a:spLocks noGrp="1"/>
          </p:cNvSpPr>
          <p:nvPr>
            <p:ph sz="half" idx="2"/>
          </p:nvPr>
        </p:nvSpPr>
        <p:spPr>
          <a:xfrm>
            <a:off x="3886200" y="1773936"/>
            <a:ext cx="4736592"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8" hasCustomPrompt="1"/>
          </p:nvPr>
        </p:nvSpPr>
        <p:spPr>
          <a:xfrm>
            <a:off x="3886200" y="1389888"/>
            <a:ext cx="4736592"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0" name="Date Placeholder 9"/>
          <p:cNvSpPr>
            <a:spLocks noGrp="1"/>
          </p:cNvSpPr>
          <p:nvPr>
            <p:ph type="dt" sz="half" idx="23"/>
          </p:nvPr>
        </p:nvSpPr>
        <p:spPr>
          <a:xfrm>
            <a:off x="457200" y="6356350"/>
            <a:ext cx="2133600" cy="365125"/>
          </a:xfrm>
          <a:prstGeom prst="rect">
            <a:avLst/>
          </a:prstGeom>
        </p:spPr>
        <p:txBody>
          <a:bodyPr/>
          <a:lstStyle/>
          <a:p>
            <a:fld id="{FEAA4D4A-80E9-4493-9D39-F40D6AA3ECD1}" type="datetimeFigureOut">
              <a:rPr lang="en-US" smtClean="0"/>
              <a:pPr/>
              <a:t>12/6/2021</a:t>
            </a:fld>
            <a:endParaRPr lang="en-US" dirty="0"/>
          </a:p>
        </p:txBody>
      </p:sp>
      <p:sp>
        <p:nvSpPr>
          <p:cNvPr id="11" name="Slide Number Placeholder 10"/>
          <p:cNvSpPr>
            <a:spLocks noGrp="1"/>
          </p:cNvSpPr>
          <p:nvPr>
            <p:ph type="sldNum" sz="quarter" idx="24"/>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2" name="Footer Placeholder 11"/>
          <p:cNvSpPr>
            <a:spLocks noGrp="1"/>
          </p:cNvSpPr>
          <p:nvPr>
            <p:ph type="ftr" sz="quarter" idx="25"/>
          </p:nvPr>
        </p:nvSpPr>
        <p:spPr/>
        <p:txBody>
          <a:bodyPr/>
          <a:lstStyle/>
          <a:p>
            <a:endParaRPr lang="en-US" dirty="0"/>
          </a:p>
        </p:txBody>
      </p:sp>
    </p:spTree>
    <p:custDataLst>
      <p:tags r:id="rId1"/>
    </p:custDataLst>
    <p:extLst>
      <p:ext uri="{BB962C8B-B14F-4D97-AF65-F5344CB8AC3E}">
        <p14:creationId xmlns:p14="http://schemas.microsoft.com/office/powerpoint/2010/main" val="3748111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Oval 5"/>
          <p:cNvSpPr>
            <a:spLocks noChangeAspect="1"/>
          </p:cNvSpPr>
          <p:nvPr userDrawn="1"/>
        </p:nvSpPr>
        <p:spPr>
          <a:xfrm>
            <a:off x="753534" y="2855976"/>
            <a:ext cx="2478024" cy="2478024"/>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a:spLocks noChangeAspect="1"/>
          </p:cNvSpPr>
          <p:nvPr userDrawn="1"/>
        </p:nvSpPr>
        <p:spPr>
          <a:xfrm>
            <a:off x="3311529" y="2855976"/>
            <a:ext cx="2478024" cy="2478024"/>
          </a:xfrm>
          <a:prstGeom prst="ellipse">
            <a:avLst/>
          </a:prstGeom>
          <a:solidFill>
            <a:srgbClr val="00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a:spLocks noChangeAspect="1"/>
          </p:cNvSpPr>
          <p:nvPr userDrawn="1"/>
        </p:nvSpPr>
        <p:spPr>
          <a:xfrm>
            <a:off x="5869524" y="2855976"/>
            <a:ext cx="2478024" cy="2478024"/>
          </a:xfrm>
          <a:prstGeom prst="ellipse">
            <a:avLst/>
          </a:prstGeom>
          <a:solidFill>
            <a:srgbClr val="01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19"/>
          <p:cNvSpPr>
            <a:spLocks noGrp="1"/>
          </p:cNvSpPr>
          <p:nvPr>
            <p:ph type="body" sz="quarter" idx="22"/>
          </p:nvPr>
        </p:nvSpPr>
        <p:spPr>
          <a:xfrm>
            <a:off x="81144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
        <p:nvSpPr>
          <p:cNvPr id="10" name="Text Placeholder 19"/>
          <p:cNvSpPr>
            <a:spLocks noGrp="1"/>
          </p:cNvSpPr>
          <p:nvPr>
            <p:ph type="body" sz="quarter" idx="23"/>
          </p:nvPr>
        </p:nvSpPr>
        <p:spPr>
          <a:xfrm>
            <a:off x="3369441"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1" name="Text Placeholder 19"/>
          <p:cNvSpPr>
            <a:spLocks noGrp="1"/>
          </p:cNvSpPr>
          <p:nvPr>
            <p:ph type="body" sz="quarter" idx="24"/>
          </p:nvPr>
        </p:nvSpPr>
        <p:spPr>
          <a:xfrm>
            <a:off x="592743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2" name="Text Placeholder 2"/>
          <p:cNvSpPr>
            <a:spLocks noGrp="1"/>
          </p:cNvSpPr>
          <p:nvPr>
            <p:ph type="body" idx="13"/>
          </p:nvPr>
        </p:nvSpPr>
        <p:spPr>
          <a:xfrm>
            <a:off x="566928" y="1453896"/>
            <a:ext cx="7909560" cy="448056"/>
          </a:xfrm>
          <a:prstGeom prst="rect">
            <a:avLst/>
          </a:prstGeom>
        </p:spPr>
        <p:txBody>
          <a:bodyPr anchor="t" anchorCtr="0">
            <a:noAutofit/>
          </a:bodyPr>
          <a:lstStyle>
            <a:lvl1pPr marL="0" indent="0">
              <a:buNone/>
              <a:defRPr lang="en-US" sz="2200" b="1" kern="1200" smtClean="0">
                <a:solidFill>
                  <a:srgbClr val="00C8E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566928" y="1901952"/>
            <a:ext cx="7909560" cy="448056"/>
          </a:xfrm>
          <a:prstGeom prst="rect">
            <a:avLst/>
          </a:prstGeom>
        </p:spPr>
        <p:txBody>
          <a:bodyPr>
            <a:noAutofit/>
          </a:bodyPr>
          <a:lstStyle>
            <a:lvl1pPr marL="0" indent="0">
              <a:buNone/>
              <a:defRPr sz="2200">
                <a:latin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Date Placeholder 13"/>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12/6/2021</a:t>
            </a:fld>
            <a:endParaRPr lang="en-US" dirty="0"/>
          </a:p>
        </p:txBody>
      </p:sp>
      <p:sp>
        <p:nvSpPr>
          <p:cNvPr id="15" name="Slide Number Placeholder 14"/>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6" name="Footer Placeholder 15"/>
          <p:cNvSpPr>
            <a:spLocks noGrp="1"/>
          </p:cNvSpPr>
          <p:nvPr>
            <p:ph type="ftr" sz="quarter" idx="27"/>
          </p:nvPr>
        </p:nvSpPr>
        <p:spPr/>
        <p:txBody>
          <a:bodyPr/>
          <a:lstStyle/>
          <a:p>
            <a:endParaRPr lang="en-US" dirty="0"/>
          </a:p>
        </p:txBody>
      </p:sp>
    </p:spTree>
    <p:custDataLst>
      <p:tags r:id="rId1"/>
    </p:custDataLst>
    <p:extLst>
      <p:ext uri="{BB962C8B-B14F-4D97-AF65-F5344CB8AC3E}">
        <p14:creationId xmlns:p14="http://schemas.microsoft.com/office/powerpoint/2010/main" val="423856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14400" y="1389888"/>
            <a:ext cx="7351776" cy="4462272"/>
          </a:xfrm>
          <a:prstGeom prst="roundRect">
            <a:avLst/>
          </a:prstGeom>
        </p:spPr>
        <p:style>
          <a:lnRef idx="2">
            <a:schemeClr val="accent1"/>
          </a:lnRef>
          <a:fillRef idx="1">
            <a:schemeClr val="lt1"/>
          </a:fillRef>
          <a:effectRef idx="0">
            <a:schemeClr val="accent1"/>
          </a:effectRef>
          <a:fontRef idx="none"/>
        </p:style>
        <p:txBody>
          <a:bodyPr>
            <a:normAutofit/>
          </a:bodyPr>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itle Placeholder 1"/>
          <p:cNvSpPr>
            <a:spLocks noGrp="1"/>
          </p:cNvSpPr>
          <p:nvPr>
            <p:ph type="title"/>
          </p:nvPr>
        </p:nvSpPr>
        <p:spPr>
          <a:xfrm>
            <a:off x="493776" y="457200"/>
            <a:ext cx="8110728" cy="649224"/>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12/6/2021</a:t>
            </a:fld>
            <a:endParaRPr lang="en-US" dirty="0"/>
          </a:p>
        </p:txBody>
      </p:sp>
      <p:sp>
        <p:nvSpPr>
          <p:cNvPr id="5" name="Slide Number Placeholder 4"/>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6" name="Footer Placeholder 5"/>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2715990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remov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12/6/2021</a:t>
            </a:fld>
            <a:endParaRPr lang="en-US" dirty="0"/>
          </a:p>
        </p:txBody>
      </p:sp>
      <p:sp>
        <p:nvSpPr>
          <p:cNvPr id="4" name="Slide Number Placeholder 3"/>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90609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xmlns=""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Lato Regular" panose="020F0502020204030203"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xmlns="" id="{59E0CCE2-0C99-7742-91F4-35E589F7C7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34084514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In-yard Practical Training</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Lato" panose="020F0502020204030203" pitchFamily="34" charset="0"/>
                <a:ea typeface="Lato" panose="020F0502020204030203" pitchFamily="34" charset="0"/>
                <a:cs typeface="Lato" panose="020F0502020204030203"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427716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In-yard Practical Assessment</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Lato" panose="020F0502020204030203" pitchFamily="34" charset="0"/>
                <a:ea typeface="Lato" panose="020F0502020204030203" pitchFamily="34" charset="0"/>
                <a:cs typeface="Lato" panose="020F0502020204030203"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32453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up Exerc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Group Exercise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extLst>
      <p:ext uri="{BB962C8B-B14F-4D97-AF65-F5344CB8AC3E}">
        <p14:creationId xmlns:p14="http://schemas.microsoft.com/office/powerpoint/2010/main" val="353978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vidual Exerc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Individual Exercise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extLst>
      <p:ext uri="{BB962C8B-B14F-4D97-AF65-F5344CB8AC3E}">
        <p14:creationId xmlns:p14="http://schemas.microsoft.com/office/powerpoint/2010/main" val="1629176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lf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Self Study</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extLst>
      <p:ext uri="{BB962C8B-B14F-4D97-AF65-F5344CB8AC3E}">
        <p14:creationId xmlns:p14="http://schemas.microsoft.com/office/powerpoint/2010/main" val="398398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Text Placeholder 14"/>
          <p:cNvSpPr>
            <a:spLocks noGrp="1"/>
          </p:cNvSpPr>
          <p:nvPr>
            <p:ph type="body" sz="quarter" idx="17"/>
          </p:nvPr>
        </p:nvSpPr>
        <p:spPr>
          <a:xfrm>
            <a:off x="1563624" y="2042160"/>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dirty="0" smtClean="0"/>
              <a:t>Click to edit Master text styles</a:t>
            </a:r>
          </a:p>
        </p:txBody>
      </p:sp>
      <p:sp>
        <p:nvSpPr>
          <p:cNvPr id="11" name="Text Placeholder 14"/>
          <p:cNvSpPr>
            <a:spLocks noGrp="1"/>
          </p:cNvSpPr>
          <p:nvPr>
            <p:ph type="body" sz="quarter" idx="18"/>
          </p:nvPr>
        </p:nvSpPr>
        <p:spPr>
          <a:xfrm>
            <a:off x="1563624"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2" name="Text Placeholder 14"/>
          <p:cNvSpPr>
            <a:spLocks noGrp="1"/>
          </p:cNvSpPr>
          <p:nvPr>
            <p:ph type="body" sz="quarter" idx="19"/>
          </p:nvPr>
        </p:nvSpPr>
        <p:spPr>
          <a:xfrm>
            <a:off x="5605272" y="2039112"/>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3" name="Text Placeholder 14"/>
          <p:cNvSpPr>
            <a:spLocks noGrp="1"/>
          </p:cNvSpPr>
          <p:nvPr>
            <p:ph type="body" sz="quarter" idx="20"/>
          </p:nvPr>
        </p:nvSpPr>
        <p:spPr>
          <a:xfrm>
            <a:off x="5605272"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4" name="Text Placeholder 16"/>
          <p:cNvSpPr>
            <a:spLocks noGrp="1"/>
          </p:cNvSpPr>
          <p:nvPr>
            <p:ph type="body" sz="quarter" idx="21" hasCustomPrompt="1"/>
          </p:nvPr>
        </p:nvSpPr>
        <p:spPr>
          <a:xfrm>
            <a:off x="1563624" y="164592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5" name="Text Placeholder 16"/>
          <p:cNvSpPr>
            <a:spLocks noGrp="1"/>
          </p:cNvSpPr>
          <p:nvPr>
            <p:ph type="body" sz="quarter" idx="22" hasCustomPrompt="1"/>
          </p:nvPr>
        </p:nvSpPr>
        <p:spPr>
          <a:xfrm>
            <a:off x="1566672" y="3739896"/>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6" name="Text Placeholder 16"/>
          <p:cNvSpPr>
            <a:spLocks noGrp="1"/>
          </p:cNvSpPr>
          <p:nvPr>
            <p:ph type="body" sz="quarter" idx="23" hasCustomPrompt="1"/>
          </p:nvPr>
        </p:nvSpPr>
        <p:spPr>
          <a:xfrm>
            <a:off x="5605272" y="1655064"/>
            <a:ext cx="3081528" cy="381000"/>
          </a:xfrm>
          <a:prstGeom prst="rect">
            <a:avLst/>
          </a:prstGeom>
        </p:spPr>
        <p:txBody>
          <a:bodyPr>
            <a:noAutofit/>
          </a:bodyPr>
          <a:lstStyle>
            <a:lvl1pPr marL="0" indent="0">
              <a:buNone/>
              <a:defRPr lang="en-US" sz="2200" b="1" kern="1200" dirty="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7" name="Text Placeholder 16"/>
          <p:cNvSpPr>
            <a:spLocks noGrp="1"/>
          </p:cNvSpPr>
          <p:nvPr>
            <p:ph type="body" sz="quarter" idx="24" hasCustomPrompt="1"/>
          </p:nvPr>
        </p:nvSpPr>
        <p:spPr>
          <a:xfrm>
            <a:off x="5605272" y="373380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8" name="Date Placeholder 17"/>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12/6/2021</a:t>
            </a:fld>
            <a:endParaRPr lang="en-US" dirty="0"/>
          </a:p>
        </p:txBody>
      </p:sp>
      <p:sp>
        <p:nvSpPr>
          <p:cNvPr id="19" name="Slide Number Placeholder 18"/>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0" name="Footer Placeholder 19"/>
          <p:cNvSpPr>
            <a:spLocks noGrp="1"/>
          </p:cNvSpPr>
          <p:nvPr>
            <p:ph type="ftr" sz="quarter" idx="27"/>
          </p:nvPr>
        </p:nvSpPr>
        <p:spPr/>
        <p:txBody>
          <a:bodyPr/>
          <a:lstStyle/>
          <a:p>
            <a:endParaRPr lang="en-US" dirty="0"/>
          </a:p>
        </p:txBody>
      </p:sp>
      <p:grpSp>
        <p:nvGrpSpPr>
          <p:cNvPr id="21" name="Group 20"/>
          <p:cNvGrpSpPr/>
          <p:nvPr userDrawn="1"/>
        </p:nvGrpSpPr>
        <p:grpSpPr>
          <a:xfrm>
            <a:off x="768096" y="1737360"/>
            <a:ext cx="722376" cy="722376"/>
            <a:chOff x="3955288" y="5039932"/>
            <a:chExt cx="722376" cy="722376"/>
          </a:xfrm>
        </p:grpSpPr>
        <p:sp>
          <p:nvSpPr>
            <p:cNvPr id="22" name="Oval 2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3" name="TextBox 2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24" name="Group 23"/>
          <p:cNvGrpSpPr/>
          <p:nvPr userDrawn="1"/>
        </p:nvGrpSpPr>
        <p:grpSpPr>
          <a:xfrm>
            <a:off x="4800600" y="1737360"/>
            <a:ext cx="722376" cy="722376"/>
            <a:chOff x="3955288" y="3236532"/>
            <a:chExt cx="722376" cy="722376"/>
          </a:xfrm>
        </p:grpSpPr>
        <p:sp>
          <p:nvSpPr>
            <p:cNvPr id="29" name="Oval 2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0" name="TextBox 2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31" name="Group 30"/>
          <p:cNvGrpSpPr/>
          <p:nvPr userDrawn="1"/>
        </p:nvGrpSpPr>
        <p:grpSpPr>
          <a:xfrm>
            <a:off x="768096" y="3813048"/>
            <a:ext cx="722376" cy="722376"/>
            <a:chOff x="381000" y="5029200"/>
            <a:chExt cx="722376" cy="722376"/>
          </a:xfrm>
        </p:grpSpPr>
        <p:sp>
          <p:nvSpPr>
            <p:cNvPr id="32" name="Oval 31"/>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TextBox 32"/>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34" name="Group 33"/>
          <p:cNvGrpSpPr/>
          <p:nvPr userDrawn="1"/>
        </p:nvGrpSpPr>
        <p:grpSpPr>
          <a:xfrm>
            <a:off x="4800600" y="3813048"/>
            <a:ext cx="722376" cy="722376"/>
            <a:chOff x="457200" y="4114800"/>
            <a:chExt cx="722376" cy="722376"/>
          </a:xfrm>
        </p:grpSpPr>
        <p:sp>
          <p:nvSpPr>
            <p:cNvPr id="35" name="Oval 34"/>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TextBox 35"/>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3235369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Knowledge Check</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extLst>
      <p:ext uri="{BB962C8B-B14F-4D97-AF65-F5344CB8AC3E}">
        <p14:creationId xmlns:p14="http://schemas.microsoft.com/office/powerpoint/2010/main" val="3593955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7886700" cy="4759569"/>
          </a:xfrm>
          <a:prstGeom prst="rect">
            <a:avLst/>
          </a:prstGeom>
        </p:spPr>
        <p:txBody>
          <a:bodyPr/>
          <a:lstStyle>
            <a:lvl1pP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a:defRPr b="0" i="0">
                <a:latin typeface="Calibri Light" panose="020F0302020204030204" pitchFamily="34" charset="0"/>
                <a:ea typeface="Calibri Light" panose="020F0302020204030204" pitchFamily="34" charset="0"/>
                <a:cs typeface="Calibri Light" panose="020F0302020204030204" pitchFamily="34" charset="0"/>
              </a:defRPr>
            </a:lvl3pPr>
            <a:lvl4pPr>
              <a:defRPr b="0" i="0">
                <a:latin typeface="Calibri Light" panose="020F0302020204030204" pitchFamily="34" charset="0"/>
                <a:ea typeface="Calibri Light" panose="020F0302020204030204" pitchFamily="34" charset="0"/>
                <a:cs typeface="Calibri Light" panose="020F0302020204030204" pitchFamily="34" charset="0"/>
              </a:defRPr>
            </a:lvl4pPr>
            <a:lvl5pPr>
              <a:defRPr b="0" i="0">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79929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113" y="4038600"/>
            <a:ext cx="804313" cy="80431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250" y="3091548"/>
            <a:ext cx="554038" cy="554038"/>
          </a:xfrm>
          <a:prstGeom prst="rect">
            <a:avLst/>
          </a:prstGeom>
        </p:spPr>
      </p:pic>
    </p:spTree>
    <p:extLst>
      <p:ext uri="{BB962C8B-B14F-4D97-AF65-F5344CB8AC3E}">
        <p14:creationId xmlns:p14="http://schemas.microsoft.com/office/powerpoint/2010/main" val="20036297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B6788-737A-9944-9EB5-7EBF0AC8891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040A38B1-8C1E-5D41-A8CA-225DD203F0CE}"/>
              </a:ext>
            </a:extLst>
          </p:cNvPr>
          <p:cNvSpPr>
            <a:spLocks noGrp="1"/>
          </p:cNvSpPr>
          <p:nvPr>
            <p:ph type="ftr" sz="quarter" idx="10"/>
          </p:nvPr>
        </p:nvSpPr>
        <p:spPr/>
        <p:txBody>
          <a:bodyPr/>
          <a:lstStyle/>
          <a:p>
            <a:r>
              <a:rPr lang="en-US" dirty="0"/>
              <a:t>Footer text goes here</a:t>
            </a:r>
          </a:p>
        </p:txBody>
      </p:sp>
      <p:sp>
        <p:nvSpPr>
          <p:cNvPr id="4" name="Content Placeholder 7">
            <a:extLst>
              <a:ext uri="{FF2B5EF4-FFF2-40B4-BE49-F238E27FC236}">
                <a16:creationId xmlns:a16="http://schemas.microsoft.com/office/drawing/2014/main" xmlns="" id="{A6CCAD5A-21B7-DA4E-A9A8-9C619190CB85}"/>
              </a:ext>
            </a:extLst>
          </p:cNvPr>
          <p:cNvSpPr>
            <a:spLocks noGrp="1"/>
          </p:cNvSpPr>
          <p:nvPr>
            <p:ph sz="quarter" idx="11" hasCustomPrompt="1"/>
          </p:nvPr>
        </p:nvSpPr>
        <p:spPr>
          <a:xfrm>
            <a:off x="628651" y="1254368"/>
            <a:ext cx="7886700" cy="4759569"/>
          </a:xfrm>
          <a:prstGeom prst="rect">
            <a:avLst/>
          </a:prstGeom>
        </p:spPr>
        <p:txBody>
          <a:bodyPr/>
          <a:lstStyle>
            <a:lvl1pPr>
              <a:buClr>
                <a:schemeClr val="accent1"/>
              </a:buCl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Bullets</a:t>
            </a:r>
          </a:p>
        </p:txBody>
      </p:sp>
    </p:spTree>
    <p:extLst>
      <p:ext uri="{BB962C8B-B14F-4D97-AF65-F5344CB8AC3E}">
        <p14:creationId xmlns:p14="http://schemas.microsoft.com/office/powerpoint/2010/main" val="1528586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ection Break">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xmlns=""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Lato Regular" panose="020F0502020204030203"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96387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7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668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582542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114041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619321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94944"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3319272"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6"/>
          <p:cNvSpPr>
            <a:spLocks noGrp="1"/>
          </p:cNvSpPr>
          <p:nvPr>
            <p:ph type="body" sz="quarter" idx="18" hasCustomPrompt="1"/>
          </p:nvPr>
        </p:nvSpPr>
        <p:spPr>
          <a:xfrm>
            <a:off x="6949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1" name="Text Placeholder 16"/>
          <p:cNvSpPr>
            <a:spLocks noGrp="1"/>
          </p:cNvSpPr>
          <p:nvPr>
            <p:ph type="body" sz="quarter" idx="19" hasCustomPrompt="1"/>
          </p:nvPr>
        </p:nvSpPr>
        <p:spPr>
          <a:xfrm>
            <a:off x="3319272"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2" name="Text Placeholder 16"/>
          <p:cNvSpPr>
            <a:spLocks noGrp="1"/>
          </p:cNvSpPr>
          <p:nvPr>
            <p:ph type="body" sz="quarter" idx="20" hasCustomPrompt="1"/>
          </p:nvPr>
        </p:nvSpPr>
        <p:spPr>
          <a:xfrm>
            <a:off x="59527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3" name="Content Placeholder 5"/>
          <p:cNvSpPr>
            <a:spLocks noGrp="1"/>
          </p:cNvSpPr>
          <p:nvPr>
            <p:ph sz="quarter" idx="21"/>
          </p:nvPr>
        </p:nvSpPr>
        <p:spPr>
          <a:xfrm>
            <a:off x="5952744" y="2895600"/>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16"/>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12/6/2021</a:t>
            </a:fld>
            <a:endParaRPr lang="en-US" dirty="0"/>
          </a:p>
        </p:txBody>
      </p:sp>
      <p:sp>
        <p:nvSpPr>
          <p:cNvPr id="18" name="Slide Number Placeholder 17"/>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9" name="Footer Placeholder 18"/>
          <p:cNvSpPr>
            <a:spLocks noGrp="1"/>
          </p:cNvSpPr>
          <p:nvPr>
            <p:ph type="ftr" sz="quarter" idx="24"/>
          </p:nvPr>
        </p:nvSpPr>
        <p:spPr/>
        <p:txBody>
          <a:bodyPr/>
          <a:lstStyle/>
          <a:p>
            <a:endParaRPr lang="en-US" dirty="0"/>
          </a:p>
        </p:txBody>
      </p:sp>
      <p:grpSp>
        <p:nvGrpSpPr>
          <p:cNvPr id="20" name="Group 19"/>
          <p:cNvGrpSpPr/>
          <p:nvPr userDrawn="1"/>
        </p:nvGrpSpPr>
        <p:grpSpPr>
          <a:xfrm>
            <a:off x="1417320" y="1572768"/>
            <a:ext cx="905256" cy="905256"/>
            <a:chOff x="3955288" y="5039932"/>
            <a:chExt cx="722376" cy="722376"/>
          </a:xfrm>
        </p:grpSpPr>
        <p:sp>
          <p:nvSpPr>
            <p:cNvPr id="21" name="Oval 20"/>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TextBox 21"/>
            <p:cNvSpPr txBox="1"/>
            <p:nvPr/>
          </p:nvSpPr>
          <p:spPr>
            <a:xfrm>
              <a:off x="3961639" y="5077954"/>
              <a:ext cx="716025" cy="613998"/>
            </a:xfrm>
            <a:prstGeom prst="rect">
              <a:avLst/>
            </a:prstGeom>
            <a:noFill/>
          </p:spPr>
          <p:txBody>
            <a:bodyPr wrap="square" rtlCol="0" anchor="t">
              <a:spAutoFit/>
            </a:bodyPr>
            <a:lstStyle/>
            <a:p>
              <a:pPr algn="ctr"/>
              <a:r>
                <a:rPr lang="en-US" sz="4400" b="1" dirty="0" smtClean="0">
                  <a:solidFill>
                    <a:schemeClr val="bg1"/>
                  </a:solidFill>
                </a:rPr>
                <a:t>1</a:t>
              </a:r>
              <a:endParaRPr lang="en-US" sz="4400" b="1" dirty="0">
                <a:solidFill>
                  <a:schemeClr val="bg1"/>
                </a:solidFill>
              </a:endParaRPr>
            </a:p>
          </p:txBody>
        </p:sp>
      </p:grpSp>
      <p:grpSp>
        <p:nvGrpSpPr>
          <p:cNvPr id="30" name="Group 29"/>
          <p:cNvGrpSpPr/>
          <p:nvPr userDrawn="1"/>
        </p:nvGrpSpPr>
        <p:grpSpPr>
          <a:xfrm>
            <a:off x="4114800" y="1572768"/>
            <a:ext cx="905256" cy="905256"/>
            <a:chOff x="4800600" y="1737360"/>
            <a:chExt cx="905256" cy="905256"/>
          </a:xfrm>
        </p:grpSpPr>
        <p:sp>
          <p:nvSpPr>
            <p:cNvPr id="25" name="Oval 24"/>
            <p:cNvSpPr/>
            <p:nvPr/>
          </p:nvSpPr>
          <p:spPr>
            <a:xfrm>
              <a:off x="4800600" y="1737360"/>
              <a:ext cx="905256" cy="90525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6" name="TextBox 25"/>
            <p:cNvSpPr txBox="1"/>
            <p:nvPr/>
          </p:nvSpPr>
          <p:spPr>
            <a:xfrm>
              <a:off x="4895216" y="1805268"/>
              <a:ext cx="716025" cy="769441"/>
            </a:xfrm>
            <a:prstGeom prst="rect">
              <a:avLst/>
            </a:prstGeom>
            <a:noFill/>
          </p:spPr>
          <p:txBody>
            <a:bodyPr wrap="square" rtlCol="0" anchor="t">
              <a:spAutoFit/>
            </a:bodyPr>
            <a:lstStyle/>
            <a:p>
              <a:pPr algn="ctr"/>
              <a:r>
                <a:rPr lang="en-US" sz="4400" b="1" dirty="0" smtClean="0">
                  <a:solidFill>
                    <a:schemeClr val="bg1"/>
                  </a:solidFill>
                </a:rPr>
                <a:t>2</a:t>
              </a:r>
              <a:endParaRPr lang="en-US" sz="4400" b="1" dirty="0">
                <a:solidFill>
                  <a:schemeClr val="bg1"/>
                </a:solidFill>
              </a:endParaRPr>
            </a:p>
          </p:txBody>
        </p:sp>
      </p:grpSp>
      <p:grpSp>
        <p:nvGrpSpPr>
          <p:cNvPr id="31" name="Group 30"/>
          <p:cNvGrpSpPr/>
          <p:nvPr userDrawn="1"/>
        </p:nvGrpSpPr>
        <p:grpSpPr>
          <a:xfrm>
            <a:off x="6675120" y="1572768"/>
            <a:ext cx="905256" cy="905256"/>
            <a:chOff x="762000" y="1295400"/>
            <a:chExt cx="905256" cy="905256"/>
          </a:xfrm>
        </p:grpSpPr>
        <p:sp>
          <p:nvSpPr>
            <p:cNvPr id="28" name="Oval 27"/>
            <p:cNvSpPr/>
            <p:nvPr/>
          </p:nvSpPr>
          <p:spPr>
            <a:xfrm>
              <a:off x="762000" y="1295400"/>
              <a:ext cx="905256" cy="90525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TextBox 28"/>
            <p:cNvSpPr txBox="1"/>
            <p:nvPr/>
          </p:nvSpPr>
          <p:spPr>
            <a:xfrm>
              <a:off x="856616" y="1363308"/>
              <a:ext cx="716025" cy="769441"/>
            </a:xfrm>
            <a:prstGeom prst="rect">
              <a:avLst/>
            </a:prstGeom>
            <a:noFill/>
          </p:spPr>
          <p:txBody>
            <a:bodyPr wrap="square" rtlCol="0" anchor="t">
              <a:spAutoFit/>
            </a:bodyPr>
            <a:lstStyle/>
            <a:p>
              <a:pPr algn="ctr"/>
              <a:r>
                <a:rPr lang="en-US" sz="4400" b="1" dirty="0" smtClean="0">
                  <a:solidFill>
                    <a:schemeClr val="bg1"/>
                  </a:solidFill>
                </a:rPr>
                <a:t>3</a:t>
              </a:r>
              <a:endParaRPr lang="en-US" sz="4400" b="1" dirty="0">
                <a:solidFill>
                  <a:schemeClr val="bg1"/>
                </a:solidFill>
              </a:endParaRPr>
            </a:p>
          </p:txBody>
        </p:sp>
      </p:grpSp>
    </p:spTree>
    <p:custDataLst>
      <p:tags r:id="rId1"/>
    </p:custDataLst>
    <p:extLst>
      <p:ext uri="{BB962C8B-B14F-4D97-AF65-F5344CB8AC3E}">
        <p14:creationId xmlns:p14="http://schemas.microsoft.com/office/powerpoint/2010/main" val="2407881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201300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32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Text Placeholder 16"/>
          <p:cNvSpPr>
            <a:spLocks noGrp="1"/>
          </p:cNvSpPr>
          <p:nvPr>
            <p:ph type="body" sz="quarter" idx="18" hasCustomPrompt="1"/>
          </p:nvPr>
        </p:nvSpPr>
        <p:spPr>
          <a:xfrm>
            <a:off x="2066544" y="1435608"/>
            <a:ext cx="2130552" cy="667512"/>
          </a:xfrm>
          <a:prstGeom prst="rect">
            <a:avLst/>
          </a:prstGeom>
        </p:spPr>
        <p:txBody>
          <a:bodyPr anchor="ctr" anchorCtr="0">
            <a:noAutofit/>
          </a:bodyPr>
          <a:lstStyle>
            <a:lvl1pPr marL="0" indent="0">
              <a:buNone/>
              <a:defRPr sz="2200" b="0">
                <a:solidFill>
                  <a:srgbClr val="000000"/>
                </a:solidFill>
                <a:latin typeface="Calibri" panose="020F0502020204030204" pitchFamily="34" charset="0"/>
              </a:defRPr>
            </a:lvl1pPr>
          </a:lstStyle>
          <a:p>
            <a:pPr lvl="0"/>
            <a:r>
              <a:rPr lang="en-US" dirty="0" smtClean="0"/>
              <a:t>Click to add text</a:t>
            </a:r>
            <a:endParaRPr lang="en-US" dirty="0"/>
          </a:p>
        </p:txBody>
      </p:sp>
      <p:sp>
        <p:nvSpPr>
          <p:cNvPr id="10" name="Text Placeholder 16"/>
          <p:cNvSpPr>
            <a:spLocks noGrp="1"/>
          </p:cNvSpPr>
          <p:nvPr>
            <p:ph type="body" sz="quarter" idx="19" hasCustomPrompt="1"/>
          </p:nvPr>
        </p:nvSpPr>
        <p:spPr>
          <a:xfrm>
            <a:off x="206654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1" name="Text Placeholder 16"/>
          <p:cNvSpPr>
            <a:spLocks noGrp="1"/>
          </p:cNvSpPr>
          <p:nvPr>
            <p:ph type="body" sz="quarter" idx="20" hasCustomPrompt="1"/>
          </p:nvPr>
        </p:nvSpPr>
        <p:spPr>
          <a:xfrm>
            <a:off x="2066544" y="3246120"/>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9" name="Text Placeholder 16"/>
          <p:cNvSpPr>
            <a:spLocks noGrp="1"/>
          </p:cNvSpPr>
          <p:nvPr>
            <p:ph type="body" sz="quarter" idx="21" hasCustomPrompt="1"/>
          </p:nvPr>
        </p:nvSpPr>
        <p:spPr>
          <a:xfrm>
            <a:off x="5586984" y="143560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0" name="Text Placeholder 16"/>
          <p:cNvSpPr>
            <a:spLocks noGrp="1"/>
          </p:cNvSpPr>
          <p:nvPr>
            <p:ph type="body" sz="quarter" idx="22" hasCustomPrompt="1"/>
          </p:nvPr>
        </p:nvSpPr>
        <p:spPr>
          <a:xfrm>
            <a:off x="558698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1" name="Text Placeholder 16"/>
          <p:cNvSpPr>
            <a:spLocks noGrp="1"/>
          </p:cNvSpPr>
          <p:nvPr>
            <p:ph type="body" sz="quarter" idx="23" hasCustomPrompt="1"/>
          </p:nvPr>
        </p:nvSpPr>
        <p:spPr>
          <a:xfrm>
            <a:off x="5586984" y="5047488"/>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2" name="Text Placeholder 16"/>
          <p:cNvSpPr>
            <a:spLocks noGrp="1"/>
          </p:cNvSpPr>
          <p:nvPr>
            <p:ph type="body" sz="quarter" idx="24" hasCustomPrompt="1"/>
          </p:nvPr>
        </p:nvSpPr>
        <p:spPr>
          <a:xfrm>
            <a:off x="206654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3" name="Text Placeholder 16"/>
          <p:cNvSpPr>
            <a:spLocks noGrp="1"/>
          </p:cNvSpPr>
          <p:nvPr>
            <p:ph type="body" sz="quarter" idx="25" hasCustomPrompt="1"/>
          </p:nvPr>
        </p:nvSpPr>
        <p:spPr>
          <a:xfrm>
            <a:off x="2066544" y="504748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4" name="Text Placeholder 16"/>
          <p:cNvSpPr>
            <a:spLocks noGrp="1"/>
          </p:cNvSpPr>
          <p:nvPr>
            <p:ph type="body" sz="quarter" idx="26" hasCustomPrompt="1"/>
          </p:nvPr>
        </p:nvSpPr>
        <p:spPr>
          <a:xfrm>
            <a:off x="5586984" y="3246120"/>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5" name="Text Placeholder 16"/>
          <p:cNvSpPr>
            <a:spLocks noGrp="1"/>
          </p:cNvSpPr>
          <p:nvPr>
            <p:ph type="body" sz="quarter" idx="27" hasCustomPrompt="1"/>
          </p:nvPr>
        </p:nvSpPr>
        <p:spPr>
          <a:xfrm>
            <a:off x="558698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6" name="Date Placeholder 25"/>
          <p:cNvSpPr>
            <a:spLocks noGrp="1"/>
          </p:cNvSpPr>
          <p:nvPr>
            <p:ph type="dt" sz="half" idx="28"/>
          </p:nvPr>
        </p:nvSpPr>
        <p:spPr>
          <a:xfrm>
            <a:off x="457200" y="6356350"/>
            <a:ext cx="2133600" cy="365125"/>
          </a:xfrm>
          <a:prstGeom prst="rect">
            <a:avLst/>
          </a:prstGeom>
        </p:spPr>
        <p:txBody>
          <a:bodyPr/>
          <a:lstStyle/>
          <a:p>
            <a:fld id="{FEAA4D4A-80E9-4493-9D39-F40D6AA3ECD1}" type="datetimeFigureOut">
              <a:rPr lang="en-US" smtClean="0"/>
              <a:pPr/>
              <a:t>12/6/2021</a:t>
            </a:fld>
            <a:endParaRPr lang="en-US" dirty="0"/>
          </a:p>
        </p:txBody>
      </p:sp>
      <p:sp>
        <p:nvSpPr>
          <p:cNvPr id="27" name="Slide Number Placeholder 26"/>
          <p:cNvSpPr>
            <a:spLocks noGrp="1"/>
          </p:cNvSpPr>
          <p:nvPr>
            <p:ph type="sldNum" sz="quarter" idx="29"/>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8" name="Footer Placeholder 27"/>
          <p:cNvSpPr>
            <a:spLocks noGrp="1"/>
          </p:cNvSpPr>
          <p:nvPr>
            <p:ph type="ftr" sz="quarter" idx="30"/>
          </p:nvPr>
        </p:nvSpPr>
        <p:spPr/>
        <p:txBody>
          <a:bodyPr/>
          <a:lstStyle/>
          <a:p>
            <a:endParaRPr lang="en-US" dirty="0"/>
          </a:p>
        </p:txBody>
      </p:sp>
      <p:grpSp>
        <p:nvGrpSpPr>
          <p:cNvPr id="29" name="Group 28"/>
          <p:cNvGrpSpPr/>
          <p:nvPr userDrawn="1"/>
        </p:nvGrpSpPr>
        <p:grpSpPr>
          <a:xfrm>
            <a:off x="4754880" y="5047488"/>
            <a:ext cx="722376" cy="722376"/>
            <a:chOff x="3955288" y="5039932"/>
            <a:chExt cx="722376" cy="722376"/>
          </a:xfrm>
        </p:grpSpPr>
        <p:sp>
          <p:nvSpPr>
            <p:cNvPr id="30" name="Oval 29"/>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1" name="TextBox 30"/>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10</a:t>
              </a:r>
              <a:endParaRPr lang="en-US" sz="3600" b="1" dirty="0">
                <a:solidFill>
                  <a:schemeClr val="bg1"/>
                </a:solidFill>
              </a:endParaRPr>
            </a:p>
          </p:txBody>
        </p:sp>
      </p:grpSp>
      <p:grpSp>
        <p:nvGrpSpPr>
          <p:cNvPr id="65" name="Group 64"/>
          <p:cNvGrpSpPr/>
          <p:nvPr userDrawn="1"/>
        </p:nvGrpSpPr>
        <p:grpSpPr>
          <a:xfrm>
            <a:off x="4754880" y="1435608"/>
            <a:ext cx="722376" cy="722376"/>
            <a:chOff x="3955288" y="4138232"/>
            <a:chExt cx="722376" cy="722376"/>
          </a:xfrm>
        </p:grpSpPr>
        <p:sp>
          <p:nvSpPr>
            <p:cNvPr id="33" name="Oval 32"/>
            <p:cNvSpPr/>
            <p:nvPr/>
          </p:nvSpPr>
          <p:spPr>
            <a:xfrm>
              <a:off x="3955288" y="4138232"/>
              <a:ext cx="722376" cy="722376"/>
            </a:xfrm>
            <a:prstGeom prst="ellipse">
              <a:avLst/>
            </a:prstGeom>
            <a:solidFill>
              <a:srgbClr val="00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TextBox 33"/>
            <p:cNvSpPr txBox="1"/>
            <p:nvPr/>
          </p:nvSpPr>
          <p:spPr>
            <a:xfrm>
              <a:off x="3961639" y="4176255"/>
              <a:ext cx="716025" cy="646331"/>
            </a:xfrm>
            <a:prstGeom prst="rect">
              <a:avLst/>
            </a:prstGeom>
            <a:noFill/>
          </p:spPr>
          <p:txBody>
            <a:bodyPr wrap="square" rtlCol="0" anchor="t">
              <a:spAutoFit/>
            </a:bodyPr>
            <a:lstStyle/>
            <a:p>
              <a:pPr algn="ctr"/>
              <a:r>
                <a:rPr lang="en-US" sz="3600" b="1" dirty="0" smtClean="0">
                  <a:solidFill>
                    <a:schemeClr val="bg1"/>
                  </a:solidFill>
                </a:rPr>
                <a:t>6</a:t>
              </a:r>
              <a:endParaRPr lang="en-US" sz="3600" b="1" dirty="0">
                <a:solidFill>
                  <a:schemeClr val="bg1"/>
                </a:solidFill>
              </a:endParaRPr>
            </a:p>
          </p:txBody>
        </p:sp>
      </p:grpSp>
      <p:grpSp>
        <p:nvGrpSpPr>
          <p:cNvPr id="35" name="Group 34"/>
          <p:cNvGrpSpPr/>
          <p:nvPr userDrawn="1"/>
        </p:nvGrpSpPr>
        <p:grpSpPr>
          <a:xfrm>
            <a:off x="4754880" y="3246120"/>
            <a:ext cx="722376" cy="722376"/>
            <a:chOff x="3955288" y="3236532"/>
            <a:chExt cx="722376" cy="722376"/>
          </a:xfrm>
        </p:grpSpPr>
        <p:sp>
          <p:nvSpPr>
            <p:cNvPr id="36" name="Oval 35"/>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TextBox 36"/>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8</a:t>
              </a:r>
              <a:endParaRPr lang="en-US" sz="3600" b="1" dirty="0">
                <a:solidFill>
                  <a:schemeClr val="bg1"/>
                </a:solidFill>
              </a:endParaRPr>
            </a:p>
          </p:txBody>
        </p:sp>
      </p:grpSp>
      <p:grpSp>
        <p:nvGrpSpPr>
          <p:cNvPr id="38" name="Group 37"/>
          <p:cNvGrpSpPr/>
          <p:nvPr userDrawn="1"/>
        </p:nvGrpSpPr>
        <p:grpSpPr>
          <a:xfrm>
            <a:off x="1261872" y="2340864"/>
            <a:ext cx="722376" cy="722376"/>
            <a:chOff x="3955288" y="3236532"/>
            <a:chExt cx="722376" cy="722376"/>
          </a:xfrm>
        </p:grpSpPr>
        <p:sp>
          <p:nvSpPr>
            <p:cNvPr id="49" name="Oval 4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0" name="TextBox 4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51" name="Group 50"/>
          <p:cNvGrpSpPr/>
          <p:nvPr userDrawn="1"/>
        </p:nvGrpSpPr>
        <p:grpSpPr>
          <a:xfrm>
            <a:off x="1261872" y="1435608"/>
            <a:ext cx="722376" cy="722376"/>
            <a:chOff x="3955288" y="5039932"/>
            <a:chExt cx="722376" cy="722376"/>
          </a:xfrm>
        </p:grpSpPr>
        <p:sp>
          <p:nvSpPr>
            <p:cNvPr id="52" name="Oval 5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3" name="TextBox 5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57" name="Group 56"/>
          <p:cNvGrpSpPr/>
          <p:nvPr userDrawn="1"/>
        </p:nvGrpSpPr>
        <p:grpSpPr>
          <a:xfrm>
            <a:off x="1261872" y="3246120"/>
            <a:ext cx="722376" cy="722376"/>
            <a:chOff x="381000" y="5029200"/>
            <a:chExt cx="722376" cy="722376"/>
          </a:xfrm>
        </p:grpSpPr>
        <p:sp>
          <p:nvSpPr>
            <p:cNvPr id="55" name="Oval 54"/>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6" name="TextBox 55"/>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61" name="Group 60"/>
          <p:cNvGrpSpPr/>
          <p:nvPr userDrawn="1"/>
        </p:nvGrpSpPr>
        <p:grpSpPr>
          <a:xfrm>
            <a:off x="1261872" y="4151376"/>
            <a:ext cx="722376" cy="722376"/>
            <a:chOff x="457200" y="4114800"/>
            <a:chExt cx="722376" cy="722376"/>
          </a:xfrm>
        </p:grpSpPr>
        <p:sp>
          <p:nvSpPr>
            <p:cNvPr id="59" name="Oval 58"/>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0" name="TextBox 59"/>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grpSp>
        <p:nvGrpSpPr>
          <p:cNvPr id="62" name="Group 61"/>
          <p:cNvGrpSpPr/>
          <p:nvPr userDrawn="1"/>
        </p:nvGrpSpPr>
        <p:grpSpPr>
          <a:xfrm>
            <a:off x="4754880" y="2340864"/>
            <a:ext cx="722376" cy="722376"/>
            <a:chOff x="457200" y="4114800"/>
            <a:chExt cx="722376" cy="722376"/>
          </a:xfrm>
        </p:grpSpPr>
        <p:sp>
          <p:nvSpPr>
            <p:cNvPr id="63" name="Oval 62"/>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4" name="TextBox 63"/>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7</a:t>
              </a:r>
              <a:endParaRPr lang="en-US" sz="3600" b="1" dirty="0">
                <a:solidFill>
                  <a:schemeClr val="bg1"/>
                </a:solidFill>
              </a:endParaRPr>
            </a:p>
          </p:txBody>
        </p:sp>
      </p:grpSp>
      <p:grpSp>
        <p:nvGrpSpPr>
          <p:cNvPr id="71" name="Group 70"/>
          <p:cNvGrpSpPr/>
          <p:nvPr userDrawn="1"/>
        </p:nvGrpSpPr>
        <p:grpSpPr>
          <a:xfrm>
            <a:off x="4754880" y="4151376"/>
            <a:ext cx="722376" cy="722376"/>
            <a:chOff x="3955288" y="4138232"/>
            <a:chExt cx="722376" cy="722376"/>
          </a:xfrm>
        </p:grpSpPr>
        <p:sp>
          <p:nvSpPr>
            <p:cNvPr id="67" name="Oval 66"/>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8" name="TextBox 67"/>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9</a:t>
              </a:r>
              <a:endParaRPr lang="en-US" sz="3600" b="1" dirty="0">
                <a:solidFill>
                  <a:schemeClr val="bg1"/>
                </a:solidFill>
              </a:endParaRPr>
            </a:p>
          </p:txBody>
        </p:sp>
      </p:grpSp>
      <p:grpSp>
        <p:nvGrpSpPr>
          <p:cNvPr id="72" name="Group 71"/>
          <p:cNvGrpSpPr/>
          <p:nvPr userDrawn="1"/>
        </p:nvGrpSpPr>
        <p:grpSpPr>
          <a:xfrm>
            <a:off x="1261872" y="5047488"/>
            <a:ext cx="722376" cy="722376"/>
            <a:chOff x="3955288" y="4138232"/>
            <a:chExt cx="722376" cy="722376"/>
          </a:xfrm>
        </p:grpSpPr>
        <p:sp>
          <p:nvSpPr>
            <p:cNvPr id="73" name="Oval 72"/>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4" name="TextBox 73"/>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5</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221665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3"/>
          </p:nvPr>
        </p:nvSpPr>
        <p:spPr>
          <a:xfrm>
            <a:off x="120700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7" name="Picture Placeholder 8"/>
          <p:cNvSpPr>
            <a:spLocks noGrp="1"/>
          </p:cNvSpPr>
          <p:nvPr>
            <p:ph type="pic" sz="quarter" idx="14"/>
          </p:nvPr>
        </p:nvSpPr>
        <p:spPr>
          <a:xfrm>
            <a:off x="541324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8" name="Text Placeholder 15"/>
          <p:cNvSpPr>
            <a:spLocks noGrp="1"/>
          </p:cNvSpPr>
          <p:nvPr>
            <p:ph type="body" sz="quarter" idx="18"/>
          </p:nvPr>
        </p:nvSpPr>
        <p:spPr>
          <a:xfrm>
            <a:off x="1115568"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9" name="Text Placeholder 15"/>
          <p:cNvSpPr>
            <a:spLocks noGrp="1"/>
          </p:cNvSpPr>
          <p:nvPr>
            <p:ph type="body" sz="quarter" idx="19"/>
          </p:nvPr>
        </p:nvSpPr>
        <p:spPr>
          <a:xfrm>
            <a:off x="5294376"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10" name="Text Placeholder 16"/>
          <p:cNvSpPr>
            <a:spLocks noGrp="1"/>
          </p:cNvSpPr>
          <p:nvPr>
            <p:ph type="body" sz="quarter" idx="20" hasCustomPrompt="1"/>
          </p:nvPr>
        </p:nvSpPr>
        <p:spPr>
          <a:xfrm>
            <a:off x="1115568" y="4334256"/>
            <a:ext cx="32186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1" name="Text Placeholder 16"/>
          <p:cNvSpPr>
            <a:spLocks noGrp="1"/>
          </p:cNvSpPr>
          <p:nvPr>
            <p:ph type="body" sz="quarter" idx="21" hasCustomPrompt="1"/>
          </p:nvPr>
        </p:nvSpPr>
        <p:spPr>
          <a:xfrm>
            <a:off x="5294376" y="4334256"/>
            <a:ext cx="321868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2" name="Date Placeholder 11"/>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12/6/2021</a:t>
            </a:fld>
            <a:endParaRPr lang="en-US" dirty="0"/>
          </a:p>
        </p:txBody>
      </p:sp>
      <p:sp>
        <p:nvSpPr>
          <p:cNvPr id="13" name="Slide Number Placeholder 12"/>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4"/>
          </p:nvPr>
        </p:nvSpPr>
        <p:spPr/>
        <p:txBody>
          <a:bodyPr/>
          <a:lstStyle/>
          <a:p>
            <a:endParaRPr lang="en-US" dirty="0"/>
          </a:p>
        </p:txBody>
      </p:sp>
    </p:spTree>
    <p:custDataLst>
      <p:tags r:id="rId1"/>
    </p:custDataLst>
    <p:extLst>
      <p:ext uri="{BB962C8B-B14F-4D97-AF65-F5344CB8AC3E}">
        <p14:creationId xmlns:p14="http://schemas.microsoft.com/office/powerpoint/2010/main" val="323584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Picture on Lef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0"/>
          </p:nvPr>
        </p:nvSpPr>
        <p:spPr>
          <a:xfrm>
            <a:off x="1033272" y="1389888"/>
            <a:ext cx="3182112" cy="4764024"/>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7" name="Text Placeholder 9"/>
          <p:cNvSpPr>
            <a:spLocks noGrp="1"/>
          </p:cNvSpPr>
          <p:nvPr>
            <p:ph type="body" sz="quarter" idx="14"/>
          </p:nvPr>
        </p:nvSpPr>
        <p:spPr>
          <a:xfrm>
            <a:off x="4489704"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12/6/2021</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1" name="Footer Placeholder 10"/>
          <p:cNvSpPr>
            <a:spLocks noGrp="1"/>
          </p:cNvSpPr>
          <p:nvPr>
            <p:ph type="ftr" sz="quarter" idx="23"/>
          </p:nvPr>
        </p:nvSpPr>
        <p:spPr/>
        <p:txBody>
          <a:bodyPr/>
          <a:lstStyle/>
          <a:p>
            <a:endParaRPr lang="en-US" dirty="0"/>
          </a:p>
        </p:txBody>
      </p:sp>
    </p:spTree>
    <p:custDataLst>
      <p:tags r:id="rId1"/>
    </p:custDataLst>
    <p:extLst>
      <p:ext uri="{BB962C8B-B14F-4D97-AF65-F5344CB8AC3E}">
        <p14:creationId xmlns:p14="http://schemas.microsoft.com/office/powerpoint/2010/main" val="9882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Picture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8"/>
          <p:cNvSpPr>
            <a:spLocks noGrp="1"/>
          </p:cNvSpPr>
          <p:nvPr>
            <p:ph type="pic" sz="quarter" idx="10"/>
          </p:nvPr>
        </p:nvSpPr>
        <p:spPr>
          <a:xfrm>
            <a:off x="5084064" y="1389888"/>
            <a:ext cx="3182112" cy="4459224"/>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6" name="Text Placeholder 16"/>
          <p:cNvSpPr>
            <a:spLocks noGrp="1"/>
          </p:cNvSpPr>
          <p:nvPr>
            <p:ph type="body" sz="quarter" idx="20" hasCustomPrompt="1"/>
          </p:nvPr>
        </p:nvSpPr>
        <p:spPr>
          <a:xfrm>
            <a:off x="743712"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7" name="Date Placeholder 6"/>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12/6/2021</a:t>
            </a:fld>
            <a:endParaRPr lang="en-US" dirty="0"/>
          </a:p>
        </p:txBody>
      </p:sp>
      <p:sp>
        <p:nvSpPr>
          <p:cNvPr id="8" name="Slide Number Placeholder 7"/>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9" name="Footer Placeholder 8"/>
          <p:cNvSpPr>
            <a:spLocks noGrp="1"/>
          </p:cNvSpPr>
          <p:nvPr>
            <p:ph type="ftr" sz="quarter" idx="23"/>
          </p:nvPr>
        </p:nvSpPr>
        <p:spPr/>
        <p:txBody>
          <a:bodyPr/>
          <a:lstStyle/>
          <a:p>
            <a:endParaRPr lang="en-US" dirty="0"/>
          </a:p>
        </p:txBody>
      </p:sp>
      <p:sp>
        <p:nvSpPr>
          <p:cNvPr id="11" name="Text Placeholder 9"/>
          <p:cNvSpPr>
            <a:spLocks noGrp="1"/>
          </p:cNvSpPr>
          <p:nvPr>
            <p:ph type="body" sz="quarter" idx="14"/>
          </p:nvPr>
        </p:nvSpPr>
        <p:spPr>
          <a:xfrm>
            <a:off x="743712"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blue-arrows-small2.png"/>
          <p:cNvPicPr>
            <a:picLocks noChangeAspect="1"/>
          </p:cNvPicPr>
          <p:nvPr userDrawn="1"/>
        </p:nvPicPr>
        <p:blipFill>
          <a:blip r:embed="rId4" cstate="print"/>
          <a:stretch>
            <a:fillRect/>
          </a:stretch>
        </p:blipFill>
        <p:spPr>
          <a:xfrm>
            <a:off x="740664" y="5285232"/>
            <a:ext cx="1037273" cy="1106424"/>
          </a:xfrm>
          <a:prstGeom prst="rect">
            <a:avLst/>
          </a:prstGeom>
        </p:spPr>
      </p:pic>
    </p:spTree>
    <p:custDataLst>
      <p:tags r:id="rId1"/>
    </p:custDataLst>
    <p:extLst>
      <p:ext uri="{BB962C8B-B14F-4D97-AF65-F5344CB8AC3E}">
        <p14:creationId xmlns:p14="http://schemas.microsoft.com/office/powerpoint/2010/main" val="319144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4" name="Content Placeholder 3"/>
          <p:cNvSpPr>
            <a:spLocks noGrp="1"/>
          </p:cNvSpPr>
          <p:nvPr>
            <p:ph sz="half" idx="2"/>
          </p:nvPr>
        </p:nvSpPr>
        <p:spPr>
          <a:xfrm>
            <a:off x="4489704" y="1773936"/>
            <a:ext cx="4133088"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12"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12/6/2021</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3"/>
          </p:nvPr>
        </p:nvSpPr>
        <p:spPr/>
        <p:txBody>
          <a:bodyPr/>
          <a:lstStyle/>
          <a:p>
            <a:endParaRPr lang="en-US" dirty="0"/>
          </a:p>
        </p:txBody>
      </p:sp>
      <p:pic>
        <p:nvPicPr>
          <p:cNvPr id="15" name="Picture 14"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393000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6"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9" name="Text Placeholder 9"/>
          <p:cNvSpPr>
            <a:spLocks noGrp="1"/>
          </p:cNvSpPr>
          <p:nvPr>
            <p:ph type="body" sz="quarter" idx="14"/>
          </p:nvPr>
        </p:nvSpPr>
        <p:spPr>
          <a:xfrm>
            <a:off x="4489704" y="1773936"/>
            <a:ext cx="4133088" cy="3255264"/>
          </a:xfrm>
          <a:prstGeom prst="rect">
            <a:avLst/>
          </a:prstGeom>
        </p:spPr>
        <p:txBody>
          <a:bodyPr>
            <a:noAutofit/>
          </a:bodyPr>
          <a:lstStyle>
            <a:lvl1pPr marL="347663" indent="-347663">
              <a:lnSpc>
                <a:spcPts val="2200"/>
              </a:lnSpc>
              <a:spcBef>
                <a:spcPts val="0"/>
              </a:spcBef>
              <a:spcAft>
                <a:spcPts val="1200"/>
              </a:spcAft>
              <a:buClr>
                <a:srgbClr val="43B3CC"/>
              </a:buClr>
              <a:buFont typeface="+mj-lt"/>
              <a:buAutoNum type="arabicPeriod"/>
              <a:tabLst>
                <a:tab pos="347663" algn="l"/>
              </a:tabLst>
              <a:defRPr sz="2200">
                <a:latin typeface="Calibri Light" panose="020F0302020204030204" pitchFamily="34" charset="0"/>
              </a:defRPr>
            </a:lvl1pPr>
            <a:lvl2pPr marL="457200" indent="-228600">
              <a:buClr>
                <a:srgbClr val="00A344"/>
              </a:buClr>
              <a:buFont typeface="Arial" pitchFamily="34" charset="0"/>
              <a:buChar char="•"/>
              <a:defRPr sz="2200"/>
            </a:lvl2pPr>
            <a:lvl3pPr marL="685800" indent="-228600">
              <a:buClr>
                <a:srgbClr val="007480"/>
              </a:buClr>
              <a:defRPr sz="2200"/>
            </a:lvl3pPr>
            <a:lvl4pPr marL="914400" indent="-228600">
              <a:buClr>
                <a:srgbClr val="43B3CC"/>
              </a:buClr>
              <a:buFont typeface="Arial" pitchFamily="34" charset="0"/>
              <a:buChar char="­"/>
              <a:defRPr sz="2200"/>
            </a:lvl4pPr>
            <a:lvl5pPr marL="1143000" indent="-228600">
              <a:buClr>
                <a:srgbClr val="63DAEF"/>
              </a:buClr>
              <a:buFont typeface="Arial" pitchFamily="34" charset="0"/>
              <a:buChar char="-"/>
              <a:defRPr sz="2200"/>
            </a:lvl5pPr>
          </a:lstStyle>
          <a:p>
            <a:pPr lvl="0"/>
            <a:r>
              <a:rPr lang="en-US" smtClean="0"/>
              <a:t>Click to edit Master text styles</a:t>
            </a:r>
          </a:p>
        </p:txBody>
      </p:sp>
      <p:sp>
        <p:nvSpPr>
          <p:cNvPr id="10" name="Date Placeholder 9"/>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12/6/2021</a:t>
            </a:fld>
            <a:endParaRPr lang="en-US" dirty="0"/>
          </a:p>
        </p:txBody>
      </p:sp>
      <p:sp>
        <p:nvSpPr>
          <p:cNvPr id="12" name="Slide Number Placeholder 11"/>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3" name="Footer Placeholder 12"/>
          <p:cNvSpPr>
            <a:spLocks noGrp="1"/>
          </p:cNvSpPr>
          <p:nvPr>
            <p:ph type="ftr" sz="quarter" idx="23"/>
          </p:nvPr>
        </p:nvSpPr>
        <p:spPr/>
        <p:txBody>
          <a:bodyPr/>
          <a:lstStyle/>
          <a:p>
            <a:endParaRPr lang="en-US" dirty="0"/>
          </a:p>
        </p:txBody>
      </p:sp>
      <p:pic>
        <p:nvPicPr>
          <p:cNvPr id="14" name="Picture 13"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250842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1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26.xml"/><Relationship Id="rId5" Type="http://schemas.openxmlformats.org/officeDocument/2006/relationships/image" Target="../media/image18.jpe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heme" Target="../theme/theme6.xml"/><Relationship Id="rId1" Type="http://schemas.openxmlformats.org/officeDocument/2006/relationships/slideLayout" Target="../slideLayouts/slideLayout28.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heme" Target="../theme/theme7.xml"/><Relationship Id="rId1" Type="http://schemas.openxmlformats.org/officeDocument/2006/relationships/slideLayout" Target="../slideLayouts/slideLayout29.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heme" Target="../theme/theme8.xml"/><Relationship Id="rId1" Type="http://schemas.openxmlformats.org/officeDocument/2006/relationships/slideLayout" Target="../slideLayouts/slideLayout30.xm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31.xml"/><Relationship Id="rId5" Type="http://schemas.openxmlformats.org/officeDocument/2006/relationships/image" Target="../media/image2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 xmlns:a16="http://schemas.microsoft.com/office/drawing/2014/main"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Regular" panose="020F0502020204030203" pitchFamily="34" charset="0"/>
            </a:endParaRPr>
          </a:p>
        </p:txBody>
      </p:sp>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extLst>
      <p:ext uri="{BB962C8B-B14F-4D97-AF65-F5344CB8AC3E}">
        <p14:creationId xmlns:p14="http://schemas.microsoft.com/office/powerpoint/2010/main" val="2451764320"/>
      </p:ext>
    </p:extLst>
  </p:cSld>
  <p:clrMap bg1="lt1" tx1="dk1" bg2="lt2" tx2="dk2" accent1="accent1" accent2="accent2" accent3="accent3" accent4="accent4" accent5="accent5" accent6="accent6" hlink="hlink" folHlink="folHlink"/>
  <p:sldLayoutIdLst>
    <p:sldLayoutId id="2147483667"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a16="http://schemas.microsoft.com/office/drawing/2014/main" xmlns=""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Regular" panose="020F0502020204030203" pitchFamily="34" charset="0"/>
            </a:endParaRPr>
          </a:p>
        </p:txBody>
      </p:sp>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2"/>
    </p:custDataLst>
    <p:extLst>
      <p:ext uri="{BB962C8B-B14F-4D97-AF65-F5344CB8AC3E}">
        <p14:creationId xmlns:p14="http://schemas.microsoft.com/office/powerpoint/2010/main" val="3675521168"/>
      </p:ext>
    </p:extLst>
  </p:cSld>
  <p:clrMap bg1="lt1" tx1="dk1" bg2="lt2" tx2="dk2" accent1="accent1" accent2="accent2" accent3="accent3" accent4="accent4" accent5="accent5" accent6="accent6" hlink="hlink" folHlink="folHlink"/>
  <p:sldLayoutIdLst>
    <p:sldLayoutId id="2147483675" r:id="rId1"/>
    <p:sldLayoutId id="2147483691" r:id="rId2"/>
    <p:sldLayoutId id="2147483690" r:id="rId3"/>
    <p:sldLayoutId id="2147483676" r:id="rId4"/>
    <p:sldLayoutId id="2147483677" r:id="rId5"/>
    <p:sldLayoutId id="2147483678" r:id="rId6"/>
    <p:sldLayoutId id="2147483679" r:id="rId7"/>
    <p:sldLayoutId id="2147483668" r:id="rId8"/>
    <p:sldLayoutId id="2147483680" r:id="rId9"/>
    <p:sldLayoutId id="2147483681" r:id="rId10"/>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extLst>
      <p:ext uri="{BB962C8B-B14F-4D97-AF65-F5344CB8AC3E}">
        <p14:creationId xmlns:p14="http://schemas.microsoft.com/office/powerpoint/2010/main" val="1470090967"/>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6833285"/>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551304187"/>
      </p:ext>
    </p:extLst>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52051333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1060328264"/>
      </p:ext>
    </p:extLst>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2279319219"/>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0800" y="1"/>
            <a:ext cx="10378892" cy="6889002"/>
          </a:xfrm>
          <a:prstGeom prst="rect">
            <a:avLst/>
          </a:prstGeom>
        </p:spPr>
      </p:pic>
      <p:pic>
        <p:nvPicPr>
          <p:cNvPr id="5" name="Picture 4">
            <a:extLst>
              <a:ext uri="{FF2B5EF4-FFF2-40B4-BE49-F238E27FC236}">
                <a16:creationId xmlns:a16="http://schemas.microsoft.com/office/drawing/2014/main" xmlns=""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09634" y="6283326"/>
            <a:ext cx="491490" cy="491490"/>
          </a:xfrm>
          <a:prstGeom prst="rect">
            <a:avLst/>
          </a:prstGeom>
        </p:spPr>
      </p:pic>
    </p:spTree>
    <p:extLst>
      <p:ext uri="{BB962C8B-B14F-4D97-AF65-F5344CB8AC3E}">
        <p14:creationId xmlns:p14="http://schemas.microsoft.com/office/powerpoint/2010/main" val="3307403641"/>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3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3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4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4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4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7.xml"/><Relationship Id="rId1" Type="http://schemas.openxmlformats.org/officeDocument/2006/relationships/tags" Target="../tags/tag4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4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ags" Target="../tags/tag4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4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48.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tags" Target="../tags/tag5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1.xml"/><Relationship Id="rId1" Type="http://schemas.openxmlformats.org/officeDocument/2006/relationships/tags" Target="../tags/tag5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xml"/><Relationship Id="rId1" Type="http://schemas.openxmlformats.org/officeDocument/2006/relationships/tags" Target="../tags/tag53.xml"/><Relationship Id="rId5" Type="http://schemas.openxmlformats.org/officeDocument/2006/relationships/image" Target="../media/image17.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7.xml"/><Relationship Id="rId7" Type="http://schemas.openxmlformats.org/officeDocument/2006/relationships/diagramColors" Target="../diagrams/colors1.xml"/><Relationship Id="rId2" Type="http://schemas.openxmlformats.org/officeDocument/2006/relationships/slideLayout" Target="../slideLayouts/slideLayout21.xml"/><Relationship Id="rId1" Type="http://schemas.openxmlformats.org/officeDocument/2006/relationships/tags" Target="../tags/tag5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1.xml"/><Relationship Id="rId1" Type="http://schemas.openxmlformats.org/officeDocument/2006/relationships/tags" Target="../tags/tag5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7.png"/><Relationship Id="rId2" Type="http://schemas.openxmlformats.org/officeDocument/2006/relationships/tags" Target="../tags/tag56.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oleObject" Target="../embeddings/oleObject1.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1.xml"/><Relationship Id="rId1" Type="http://schemas.openxmlformats.org/officeDocument/2006/relationships/tags" Target="../tags/tag5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5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5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6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6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9.xml"/><Relationship Id="rId1" Type="http://schemas.openxmlformats.org/officeDocument/2006/relationships/tags" Target="../tags/tag6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1.xml"/><Relationship Id="rId1" Type="http://schemas.openxmlformats.org/officeDocument/2006/relationships/tags" Target="../tags/tag6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6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6.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3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3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3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72ABB86C-A753-4E9E-BD70-4D18F9FA1183}"/>
              </a:ext>
            </a:extLst>
          </p:cNvPr>
          <p:cNvSpPr>
            <a:spLocks noGrp="1"/>
          </p:cNvSpPr>
          <p:nvPr>
            <p:ph type="ctrTitle"/>
          </p:nvPr>
        </p:nvSpPr>
        <p:spPr>
          <a:xfrm>
            <a:off x="696686" y="2315826"/>
            <a:ext cx="6055806" cy="823367"/>
          </a:xfrm>
        </p:spPr>
        <p:txBody>
          <a:bodyPr>
            <a:noAutofit/>
          </a:bodyPr>
          <a:lstStyle/>
          <a:p>
            <a:r>
              <a:rPr lang="en-US" sz="2800" b="0" dirty="0" smtClean="0"/>
              <a:t>Vehicle Inspections</a:t>
            </a:r>
            <a:endParaRPr lang="en-US" sz="2800" b="0" dirty="0"/>
          </a:p>
        </p:txBody>
      </p:sp>
      <p:sp>
        <p:nvSpPr>
          <p:cNvPr id="2" name="Rectangle 1"/>
          <p:cNvSpPr/>
          <p:nvPr/>
        </p:nvSpPr>
        <p:spPr>
          <a:xfrm>
            <a:off x="696686" y="1385640"/>
            <a:ext cx="5469335" cy="938719"/>
          </a:xfrm>
          <a:prstGeom prst="rect">
            <a:avLst/>
          </a:prstGeom>
          <a:effectLst/>
        </p:spPr>
        <p:txBody>
          <a:bodyPr wrap="square">
            <a:spAutoFit/>
          </a:bodyPr>
          <a:lstStyle/>
          <a:p>
            <a:r>
              <a:rPr lang="en-US" sz="5500" b="1" dirty="0" smtClean="0">
                <a:solidFill>
                  <a:prstClr val="white"/>
                </a:solidFill>
                <a:latin typeface="Calibri Light" panose="020F0302020204030204" pitchFamily="34" charset="0"/>
                <a:ea typeface="Lato" panose="020F0502020204030203" pitchFamily="34" charset="0"/>
                <a:cs typeface="Lato" panose="020F0502020204030203" pitchFamily="34" charset="0"/>
              </a:rPr>
              <a:t>Lesson 4</a:t>
            </a:r>
            <a:endParaRPr lang="en-CA" sz="5500" b="1" dirty="0">
              <a:latin typeface="Calibri Light" panose="020F0302020204030204"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83104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On-Road Vehicle Inspections</a:t>
            </a:r>
            <a:endParaRPr lang="en-CA" b="1" dirty="0"/>
          </a:p>
        </p:txBody>
      </p:sp>
      <p:sp>
        <p:nvSpPr>
          <p:cNvPr id="3" name="Content Placeholder 2"/>
          <p:cNvSpPr>
            <a:spLocks noGrp="1"/>
          </p:cNvSpPr>
          <p:nvPr>
            <p:ph sz="quarter" idx="11"/>
          </p:nvPr>
        </p:nvSpPr>
        <p:spPr>
          <a:xfrm>
            <a:off x="544670" y="909421"/>
            <a:ext cx="8087265" cy="5948579"/>
          </a:xfrm>
        </p:spPr>
        <p:txBody>
          <a:bodyPr/>
          <a:lstStyle/>
          <a:p>
            <a:pPr marL="0" indent="0" defTabSz="457200">
              <a:lnSpc>
                <a:spcPct val="100000"/>
              </a:lnSpc>
              <a:spcAft>
                <a:spcPts val="800"/>
              </a:spcAft>
              <a:buClr>
                <a:schemeClr val="accent1"/>
              </a:buClr>
              <a:buNone/>
            </a:pPr>
            <a:r>
              <a:rPr lang="en-US" altLang="en-US" dirty="0" smtClean="0">
                <a:solidFill>
                  <a:schemeClr val="tx1">
                    <a:lumMod val="75000"/>
                    <a:lumOff val="25000"/>
                  </a:schemeClr>
                </a:solidFill>
              </a:rPr>
              <a:t>May involve</a:t>
            </a:r>
            <a:r>
              <a:rPr lang="en-US" altLang="en-US" sz="2400" dirty="0" smtClean="0">
                <a:solidFill>
                  <a:schemeClr val="tx1">
                    <a:lumMod val="75000"/>
                    <a:lumOff val="25000"/>
                  </a:schemeClr>
                </a:solidFill>
              </a:rPr>
              <a:t>:</a:t>
            </a:r>
          </a:p>
          <a:p>
            <a:pPr>
              <a:buClr>
                <a:srgbClr val="5BC0CA"/>
              </a:buClr>
            </a:pPr>
            <a:r>
              <a:rPr lang="en-US" sz="2400" dirty="0">
                <a:solidFill>
                  <a:schemeClr val="tx1">
                    <a:lumMod val="75000"/>
                    <a:lumOff val="25000"/>
                  </a:schemeClr>
                </a:solidFill>
              </a:rPr>
              <a:t>C</a:t>
            </a:r>
            <a:r>
              <a:rPr lang="en-US" sz="2400" dirty="0" smtClean="0">
                <a:solidFill>
                  <a:schemeClr val="tx1">
                    <a:lumMod val="75000"/>
                    <a:lumOff val="25000"/>
                  </a:schemeClr>
                </a:solidFill>
              </a:rPr>
              <a:t>omplete </a:t>
            </a:r>
            <a:r>
              <a:rPr lang="en-US" sz="2400" dirty="0">
                <a:solidFill>
                  <a:schemeClr val="tx1">
                    <a:lumMod val="75000"/>
                    <a:lumOff val="25000"/>
                  </a:schemeClr>
                </a:solidFill>
              </a:rPr>
              <a:t>inspection of the vehicle and driver</a:t>
            </a:r>
          </a:p>
          <a:p>
            <a:pPr>
              <a:buClr>
                <a:srgbClr val="5BC0CA"/>
              </a:buClr>
            </a:pPr>
            <a:r>
              <a:rPr lang="en-US" sz="2400" dirty="0" smtClean="0">
                <a:solidFill>
                  <a:schemeClr val="tx1">
                    <a:lumMod val="75000"/>
                    <a:lumOff val="25000"/>
                  </a:schemeClr>
                </a:solidFill>
              </a:rPr>
              <a:t>Walk </a:t>
            </a:r>
            <a:r>
              <a:rPr lang="en-US" sz="2400" dirty="0">
                <a:solidFill>
                  <a:schemeClr val="tx1">
                    <a:lumMod val="75000"/>
                    <a:lumOff val="25000"/>
                  </a:schemeClr>
                </a:solidFill>
              </a:rPr>
              <a:t>around inspection of the vehicle</a:t>
            </a:r>
          </a:p>
          <a:p>
            <a:pPr>
              <a:buClr>
                <a:srgbClr val="5BC0CA"/>
              </a:buClr>
            </a:pPr>
            <a:r>
              <a:rPr lang="en-US" sz="2400" dirty="0" smtClean="0">
                <a:solidFill>
                  <a:schemeClr val="tx1">
                    <a:lumMod val="75000"/>
                    <a:lumOff val="25000"/>
                  </a:schemeClr>
                </a:solidFill>
              </a:rPr>
              <a:t>Inspection </a:t>
            </a:r>
            <a:r>
              <a:rPr lang="en-US" sz="2400" dirty="0">
                <a:solidFill>
                  <a:schemeClr val="tx1">
                    <a:lumMod val="75000"/>
                    <a:lumOff val="25000"/>
                  </a:schemeClr>
                </a:solidFill>
              </a:rPr>
              <a:t>of the driver </a:t>
            </a:r>
            <a:r>
              <a:rPr lang="en-US" sz="2400" dirty="0" smtClean="0">
                <a:solidFill>
                  <a:schemeClr val="tx1">
                    <a:lumMod val="75000"/>
                    <a:lumOff val="25000"/>
                  </a:schemeClr>
                </a:solidFill>
              </a:rPr>
              <a:t>only</a:t>
            </a:r>
          </a:p>
          <a:p>
            <a:pPr>
              <a:buClr>
                <a:srgbClr val="5BC0CA"/>
              </a:buClr>
            </a:pPr>
            <a:r>
              <a:rPr lang="en-US" sz="2400" dirty="0" smtClean="0">
                <a:solidFill>
                  <a:schemeClr val="tx1">
                    <a:lumMod val="75000"/>
                    <a:lumOff val="25000"/>
                  </a:schemeClr>
                </a:solidFill>
              </a:rPr>
              <a:t>Special </a:t>
            </a:r>
            <a:r>
              <a:rPr lang="en-US" sz="2400" dirty="0">
                <a:solidFill>
                  <a:schemeClr val="tx1">
                    <a:lumMod val="75000"/>
                    <a:lumOff val="25000"/>
                  </a:schemeClr>
                </a:solidFill>
              </a:rPr>
              <a:t>inspection of one or more components</a:t>
            </a:r>
          </a:p>
          <a:p>
            <a:pPr>
              <a:buClr>
                <a:srgbClr val="5BC0CA"/>
              </a:buClr>
            </a:pPr>
            <a:r>
              <a:rPr lang="en-US" sz="2400" dirty="0" smtClean="0">
                <a:solidFill>
                  <a:schemeClr val="tx1">
                    <a:lumMod val="75000"/>
                    <a:lumOff val="25000"/>
                  </a:schemeClr>
                </a:solidFill>
              </a:rPr>
              <a:t>Complete </a:t>
            </a:r>
            <a:r>
              <a:rPr lang="en-US" sz="2400" dirty="0">
                <a:solidFill>
                  <a:schemeClr val="tx1">
                    <a:lumMod val="75000"/>
                    <a:lumOff val="25000"/>
                  </a:schemeClr>
                </a:solidFill>
              </a:rPr>
              <a:t>inspection of the vehicle without the </a:t>
            </a:r>
            <a:r>
              <a:rPr lang="en-US" sz="2400" dirty="0" smtClean="0">
                <a:solidFill>
                  <a:schemeClr val="tx1">
                    <a:lumMod val="75000"/>
                    <a:lumOff val="25000"/>
                  </a:schemeClr>
                </a:solidFill>
              </a:rPr>
              <a:t>driver</a:t>
            </a:r>
            <a:endParaRPr lang="en-US" altLang="en-US" sz="2400" dirty="0">
              <a:solidFill>
                <a:schemeClr val="tx1">
                  <a:lumMod val="75000"/>
                  <a:lumOff val="25000"/>
                </a:schemeClr>
              </a:solidFill>
            </a:endParaRPr>
          </a:p>
          <a:p>
            <a:pPr marL="0" indent="0" defTabSz="457200">
              <a:lnSpc>
                <a:spcPct val="100000"/>
              </a:lnSpc>
              <a:spcAft>
                <a:spcPts val="800"/>
              </a:spcAft>
              <a:buClr>
                <a:schemeClr val="accent1"/>
              </a:buClr>
              <a:buNone/>
            </a:pPr>
            <a:r>
              <a:rPr lang="en-CA" sz="2400" dirty="0">
                <a:solidFill>
                  <a:schemeClr val="tx1"/>
                </a:solidFill>
              </a:rPr>
              <a:t>Drivers may also be required to produce documents upon request, such as: </a:t>
            </a:r>
            <a:endParaRPr lang="en-CA" sz="2400" dirty="0" smtClean="0">
              <a:solidFill>
                <a:schemeClr val="tx1"/>
              </a:solidFill>
            </a:endParaRPr>
          </a:p>
          <a:p>
            <a:pPr marL="0" defTabSz="457200">
              <a:lnSpc>
                <a:spcPct val="100000"/>
              </a:lnSpc>
              <a:spcBef>
                <a:spcPts val="0"/>
              </a:spcBef>
              <a:spcAft>
                <a:spcPts val="800"/>
              </a:spcAft>
              <a:buClr>
                <a:schemeClr val="accent1"/>
              </a:buClr>
            </a:pPr>
            <a:r>
              <a:rPr lang="en-CA" sz="2400" dirty="0" smtClean="0">
                <a:solidFill>
                  <a:schemeClr val="tx1"/>
                </a:solidFill>
              </a:rPr>
              <a:t>Safety </a:t>
            </a:r>
            <a:r>
              <a:rPr lang="en-CA" sz="2400" dirty="0">
                <a:solidFill>
                  <a:schemeClr val="tx1"/>
                </a:solidFill>
              </a:rPr>
              <a:t>Fitness </a:t>
            </a:r>
            <a:r>
              <a:rPr lang="en-CA" sz="2400" dirty="0" smtClean="0">
                <a:solidFill>
                  <a:schemeClr val="tx1"/>
                </a:solidFill>
              </a:rPr>
              <a:t>Certificate</a:t>
            </a:r>
          </a:p>
          <a:p>
            <a:pPr marL="0" defTabSz="457200">
              <a:lnSpc>
                <a:spcPct val="100000"/>
              </a:lnSpc>
              <a:spcBef>
                <a:spcPts val="0"/>
              </a:spcBef>
              <a:spcAft>
                <a:spcPts val="800"/>
              </a:spcAft>
              <a:buClr>
                <a:schemeClr val="accent1"/>
              </a:buClr>
            </a:pPr>
            <a:r>
              <a:rPr lang="en-CA" sz="2400" dirty="0" smtClean="0">
                <a:solidFill>
                  <a:schemeClr val="tx1"/>
                </a:solidFill>
              </a:rPr>
              <a:t>Daily </a:t>
            </a:r>
            <a:r>
              <a:rPr lang="en-CA" sz="2400" dirty="0">
                <a:solidFill>
                  <a:schemeClr val="tx1"/>
                </a:solidFill>
              </a:rPr>
              <a:t>logs </a:t>
            </a:r>
            <a:endParaRPr lang="en-CA" sz="2400" dirty="0" smtClean="0">
              <a:solidFill>
                <a:schemeClr val="tx1"/>
              </a:solidFill>
            </a:endParaRPr>
          </a:p>
          <a:p>
            <a:pPr marL="0" defTabSz="457200">
              <a:lnSpc>
                <a:spcPct val="100000"/>
              </a:lnSpc>
              <a:spcBef>
                <a:spcPts val="0"/>
              </a:spcBef>
              <a:spcAft>
                <a:spcPts val="800"/>
              </a:spcAft>
              <a:buClr>
                <a:schemeClr val="accent1"/>
              </a:buClr>
            </a:pPr>
            <a:r>
              <a:rPr lang="en-CA" sz="2400" dirty="0" smtClean="0">
                <a:solidFill>
                  <a:schemeClr val="tx1"/>
                </a:solidFill>
              </a:rPr>
              <a:t>Insurance documentation </a:t>
            </a:r>
            <a:endParaRPr lang="en-CA" sz="2400" dirty="0">
              <a:solidFill>
                <a:schemeClr val="tx1"/>
              </a:solidFill>
            </a:endParaRPr>
          </a:p>
          <a:p>
            <a:pPr defTabSz="457200">
              <a:lnSpc>
                <a:spcPct val="100000"/>
              </a:lnSpc>
              <a:spcAft>
                <a:spcPts val="800"/>
              </a:spcAft>
              <a:buClr>
                <a:schemeClr val="accent1"/>
              </a:buClr>
            </a:pPr>
            <a:endParaRPr lang="en-US" altLang="en-US" sz="2400"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205776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Vehicle Inspection Stations</a:t>
            </a:r>
            <a:endParaRPr lang="en-CA" b="1" dirty="0"/>
          </a:p>
        </p:txBody>
      </p:sp>
      <p:sp>
        <p:nvSpPr>
          <p:cNvPr id="3" name="Content Placeholder 2"/>
          <p:cNvSpPr>
            <a:spLocks noGrp="1"/>
          </p:cNvSpPr>
          <p:nvPr>
            <p:ph sz="quarter" idx="11"/>
          </p:nvPr>
        </p:nvSpPr>
        <p:spPr>
          <a:xfrm>
            <a:off x="544671" y="934821"/>
            <a:ext cx="7886700" cy="5211979"/>
          </a:xfrm>
        </p:spPr>
        <p:txBody>
          <a:bodyPr/>
          <a:lstStyle/>
          <a:p>
            <a:pPr marL="0" indent="0" defTabSz="457200">
              <a:lnSpc>
                <a:spcPct val="100000"/>
              </a:lnSpc>
              <a:spcAft>
                <a:spcPts val="800"/>
              </a:spcAft>
              <a:buClr>
                <a:schemeClr val="accent1"/>
              </a:buClr>
              <a:buNone/>
            </a:pPr>
            <a:r>
              <a:rPr lang="en-US" altLang="en-US" dirty="0" smtClean="0">
                <a:solidFill>
                  <a:schemeClr val="tx1">
                    <a:lumMod val="75000"/>
                    <a:lumOff val="25000"/>
                  </a:schemeClr>
                </a:solidFill>
              </a:rPr>
              <a:t>Who reports to inspection stations:</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All commercial vehicles over 4500 kg</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When lights are flashing = It’s the Law!</a:t>
            </a:r>
          </a:p>
          <a:p>
            <a:pPr marL="0" indent="0" defTabSz="457200">
              <a:lnSpc>
                <a:spcPct val="100000"/>
              </a:lnSpc>
              <a:spcAft>
                <a:spcPts val="800"/>
              </a:spcAft>
              <a:buClr>
                <a:schemeClr val="accent1"/>
              </a:buClr>
              <a:buNone/>
            </a:pPr>
            <a:r>
              <a:rPr lang="en-US" altLang="en-US" dirty="0" smtClean="0">
                <a:solidFill>
                  <a:schemeClr val="tx1">
                    <a:lumMod val="75000"/>
                    <a:lumOff val="25000"/>
                  </a:schemeClr>
                </a:solidFill>
              </a:rPr>
              <a:t>When loaded:</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Drive across scale</a:t>
            </a:r>
          </a:p>
          <a:p>
            <a:pPr marL="0" indent="0" defTabSz="457200">
              <a:lnSpc>
                <a:spcPct val="100000"/>
              </a:lnSpc>
              <a:spcAft>
                <a:spcPts val="800"/>
              </a:spcAft>
              <a:buClr>
                <a:schemeClr val="accent1"/>
              </a:buClr>
              <a:buNone/>
            </a:pPr>
            <a:r>
              <a:rPr lang="en-US" altLang="en-US" dirty="0" smtClean="0">
                <a:solidFill>
                  <a:schemeClr val="tx1">
                    <a:lumMod val="75000"/>
                    <a:lumOff val="25000"/>
                  </a:schemeClr>
                </a:solidFill>
              </a:rPr>
              <a:t>When empty: </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Drive beside scale</a:t>
            </a:r>
          </a:p>
          <a:p>
            <a:pPr marL="0" indent="0" defTabSz="457200">
              <a:lnSpc>
                <a:spcPct val="100000"/>
              </a:lnSpc>
              <a:spcAft>
                <a:spcPts val="800"/>
              </a:spcAft>
              <a:buClr>
                <a:schemeClr val="accent1"/>
              </a:buClr>
              <a:buNone/>
            </a:pPr>
            <a:r>
              <a:rPr lang="en-US" altLang="en-US" dirty="0" smtClean="0">
                <a:solidFill>
                  <a:schemeClr val="tx1">
                    <a:lumMod val="75000"/>
                    <a:lumOff val="25000"/>
                  </a:schemeClr>
                </a:solidFill>
              </a:rPr>
              <a:t>Light board will provide instructions.</a:t>
            </a:r>
          </a:p>
        </p:txBody>
      </p:sp>
    </p:spTree>
    <p:custDataLst>
      <p:tags r:id="rId1"/>
    </p:custDataLst>
    <p:extLst>
      <p:ext uri="{BB962C8B-B14F-4D97-AF65-F5344CB8AC3E}">
        <p14:creationId xmlns:p14="http://schemas.microsoft.com/office/powerpoint/2010/main" val="169946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En </a:t>
            </a:r>
            <a:r>
              <a:rPr lang="en-US" b="1" dirty="0"/>
              <a:t>R</a:t>
            </a:r>
            <a:r>
              <a:rPr lang="en-US" b="1" dirty="0" smtClean="0"/>
              <a:t>oute Inspections</a:t>
            </a:r>
            <a:endParaRPr lang="en-CA" b="1" dirty="0"/>
          </a:p>
        </p:txBody>
      </p:sp>
      <p:sp>
        <p:nvSpPr>
          <p:cNvPr id="3" name="Content Placeholder 2"/>
          <p:cNvSpPr>
            <a:spLocks noGrp="1"/>
          </p:cNvSpPr>
          <p:nvPr>
            <p:ph sz="quarter" idx="11"/>
          </p:nvPr>
        </p:nvSpPr>
        <p:spPr>
          <a:xfrm>
            <a:off x="544671" y="934821"/>
            <a:ext cx="7886700" cy="2968605"/>
          </a:xfrm>
        </p:spPr>
        <p:txBody>
          <a:bodyPr/>
          <a:lstStyle/>
          <a:p>
            <a:pPr marL="0" indent="0" defTabSz="457200">
              <a:lnSpc>
                <a:spcPct val="100000"/>
              </a:lnSpc>
              <a:spcAft>
                <a:spcPts val="800"/>
              </a:spcAft>
              <a:buClr>
                <a:schemeClr val="accent1"/>
              </a:buClr>
              <a:buNone/>
            </a:pPr>
            <a:r>
              <a:rPr lang="en-US" altLang="en-US" dirty="0" smtClean="0">
                <a:solidFill>
                  <a:schemeClr val="tx1">
                    <a:lumMod val="75000"/>
                    <a:lumOff val="25000"/>
                  </a:schemeClr>
                </a:solidFill>
              </a:rPr>
              <a:t>Performed at a Rest and Check</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Hours or Service regulation</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NSC Cargo Securement</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Company policy</a:t>
            </a:r>
          </a:p>
          <a:p>
            <a:pPr marL="0" indent="0" defTabSz="457200">
              <a:lnSpc>
                <a:spcPct val="100000"/>
              </a:lnSpc>
              <a:spcAft>
                <a:spcPts val="800"/>
              </a:spcAft>
              <a:buClr>
                <a:schemeClr val="accent1"/>
              </a:buClr>
              <a:buNone/>
            </a:pPr>
            <a:r>
              <a:rPr lang="en-US" altLang="en-US" dirty="0" smtClean="0">
                <a:solidFill>
                  <a:schemeClr val="tx1">
                    <a:lumMod val="75000"/>
                    <a:lumOff val="25000"/>
                  </a:schemeClr>
                </a:solidFill>
              </a:rPr>
              <a:t>Pull off the road safely and ensure:</a:t>
            </a:r>
            <a:endParaRPr lang="en-US" altLang="en-US" b="1" dirty="0">
              <a:solidFill>
                <a:schemeClr val="tx1">
                  <a:lumMod val="75000"/>
                  <a:lumOff val="25000"/>
                </a:schemeClr>
              </a:solidFill>
            </a:endParaRPr>
          </a:p>
          <a:p>
            <a:pPr marL="0" indent="0" defTabSz="457200">
              <a:lnSpc>
                <a:spcPct val="100000"/>
              </a:lnSpc>
              <a:spcAft>
                <a:spcPts val="800"/>
              </a:spcAft>
              <a:buClr>
                <a:schemeClr val="accent1"/>
              </a:buClr>
              <a:buNone/>
            </a:pPr>
            <a:endParaRPr lang="en-US" altLang="en-US" sz="2400" dirty="0" smtClean="0">
              <a:solidFill>
                <a:schemeClr val="tx1">
                  <a:lumMod val="75000"/>
                  <a:lumOff val="25000"/>
                </a:schemeClr>
              </a:solidFill>
            </a:endParaRPr>
          </a:p>
        </p:txBody>
      </p:sp>
      <p:sp>
        <p:nvSpPr>
          <p:cNvPr id="4" name="Content Placeholder 2"/>
          <p:cNvSpPr txBox="1">
            <a:spLocks/>
          </p:cNvSpPr>
          <p:nvPr/>
        </p:nvSpPr>
        <p:spPr>
          <a:xfrm>
            <a:off x="544671" y="3903428"/>
            <a:ext cx="7886700" cy="22766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00000"/>
              </a:lnSpc>
              <a:spcAft>
                <a:spcPts val="800"/>
              </a:spcAft>
              <a:buClr>
                <a:schemeClr val="accent1"/>
              </a:buClr>
            </a:pPr>
            <a:r>
              <a:rPr lang="en-US" altLang="en-US" sz="2400" dirty="0" smtClean="0">
                <a:solidFill>
                  <a:schemeClr val="tx1">
                    <a:lumMod val="75000"/>
                    <a:lumOff val="25000"/>
                  </a:schemeClr>
                </a:solidFill>
                <a:latin typeface="Calibri Light" panose="020F0302020204030204" pitchFamily="34" charset="0"/>
              </a:rPr>
              <a:t>Vehicle is off </a:t>
            </a:r>
            <a:r>
              <a:rPr lang="en-US" altLang="en-US" sz="2400" dirty="0">
                <a:solidFill>
                  <a:schemeClr val="tx1">
                    <a:lumMod val="75000"/>
                    <a:lumOff val="25000"/>
                  </a:schemeClr>
                </a:solidFill>
                <a:latin typeface="Calibri Light" panose="020F0302020204030204" pitchFamily="34" charset="0"/>
              </a:rPr>
              <a:t>the </a:t>
            </a:r>
            <a:r>
              <a:rPr lang="en-US" altLang="en-US" sz="2400" dirty="0" smtClean="0">
                <a:solidFill>
                  <a:schemeClr val="tx1">
                    <a:lumMod val="75000"/>
                    <a:lumOff val="25000"/>
                  </a:schemeClr>
                </a:solidFill>
                <a:latin typeface="Calibri Light" panose="020F0302020204030204" pitchFamily="34" charset="0"/>
              </a:rPr>
              <a:t>road</a:t>
            </a:r>
            <a:endParaRPr lang="en-US" altLang="en-US" sz="2400" dirty="0">
              <a:solidFill>
                <a:schemeClr val="tx1">
                  <a:lumMod val="75000"/>
                  <a:lumOff val="25000"/>
                </a:schemeClr>
              </a:solidFill>
              <a:latin typeface="Calibri Light" panose="020F0302020204030204" pitchFamily="34" charset="0"/>
            </a:endParaRPr>
          </a:p>
          <a:p>
            <a:pPr defTabSz="457200">
              <a:lnSpc>
                <a:spcPct val="100000"/>
              </a:lnSpc>
              <a:spcAft>
                <a:spcPts val="800"/>
              </a:spcAft>
              <a:buClr>
                <a:schemeClr val="accent1"/>
              </a:buClr>
            </a:pPr>
            <a:r>
              <a:rPr lang="en-US" altLang="en-US" sz="2400" dirty="0" smtClean="0">
                <a:solidFill>
                  <a:schemeClr val="tx1">
                    <a:lumMod val="75000"/>
                    <a:lumOff val="25000"/>
                  </a:schemeClr>
                </a:solidFill>
                <a:latin typeface="Calibri Light" panose="020F0302020204030204" pitchFamily="34" charset="0"/>
              </a:rPr>
              <a:t>Enter </a:t>
            </a:r>
            <a:r>
              <a:rPr lang="en-US" altLang="en-US" sz="2400" dirty="0">
                <a:solidFill>
                  <a:schemeClr val="tx1">
                    <a:lumMod val="75000"/>
                    <a:lumOff val="25000"/>
                  </a:schemeClr>
                </a:solidFill>
                <a:latin typeface="Calibri Light" panose="020F0302020204030204" pitchFamily="34" charset="0"/>
              </a:rPr>
              <a:t>and exit s</a:t>
            </a:r>
            <a:r>
              <a:rPr lang="en-US" altLang="en-US" sz="2400" dirty="0" smtClean="0">
                <a:solidFill>
                  <a:schemeClr val="tx1">
                    <a:lumMod val="75000"/>
                    <a:lumOff val="25000"/>
                  </a:schemeClr>
                </a:solidFill>
                <a:latin typeface="Calibri Light" panose="020F0302020204030204" pitchFamily="34" charset="0"/>
              </a:rPr>
              <a:t>top location without backing</a:t>
            </a:r>
            <a:endParaRPr lang="en-US" altLang="en-US" sz="2400" dirty="0">
              <a:solidFill>
                <a:schemeClr val="tx1">
                  <a:lumMod val="75000"/>
                  <a:lumOff val="25000"/>
                </a:schemeClr>
              </a:solidFill>
              <a:latin typeface="Calibri Light" panose="020F0302020204030204" pitchFamily="34" charset="0"/>
            </a:endParaRPr>
          </a:p>
          <a:p>
            <a:pPr defTabSz="457200">
              <a:lnSpc>
                <a:spcPct val="100000"/>
              </a:lnSpc>
              <a:spcAft>
                <a:spcPts val="800"/>
              </a:spcAft>
              <a:buClr>
                <a:schemeClr val="accent1"/>
              </a:buClr>
            </a:pPr>
            <a:r>
              <a:rPr lang="en-US" altLang="en-US" sz="2400" dirty="0" smtClean="0">
                <a:solidFill>
                  <a:schemeClr val="tx1">
                    <a:lumMod val="75000"/>
                    <a:lumOff val="25000"/>
                  </a:schemeClr>
                </a:solidFill>
                <a:latin typeface="Calibri Light" panose="020F0302020204030204" pitchFamily="34" charset="0"/>
              </a:rPr>
              <a:t>Not at </a:t>
            </a:r>
            <a:r>
              <a:rPr lang="en-US" altLang="en-US" sz="2400" dirty="0">
                <a:solidFill>
                  <a:schemeClr val="tx1">
                    <a:lumMod val="75000"/>
                    <a:lumOff val="25000"/>
                  </a:schemeClr>
                </a:solidFill>
                <a:latin typeface="Calibri Light" panose="020F0302020204030204" pitchFamily="34" charset="0"/>
              </a:rPr>
              <a:t>the bottom of a hill or on an uphill </a:t>
            </a:r>
            <a:r>
              <a:rPr lang="en-US" altLang="en-US" sz="2400" dirty="0" smtClean="0">
                <a:solidFill>
                  <a:schemeClr val="tx1">
                    <a:lumMod val="75000"/>
                    <a:lumOff val="25000"/>
                  </a:schemeClr>
                </a:solidFill>
                <a:latin typeface="Calibri Light" panose="020F0302020204030204" pitchFamily="34" charset="0"/>
              </a:rPr>
              <a:t>slope</a:t>
            </a:r>
            <a:endParaRPr lang="en-US" altLang="en-US" sz="2400" dirty="0">
              <a:solidFill>
                <a:schemeClr val="tx1">
                  <a:lumMod val="75000"/>
                  <a:lumOff val="25000"/>
                </a:schemeClr>
              </a:solidFill>
              <a:latin typeface="Calibri Light" panose="020F0302020204030204" pitchFamily="34" charset="0"/>
            </a:endParaRPr>
          </a:p>
          <a:p>
            <a:pPr defTabSz="457200">
              <a:lnSpc>
                <a:spcPct val="100000"/>
              </a:lnSpc>
              <a:spcAft>
                <a:spcPts val="800"/>
              </a:spcAft>
              <a:buClr>
                <a:schemeClr val="accent1"/>
              </a:buClr>
            </a:pPr>
            <a:r>
              <a:rPr lang="en-US" altLang="en-US" sz="2400" dirty="0" smtClean="0">
                <a:solidFill>
                  <a:schemeClr val="tx1">
                    <a:lumMod val="75000"/>
                    <a:lumOff val="25000"/>
                  </a:schemeClr>
                </a:solidFill>
                <a:latin typeface="Calibri Light" panose="020F0302020204030204" pitchFamily="34" charset="0"/>
              </a:rPr>
              <a:t>Adequate </a:t>
            </a:r>
            <a:r>
              <a:rPr lang="en-US" altLang="en-US" sz="2400" dirty="0">
                <a:solidFill>
                  <a:schemeClr val="tx1">
                    <a:lumMod val="75000"/>
                    <a:lumOff val="25000"/>
                  </a:schemeClr>
                </a:solidFill>
                <a:latin typeface="Calibri Light" panose="020F0302020204030204" pitchFamily="34" charset="0"/>
              </a:rPr>
              <a:t>acceleration </a:t>
            </a:r>
            <a:r>
              <a:rPr lang="en-US" altLang="en-US" sz="2400" dirty="0" smtClean="0">
                <a:solidFill>
                  <a:schemeClr val="tx1">
                    <a:lumMod val="75000"/>
                    <a:lumOff val="25000"/>
                  </a:schemeClr>
                </a:solidFill>
                <a:latin typeface="Calibri Light" panose="020F0302020204030204" pitchFamily="34" charset="0"/>
              </a:rPr>
              <a:t>lane</a:t>
            </a:r>
            <a:endParaRPr lang="en-US" altLang="en-US" sz="2400" dirty="0">
              <a:solidFill>
                <a:schemeClr val="tx1">
                  <a:lumMod val="75000"/>
                  <a:lumOff val="25000"/>
                </a:schemeClr>
              </a:solidFill>
              <a:latin typeface="Calibri Light" panose="020F0302020204030204" pitchFamily="34" charset="0"/>
            </a:endParaRPr>
          </a:p>
          <a:p>
            <a:pPr defTabSz="457200">
              <a:lnSpc>
                <a:spcPct val="100000"/>
              </a:lnSpc>
              <a:spcAft>
                <a:spcPts val="800"/>
              </a:spcAft>
              <a:buClr>
                <a:schemeClr val="accent1"/>
              </a:buClr>
            </a:pPr>
            <a:endParaRPr lang="en-US" altLang="en-US" sz="2400" dirty="0" smtClean="0">
              <a:solidFill>
                <a:schemeClr val="tx1">
                  <a:lumMod val="75000"/>
                  <a:lumOff val="25000"/>
                </a:schemeClr>
              </a:solidFill>
              <a:latin typeface="Calibri Light" panose="020F0302020204030204" pitchFamily="34" charset="0"/>
            </a:endParaRPr>
          </a:p>
          <a:p>
            <a:pPr marL="0" indent="0" defTabSz="457200">
              <a:lnSpc>
                <a:spcPct val="100000"/>
              </a:lnSpc>
              <a:spcAft>
                <a:spcPts val="800"/>
              </a:spcAft>
              <a:buClr>
                <a:schemeClr val="accent1"/>
              </a:buClr>
              <a:buFont typeface="Arial" panose="020B0604020202020204" pitchFamily="34" charset="0"/>
              <a:buNone/>
            </a:pPr>
            <a:endParaRPr lang="en-US" altLang="en-US" sz="2400" dirty="0" smtClean="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263945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Post-Trip Inspection </a:t>
            </a:r>
            <a:endParaRPr lang="en-CA" b="1" dirty="0"/>
          </a:p>
        </p:txBody>
      </p:sp>
      <p:sp>
        <p:nvSpPr>
          <p:cNvPr id="3" name="Content Placeholder 2"/>
          <p:cNvSpPr>
            <a:spLocks noGrp="1"/>
          </p:cNvSpPr>
          <p:nvPr>
            <p:ph sz="quarter" idx="11"/>
          </p:nvPr>
        </p:nvSpPr>
        <p:spPr>
          <a:xfrm>
            <a:off x="544671" y="934821"/>
            <a:ext cx="7886700" cy="5670931"/>
          </a:xfrm>
        </p:spPr>
        <p:txBody>
          <a:bodyPr/>
          <a:lstStyle/>
          <a:p>
            <a:pPr defTabSz="457200">
              <a:lnSpc>
                <a:spcPct val="100000"/>
              </a:lnSpc>
              <a:spcAft>
                <a:spcPts val="800"/>
              </a:spcAft>
              <a:buClr>
                <a:schemeClr val="accent1"/>
              </a:buClr>
            </a:pPr>
            <a:r>
              <a:rPr lang="en-US" altLang="en-US" dirty="0" smtClean="0">
                <a:solidFill>
                  <a:schemeClr val="tx1">
                    <a:lumMod val="75000"/>
                    <a:lumOff val="25000"/>
                  </a:schemeClr>
                </a:solidFill>
              </a:rPr>
              <a:t>Completed at end of shift </a:t>
            </a:r>
            <a:endParaRPr lang="en-US" altLang="en-US" dirty="0">
              <a:solidFill>
                <a:schemeClr val="tx1">
                  <a:lumMod val="75000"/>
                  <a:lumOff val="25000"/>
                </a:schemeClr>
              </a:solidFill>
            </a:endParaRPr>
          </a:p>
          <a:p>
            <a:pPr defTabSz="457200">
              <a:lnSpc>
                <a:spcPct val="100000"/>
              </a:lnSpc>
              <a:spcAft>
                <a:spcPts val="800"/>
              </a:spcAft>
              <a:buClr>
                <a:schemeClr val="accent1"/>
              </a:buClr>
            </a:pPr>
            <a:r>
              <a:rPr lang="en-US" altLang="en-US" dirty="0" smtClean="0">
                <a:solidFill>
                  <a:schemeClr val="tx1">
                    <a:lumMod val="75000"/>
                    <a:lumOff val="25000"/>
                  </a:schemeClr>
                </a:solidFill>
              </a:rPr>
              <a:t>Include any defects found during the trip</a:t>
            </a:r>
          </a:p>
          <a:p>
            <a:pPr defTabSz="457200">
              <a:lnSpc>
                <a:spcPct val="100000"/>
              </a:lnSpc>
              <a:spcAft>
                <a:spcPts val="800"/>
              </a:spcAft>
              <a:buClr>
                <a:schemeClr val="accent1"/>
              </a:buClr>
            </a:pPr>
            <a:r>
              <a:rPr lang="en-US" altLang="en-US" dirty="0" smtClean="0">
                <a:solidFill>
                  <a:schemeClr val="tx1">
                    <a:lumMod val="75000"/>
                    <a:lumOff val="25000"/>
                  </a:schemeClr>
                </a:solidFill>
              </a:rPr>
              <a:t>Check the following:</a:t>
            </a:r>
          </a:p>
          <a:p>
            <a:pPr lvl="1" defTabSz="457200">
              <a:lnSpc>
                <a:spcPct val="100000"/>
              </a:lnSpc>
              <a:spcAft>
                <a:spcPts val="800"/>
              </a:spcAft>
              <a:buClr>
                <a:schemeClr val="accent1"/>
              </a:buClr>
            </a:pPr>
            <a:r>
              <a:rPr lang="en-US" altLang="en-US" dirty="0" smtClean="0">
                <a:solidFill>
                  <a:schemeClr val="tx1">
                    <a:lumMod val="75000"/>
                    <a:lumOff val="25000"/>
                  </a:schemeClr>
                </a:solidFill>
              </a:rPr>
              <a:t>Vehicle </a:t>
            </a:r>
            <a:r>
              <a:rPr lang="en-US" altLang="en-US" dirty="0">
                <a:solidFill>
                  <a:schemeClr val="tx1">
                    <a:lumMod val="75000"/>
                    <a:lumOff val="25000"/>
                  </a:schemeClr>
                </a:solidFill>
              </a:rPr>
              <a:t>body </a:t>
            </a:r>
            <a:r>
              <a:rPr lang="en-US" altLang="en-US" dirty="0" smtClean="0">
                <a:solidFill>
                  <a:schemeClr val="tx1">
                    <a:lumMod val="75000"/>
                    <a:lumOff val="25000"/>
                  </a:schemeClr>
                </a:solidFill>
              </a:rPr>
              <a:t>condition</a:t>
            </a:r>
          </a:p>
          <a:p>
            <a:pPr lvl="1" defTabSz="457200">
              <a:lnSpc>
                <a:spcPct val="100000"/>
              </a:lnSpc>
              <a:spcAft>
                <a:spcPts val="800"/>
              </a:spcAft>
              <a:buClr>
                <a:schemeClr val="accent1"/>
              </a:buClr>
            </a:pPr>
            <a:r>
              <a:rPr lang="en-US" altLang="en-US" dirty="0" smtClean="0">
                <a:solidFill>
                  <a:schemeClr val="tx1">
                    <a:lumMod val="75000"/>
                    <a:lumOff val="25000"/>
                  </a:schemeClr>
                </a:solidFill>
              </a:rPr>
              <a:t>Exterior lights</a:t>
            </a:r>
          </a:p>
          <a:p>
            <a:pPr lvl="1" defTabSz="457200">
              <a:lnSpc>
                <a:spcPct val="100000"/>
              </a:lnSpc>
              <a:spcAft>
                <a:spcPts val="800"/>
              </a:spcAft>
              <a:buClr>
                <a:schemeClr val="accent1"/>
              </a:buClr>
            </a:pPr>
            <a:r>
              <a:rPr lang="en-US" altLang="en-US" dirty="0" smtClean="0">
                <a:solidFill>
                  <a:schemeClr val="tx1">
                    <a:lumMod val="75000"/>
                    <a:lumOff val="25000"/>
                  </a:schemeClr>
                </a:solidFill>
              </a:rPr>
              <a:t>Suspension</a:t>
            </a:r>
            <a:r>
              <a:rPr lang="en-US" altLang="en-US" dirty="0">
                <a:solidFill>
                  <a:schemeClr val="tx1">
                    <a:lumMod val="75000"/>
                    <a:lumOff val="25000"/>
                  </a:schemeClr>
                </a:solidFill>
              </a:rPr>
              <a:t>, wheels, tire </a:t>
            </a:r>
            <a:r>
              <a:rPr lang="en-US" altLang="en-US" dirty="0" smtClean="0">
                <a:solidFill>
                  <a:schemeClr val="tx1">
                    <a:lumMod val="75000"/>
                    <a:lumOff val="25000"/>
                  </a:schemeClr>
                </a:solidFill>
              </a:rPr>
              <a:t>pressure</a:t>
            </a:r>
          </a:p>
          <a:p>
            <a:pPr lvl="1" defTabSz="457200">
              <a:lnSpc>
                <a:spcPct val="100000"/>
              </a:lnSpc>
              <a:spcAft>
                <a:spcPts val="800"/>
              </a:spcAft>
              <a:buClr>
                <a:schemeClr val="accent1"/>
              </a:buClr>
            </a:pPr>
            <a:r>
              <a:rPr lang="en-US" altLang="en-US" dirty="0">
                <a:solidFill>
                  <a:schemeClr val="tx1">
                    <a:lumMod val="75000"/>
                    <a:lumOff val="25000"/>
                  </a:schemeClr>
                </a:solidFill>
              </a:rPr>
              <a:t>F</a:t>
            </a:r>
            <a:r>
              <a:rPr lang="en-US" altLang="en-US" dirty="0" smtClean="0">
                <a:solidFill>
                  <a:schemeClr val="tx1">
                    <a:lumMod val="75000"/>
                    <a:lumOff val="25000"/>
                  </a:schemeClr>
                </a:solidFill>
              </a:rPr>
              <a:t>uel </a:t>
            </a:r>
            <a:r>
              <a:rPr lang="en-US" altLang="en-US" dirty="0">
                <a:solidFill>
                  <a:schemeClr val="tx1">
                    <a:lumMod val="75000"/>
                    <a:lumOff val="25000"/>
                  </a:schemeClr>
                </a:solidFill>
              </a:rPr>
              <a:t>cap, mud flap, </a:t>
            </a:r>
            <a:r>
              <a:rPr lang="en-US" altLang="en-US" dirty="0" smtClean="0">
                <a:solidFill>
                  <a:schemeClr val="tx1">
                    <a:lumMod val="75000"/>
                    <a:lumOff val="25000"/>
                  </a:schemeClr>
                </a:solidFill>
              </a:rPr>
              <a:t>leaks</a:t>
            </a:r>
          </a:p>
          <a:p>
            <a:pPr lvl="1" defTabSz="457200">
              <a:lnSpc>
                <a:spcPct val="100000"/>
              </a:lnSpc>
              <a:spcAft>
                <a:spcPts val="800"/>
              </a:spcAft>
              <a:buClr>
                <a:schemeClr val="accent1"/>
              </a:buClr>
            </a:pPr>
            <a:r>
              <a:rPr lang="en-US" altLang="en-US" dirty="0">
                <a:solidFill>
                  <a:schemeClr val="tx1">
                    <a:lumMod val="75000"/>
                    <a:lumOff val="25000"/>
                  </a:schemeClr>
                </a:solidFill>
              </a:rPr>
              <a:t>S</a:t>
            </a:r>
            <a:r>
              <a:rPr lang="en-US" altLang="en-US" dirty="0" smtClean="0">
                <a:solidFill>
                  <a:schemeClr val="tx1">
                    <a:lumMod val="75000"/>
                    <a:lumOff val="25000"/>
                  </a:schemeClr>
                </a:solidFill>
              </a:rPr>
              <a:t>eats</a:t>
            </a:r>
            <a:r>
              <a:rPr lang="en-US" altLang="en-US" dirty="0">
                <a:solidFill>
                  <a:schemeClr val="tx1">
                    <a:lumMod val="75000"/>
                    <a:lumOff val="25000"/>
                  </a:schemeClr>
                </a:solidFill>
              </a:rPr>
              <a:t>, seat belt</a:t>
            </a:r>
          </a:p>
          <a:p>
            <a:pPr defTabSz="457200">
              <a:lnSpc>
                <a:spcPct val="100000"/>
              </a:lnSpc>
              <a:spcAft>
                <a:spcPts val="800"/>
              </a:spcAft>
              <a:buClr>
                <a:schemeClr val="accent1"/>
              </a:buClr>
            </a:pPr>
            <a:r>
              <a:rPr lang="en-US" altLang="en-US" dirty="0" smtClean="0">
                <a:solidFill>
                  <a:schemeClr val="tx1">
                    <a:lumMod val="75000"/>
                    <a:lumOff val="25000"/>
                  </a:schemeClr>
                </a:solidFill>
              </a:rPr>
              <a:t>Ensure vehicle </a:t>
            </a:r>
            <a:r>
              <a:rPr lang="en-US" altLang="en-US" dirty="0">
                <a:solidFill>
                  <a:schemeClr val="tx1">
                    <a:lumMod val="75000"/>
                    <a:lumOff val="25000"/>
                  </a:schemeClr>
                </a:solidFill>
              </a:rPr>
              <a:t>floor is </a:t>
            </a:r>
            <a:r>
              <a:rPr lang="en-US" altLang="en-US" dirty="0" smtClean="0">
                <a:solidFill>
                  <a:schemeClr val="tx1">
                    <a:lumMod val="75000"/>
                    <a:lumOff val="25000"/>
                  </a:schemeClr>
                </a:solidFill>
              </a:rPr>
              <a:t>clean</a:t>
            </a:r>
            <a:endParaRPr lang="en-US" altLang="en-US" dirty="0">
              <a:solidFill>
                <a:schemeClr val="tx1">
                  <a:lumMod val="75000"/>
                  <a:lumOff val="25000"/>
                </a:schemeClr>
              </a:solidFill>
            </a:endParaRPr>
          </a:p>
          <a:p>
            <a:pPr defTabSz="457200">
              <a:lnSpc>
                <a:spcPct val="100000"/>
              </a:lnSpc>
              <a:spcAft>
                <a:spcPts val="800"/>
              </a:spcAft>
              <a:buClr>
                <a:schemeClr val="accent1"/>
              </a:buClr>
            </a:pPr>
            <a:r>
              <a:rPr lang="en-US" altLang="en-US" dirty="0" smtClean="0">
                <a:solidFill>
                  <a:schemeClr val="tx1">
                    <a:lumMod val="75000"/>
                    <a:lumOff val="25000"/>
                  </a:schemeClr>
                </a:solidFill>
              </a:rPr>
              <a:t>Complete </a:t>
            </a:r>
            <a:r>
              <a:rPr lang="en-US" altLang="en-US" dirty="0">
                <a:solidFill>
                  <a:schemeClr val="tx1">
                    <a:lumMod val="75000"/>
                    <a:lumOff val="25000"/>
                  </a:schemeClr>
                </a:solidFill>
              </a:rPr>
              <a:t>log </a:t>
            </a:r>
            <a:r>
              <a:rPr lang="en-US" altLang="en-US" dirty="0" smtClean="0">
                <a:solidFill>
                  <a:schemeClr val="tx1">
                    <a:lumMod val="75000"/>
                    <a:lumOff val="25000"/>
                  </a:schemeClr>
                </a:solidFill>
              </a:rPr>
              <a:t>book</a:t>
            </a:r>
            <a:endParaRPr lang="en-US" alt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777278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Daily Inspection</a:t>
            </a:r>
            <a:endParaRPr lang="en-CA" b="1" dirty="0"/>
          </a:p>
        </p:txBody>
      </p:sp>
      <p:sp>
        <p:nvSpPr>
          <p:cNvPr id="3" name="Content Placeholder 2"/>
          <p:cNvSpPr>
            <a:spLocks noGrp="1"/>
          </p:cNvSpPr>
          <p:nvPr>
            <p:ph sz="quarter" idx="11"/>
          </p:nvPr>
        </p:nvSpPr>
        <p:spPr>
          <a:xfrm>
            <a:off x="544672" y="947670"/>
            <a:ext cx="7886699" cy="2967418"/>
          </a:xfrm>
        </p:spPr>
        <p:txBody>
          <a:bodyPr/>
          <a:lstStyle/>
          <a:p>
            <a:pPr defTabSz="457200">
              <a:lnSpc>
                <a:spcPct val="100000"/>
              </a:lnSpc>
              <a:spcAft>
                <a:spcPts val="800"/>
              </a:spcAft>
              <a:buClr>
                <a:schemeClr val="accent1"/>
              </a:buClr>
            </a:pPr>
            <a:r>
              <a:rPr lang="en-US" altLang="en-US" dirty="0" smtClean="0">
                <a:solidFill>
                  <a:schemeClr val="tx1">
                    <a:lumMod val="75000"/>
                    <a:lumOff val="25000"/>
                  </a:schemeClr>
                </a:solidFill>
              </a:rPr>
              <a:t>Required by law</a:t>
            </a:r>
          </a:p>
          <a:p>
            <a:pPr defTabSz="457200">
              <a:lnSpc>
                <a:spcPct val="100000"/>
              </a:lnSpc>
              <a:spcAft>
                <a:spcPts val="800"/>
              </a:spcAft>
              <a:buClr>
                <a:schemeClr val="accent1"/>
              </a:buClr>
            </a:pPr>
            <a:r>
              <a:rPr lang="en-US" altLang="en-US" dirty="0" smtClean="0">
                <a:solidFill>
                  <a:schemeClr val="tx1">
                    <a:lumMod val="75000"/>
                    <a:lumOff val="25000"/>
                  </a:schemeClr>
                </a:solidFill>
              </a:rPr>
              <a:t>List of what to inspect in MB regulation</a:t>
            </a:r>
          </a:p>
          <a:p>
            <a:pPr defTabSz="457200">
              <a:lnSpc>
                <a:spcPct val="100000"/>
              </a:lnSpc>
              <a:spcAft>
                <a:spcPts val="800"/>
              </a:spcAft>
              <a:buClr>
                <a:schemeClr val="accent1"/>
              </a:buClr>
            </a:pPr>
            <a:endParaRPr lang="en-US" altLang="en-US" dirty="0" smtClean="0">
              <a:solidFill>
                <a:schemeClr val="tx1">
                  <a:lumMod val="75000"/>
                  <a:lumOff val="25000"/>
                </a:schemeClr>
              </a:solidFill>
            </a:endParaRPr>
          </a:p>
        </p:txBody>
      </p:sp>
      <p:sp>
        <p:nvSpPr>
          <p:cNvPr id="6" name="Rectangle 5"/>
          <p:cNvSpPr/>
          <p:nvPr/>
        </p:nvSpPr>
        <p:spPr>
          <a:xfrm>
            <a:off x="1291418" y="4060673"/>
            <a:ext cx="7852582" cy="1569660"/>
          </a:xfrm>
          <a:prstGeom prst="rect">
            <a:avLst/>
          </a:prstGeom>
        </p:spPr>
        <p:txBody>
          <a:bodyPr wrap="square">
            <a:spAutoFit/>
          </a:bodyPr>
          <a:lstStyle/>
          <a:p>
            <a:r>
              <a:rPr lang="en-CA" sz="2400" dirty="0">
                <a:solidFill>
                  <a:schemeClr val="tx1">
                    <a:lumMod val="75000"/>
                    <a:lumOff val="25000"/>
                  </a:schemeClr>
                </a:solidFill>
                <a:latin typeface="Calibri Light" panose="020F0302020204030204" pitchFamily="34" charset="0"/>
              </a:rPr>
              <a:t>Vehicles </a:t>
            </a:r>
            <a:r>
              <a:rPr lang="en-CA" sz="2400" dirty="0" smtClean="0">
                <a:solidFill>
                  <a:schemeClr val="tx1">
                    <a:lumMod val="75000"/>
                    <a:lumOff val="25000"/>
                  </a:schemeClr>
                </a:solidFill>
                <a:latin typeface="Calibri Light" panose="020F0302020204030204" pitchFamily="34" charset="0"/>
              </a:rPr>
              <a:t>not meeting </a:t>
            </a:r>
            <a:r>
              <a:rPr lang="en-CA" sz="2400" dirty="0">
                <a:solidFill>
                  <a:schemeClr val="tx1">
                    <a:lumMod val="75000"/>
                    <a:lumOff val="25000"/>
                  </a:schemeClr>
                </a:solidFill>
                <a:latin typeface="Calibri Light" panose="020F0302020204030204" pitchFamily="34" charset="0"/>
              </a:rPr>
              <a:t>requirements can be </a:t>
            </a:r>
            <a:r>
              <a:rPr lang="en-CA" sz="2400" dirty="0" smtClean="0">
                <a:solidFill>
                  <a:schemeClr val="tx1">
                    <a:lumMod val="75000"/>
                    <a:lumOff val="25000"/>
                  </a:schemeClr>
                </a:solidFill>
                <a:latin typeface="Calibri Light" panose="020F0302020204030204" pitchFamily="34" charset="0"/>
              </a:rPr>
              <a:t>taken</a:t>
            </a:r>
            <a:br>
              <a:rPr lang="en-CA" sz="2400" dirty="0" smtClean="0">
                <a:solidFill>
                  <a:schemeClr val="tx1">
                    <a:lumMod val="75000"/>
                    <a:lumOff val="25000"/>
                  </a:schemeClr>
                </a:solidFill>
                <a:latin typeface="Calibri Light" panose="020F0302020204030204" pitchFamily="34" charset="0"/>
              </a:rPr>
            </a:br>
            <a:r>
              <a:rPr lang="en-CA" sz="2400" dirty="0" smtClean="0">
                <a:solidFill>
                  <a:schemeClr val="tx1">
                    <a:lumMod val="75000"/>
                    <a:lumOff val="25000"/>
                  </a:schemeClr>
                </a:solidFill>
                <a:latin typeface="Calibri Light" panose="020F0302020204030204" pitchFamily="34" charset="0"/>
              </a:rPr>
              <a:t>out-of-service </a:t>
            </a:r>
            <a:r>
              <a:rPr lang="en-CA" sz="2400" dirty="0">
                <a:solidFill>
                  <a:schemeClr val="tx1">
                    <a:lumMod val="75000"/>
                    <a:lumOff val="25000"/>
                  </a:schemeClr>
                </a:solidFill>
                <a:latin typeface="Calibri Light" panose="020F0302020204030204" pitchFamily="34" charset="0"/>
              </a:rPr>
              <a:t>until repairs are </a:t>
            </a:r>
            <a:r>
              <a:rPr lang="en-CA" sz="2400" dirty="0" smtClean="0">
                <a:solidFill>
                  <a:schemeClr val="tx1">
                    <a:lumMod val="75000"/>
                    <a:lumOff val="25000"/>
                  </a:schemeClr>
                </a:solidFill>
                <a:latin typeface="Calibri Light" panose="020F0302020204030204" pitchFamily="34" charset="0"/>
              </a:rPr>
              <a:t>made, resulting </a:t>
            </a:r>
            <a:r>
              <a:rPr lang="en-CA" sz="2400" dirty="0">
                <a:solidFill>
                  <a:schemeClr val="tx1">
                    <a:lumMod val="75000"/>
                    <a:lumOff val="25000"/>
                  </a:schemeClr>
                </a:solidFill>
                <a:latin typeface="Calibri Light" panose="020F0302020204030204" pitchFamily="34" charset="0"/>
              </a:rPr>
              <a:t>in fines and points assessed on the Carrier Profile or the driver’s Commercial Driver </a:t>
            </a:r>
            <a:r>
              <a:rPr lang="en-CA" sz="2400" dirty="0" smtClean="0">
                <a:solidFill>
                  <a:schemeClr val="tx1">
                    <a:lumMod val="75000"/>
                    <a:lumOff val="25000"/>
                  </a:schemeClr>
                </a:solidFill>
                <a:latin typeface="Calibri Light" panose="020F0302020204030204" pitchFamily="34" charset="0"/>
              </a:rPr>
              <a:t>Abstract.</a:t>
            </a:r>
            <a:endParaRPr lang="en-CA" sz="2400" dirty="0">
              <a:solidFill>
                <a:schemeClr val="tx1">
                  <a:lumMod val="75000"/>
                  <a:lumOff val="25000"/>
                </a:schemeClr>
              </a:solidFill>
              <a:latin typeface="Calibri Light" panose="020F03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71" y="4312304"/>
            <a:ext cx="694263" cy="694263"/>
          </a:xfrm>
          <a:prstGeom prst="rect">
            <a:avLst/>
          </a:prstGeom>
        </p:spPr>
      </p:pic>
    </p:spTree>
    <p:custDataLst>
      <p:tags r:id="rId1"/>
    </p:custDataLst>
    <p:extLst>
      <p:ext uri="{BB962C8B-B14F-4D97-AF65-F5344CB8AC3E}">
        <p14:creationId xmlns:p14="http://schemas.microsoft.com/office/powerpoint/2010/main" val="2138278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Air Brake Daily Inspection</a:t>
            </a:r>
            <a:endParaRPr lang="en-CA" b="1" dirty="0"/>
          </a:p>
        </p:txBody>
      </p:sp>
      <p:sp>
        <p:nvSpPr>
          <p:cNvPr id="3" name="Content Placeholder 2"/>
          <p:cNvSpPr>
            <a:spLocks noGrp="1"/>
          </p:cNvSpPr>
          <p:nvPr>
            <p:ph sz="quarter" idx="11"/>
          </p:nvPr>
        </p:nvSpPr>
        <p:spPr>
          <a:xfrm>
            <a:off x="544671" y="934821"/>
            <a:ext cx="7886700" cy="3681047"/>
          </a:xfrm>
        </p:spPr>
        <p:txBody>
          <a:bodyPr numCol="2"/>
          <a:lstStyle/>
          <a:p>
            <a:pPr defTabSz="457200">
              <a:lnSpc>
                <a:spcPct val="100000"/>
              </a:lnSpc>
              <a:spcAft>
                <a:spcPts val="800"/>
              </a:spcAft>
              <a:buClr>
                <a:schemeClr val="accent1"/>
              </a:buClr>
            </a:pPr>
            <a:r>
              <a:rPr lang="en-US" altLang="en-US" dirty="0" smtClean="0">
                <a:solidFill>
                  <a:schemeClr val="tx1">
                    <a:lumMod val="75000"/>
                    <a:lumOff val="25000"/>
                  </a:schemeClr>
                </a:solidFill>
              </a:rPr>
              <a:t>Warning System Operation</a:t>
            </a:r>
          </a:p>
          <a:p>
            <a:pPr defTabSz="457200">
              <a:lnSpc>
                <a:spcPct val="100000"/>
              </a:lnSpc>
              <a:spcAft>
                <a:spcPts val="800"/>
              </a:spcAft>
              <a:buClr>
                <a:schemeClr val="accent1"/>
              </a:buClr>
            </a:pPr>
            <a:r>
              <a:rPr lang="en-US" altLang="en-US" dirty="0" smtClean="0">
                <a:solidFill>
                  <a:schemeClr val="tx1">
                    <a:lumMod val="75000"/>
                    <a:lumOff val="25000"/>
                  </a:schemeClr>
                </a:solidFill>
              </a:rPr>
              <a:t>Compressor Operation</a:t>
            </a:r>
          </a:p>
          <a:p>
            <a:pPr defTabSz="457200">
              <a:lnSpc>
                <a:spcPct val="100000"/>
              </a:lnSpc>
              <a:spcAft>
                <a:spcPts val="800"/>
              </a:spcAft>
              <a:buClr>
                <a:schemeClr val="accent1"/>
              </a:buClr>
            </a:pPr>
            <a:r>
              <a:rPr lang="en-US" altLang="en-US" dirty="0" smtClean="0">
                <a:solidFill>
                  <a:schemeClr val="tx1">
                    <a:lumMod val="75000"/>
                    <a:lumOff val="25000"/>
                  </a:schemeClr>
                </a:solidFill>
              </a:rPr>
              <a:t>Governor Operation</a:t>
            </a:r>
          </a:p>
          <a:p>
            <a:pPr defTabSz="457200">
              <a:lnSpc>
                <a:spcPct val="100000"/>
              </a:lnSpc>
              <a:spcAft>
                <a:spcPts val="800"/>
              </a:spcAft>
              <a:buClr>
                <a:schemeClr val="accent1"/>
              </a:buClr>
            </a:pPr>
            <a:r>
              <a:rPr lang="en-US" altLang="en-US" dirty="0" smtClean="0">
                <a:solidFill>
                  <a:schemeClr val="tx1">
                    <a:lumMod val="75000"/>
                    <a:lumOff val="25000"/>
                  </a:schemeClr>
                </a:solidFill>
              </a:rPr>
              <a:t>Leak Test</a:t>
            </a:r>
          </a:p>
          <a:p>
            <a:pPr defTabSz="457200">
              <a:lnSpc>
                <a:spcPct val="100000"/>
              </a:lnSpc>
              <a:spcAft>
                <a:spcPts val="800"/>
              </a:spcAft>
              <a:buClr>
                <a:schemeClr val="accent1"/>
              </a:buClr>
            </a:pPr>
            <a:r>
              <a:rPr lang="en-US" altLang="en-US" dirty="0" smtClean="0">
                <a:solidFill>
                  <a:schemeClr val="tx1">
                    <a:lumMod val="75000"/>
                    <a:lumOff val="25000"/>
                  </a:schemeClr>
                </a:solidFill>
              </a:rPr>
              <a:t>Tractor Protection Valve</a:t>
            </a:r>
          </a:p>
          <a:p>
            <a:pPr defTabSz="457200">
              <a:lnSpc>
                <a:spcPct val="100000"/>
              </a:lnSpc>
              <a:spcAft>
                <a:spcPts val="800"/>
              </a:spcAft>
              <a:buClr>
                <a:schemeClr val="accent1"/>
              </a:buClr>
            </a:pPr>
            <a:r>
              <a:rPr lang="en-US" altLang="en-US" dirty="0" smtClean="0">
                <a:solidFill>
                  <a:schemeClr val="tx1">
                    <a:lumMod val="75000"/>
                    <a:lumOff val="25000"/>
                  </a:schemeClr>
                </a:solidFill>
              </a:rPr>
              <a:t>Trailer Supply Valve</a:t>
            </a:r>
          </a:p>
          <a:p>
            <a:pPr defTabSz="457200">
              <a:lnSpc>
                <a:spcPct val="100000"/>
              </a:lnSpc>
              <a:spcAft>
                <a:spcPts val="800"/>
              </a:spcAft>
              <a:buClr>
                <a:schemeClr val="accent1"/>
              </a:buClr>
            </a:pPr>
            <a:r>
              <a:rPr lang="en-US" altLang="en-US" dirty="0" smtClean="0">
                <a:solidFill>
                  <a:schemeClr val="tx1">
                    <a:lumMod val="75000"/>
                    <a:lumOff val="25000"/>
                  </a:schemeClr>
                </a:solidFill>
              </a:rPr>
              <a:t>Pushrod Travel</a:t>
            </a:r>
          </a:p>
          <a:p>
            <a:pPr defTabSz="457200">
              <a:lnSpc>
                <a:spcPct val="100000"/>
              </a:lnSpc>
              <a:spcAft>
                <a:spcPts val="800"/>
              </a:spcAft>
              <a:buClr>
                <a:schemeClr val="accent1"/>
              </a:buClr>
            </a:pPr>
            <a:r>
              <a:rPr lang="en-US" altLang="en-US" dirty="0" smtClean="0">
                <a:solidFill>
                  <a:schemeClr val="tx1">
                    <a:lumMod val="75000"/>
                    <a:lumOff val="25000"/>
                  </a:schemeClr>
                </a:solidFill>
              </a:rPr>
              <a:t>Brake Performance Test</a:t>
            </a:r>
          </a:p>
        </p:txBody>
      </p:sp>
    </p:spTree>
    <p:custDataLst>
      <p:tags r:id="rId1"/>
    </p:custDataLst>
    <p:extLst>
      <p:ext uri="{BB962C8B-B14F-4D97-AF65-F5344CB8AC3E}">
        <p14:creationId xmlns:p14="http://schemas.microsoft.com/office/powerpoint/2010/main" val="176563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1 and 2</a:t>
            </a:r>
            <a:endParaRPr lang="en-US" dirty="0"/>
          </a:p>
        </p:txBody>
      </p:sp>
      <p:sp>
        <p:nvSpPr>
          <p:cNvPr id="3" name="Content Placeholder 2"/>
          <p:cNvSpPr>
            <a:spLocks noGrp="1"/>
          </p:cNvSpPr>
          <p:nvPr>
            <p:ph sz="quarter" idx="11"/>
          </p:nvPr>
        </p:nvSpPr>
        <p:spPr/>
        <p:txBody>
          <a:bodyPr/>
          <a:lstStyle/>
          <a:p>
            <a:r>
              <a:rPr lang="en-US" dirty="0">
                <a:solidFill>
                  <a:schemeClr val="tx1">
                    <a:lumMod val="75000"/>
                    <a:lumOff val="25000"/>
                  </a:schemeClr>
                </a:solidFill>
              </a:rPr>
              <a:t>Time: </a:t>
            </a:r>
            <a:r>
              <a:rPr lang="en-US" dirty="0" smtClean="0">
                <a:solidFill>
                  <a:schemeClr val="tx1">
                    <a:lumMod val="75000"/>
                    <a:lumOff val="25000"/>
                  </a:schemeClr>
                </a:solidFill>
              </a:rPr>
              <a:t>30 minutes</a:t>
            </a:r>
          </a:p>
          <a:p>
            <a:r>
              <a:rPr lang="en-US" dirty="0" smtClean="0">
                <a:solidFill>
                  <a:schemeClr val="tx1">
                    <a:lumMod val="75000"/>
                    <a:lumOff val="25000"/>
                  </a:schemeClr>
                </a:solidFill>
              </a:rPr>
              <a:t>Complete Exercise 1: Inspection Reports</a:t>
            </a:r>
          </a:p>
          <a:p>
            <a:r>
              <a:rPr lang="en-US" dirty="0" smtClean="0">
                <a:solidFill>
                  <a:schemeClr val="tx1">
                    <a:lumMod val="75000"/>
                    <a:lumOff val="25000"/>
                  </a:schemeClr>
                </a:solidFill>
              </a:rPr>
              <a:t>Complete Exercise 2: Compliance</a:t>
            </a:r>
            <a:endParaRPr lang="en-US" dirty="0">
              <a:solidFill>
                <a:schemeClr val="tx1">
                  <a:lumMod val="75000"/>
                  <a:lumOff val="25000"/>
                </a:schemeClr>
              </a:solidFill>
            </a:endParaRPr>
          </a:p>
          <a:p>
            <a:endParaRPr lang="en-US" dirty="0"/>
          </a:p>
        </p:txBody>
      </p:sp>
    </p:spTree>
    <p:custDataLst>
      <p:tags r:id="rId1"/>
    </p:custDataLst>
    <p:extLst>
      <p:ext uri="{BB962C8B-B14F-4D97-AF65-F5344CB8AC3E}">
        <p14:creationId xmlns:p14="http://schemas.microsoft.com/office/powerpoint/2010/main" val="3693602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24543" y="2321832"/>
            <a:ext cx="7889875" cy="2957513"/>
          </a:xfrm>
          <a:prstGeom prst="rect">
            <a:avLst/>
          </a:prstGeom>
        </p:spPr>
        <p:txBody>
          <a:bodyPr/>
          <a:lstStyle/>
          <a:p>
            <a:pPr marL="0" indent="0">
              <a:buNone/>
            </a:pPr>
            <a:r>
              <a:rPr lang="en-US" dirty="0">
                <a:solidFill>
                  <a:schemeClr val="tx1">
                    <a:lumMod val="75000"/>
                    <a:lumOff val="25000"/>
                  </a:schemeClr>
                </a:solidFill>
                <a:latin typeface="Calibri Light" panose="020F0302020204030204" pitchFamily="34" charset="0"/>
              </a:rPr>
              <a:t>After completing this section, you should be able to:</a:t>
            </a:r>
            <a:endParaRPr lang="en-CA" dirty="0">
              <a:solidFill>
                <a:schemeClr val="tx1">
                  <a:lumMod val="75000"/>
                  <a:lumOff val="25000"/>
                </a:schemeClr>
              </a:solidFill>
              <a:latin typeface="Calibri Light" panose="020F0302020204030204" pitchFamily="34" charset="0"/>
            </a:endParaRPr>
          </a:p>
          <a:p>
            <a:r>
              <a:rPr lang="en-US" sz="2400" dirty="0" smtClean="0">
                <a:solidFill>
                  <a:schemeClr val="tx1">
                    <a:lumMod val="75000"/>
                    <a:lumOff val="25000"/>
                  </a:schemeClr>
                </a:solidFill>
                <a:latin typeface="Calibri Light" panose="020F0302020204030204" pitchFamily="34" charset="0"/>
              </a:rPr>
              <a:t>Conduct daily inspections and identify each of the minor and major defects as listed in the Manitoba Regulations</a:t>
            </a:r>
          </a:p>
          <a:p>
            <a:r>
              <a:rPr lang="en-US" sz="2400" dirty="0" smtClean="0">
                <a:solidFill>
                  <a:schemeClr val="tx1">
                    <a:lumMod val="75000"/>
                    <a:lumOff val="25000"/>
                  </a:schemeClr>
                </a:solidFill>
                <a:latin typeface="Calibri Light" panose="020F0302020204030204" pitchFamily="34" charset="0"/>
              </a:rPr>
              <a:t>Conduct </a:t>
            </a:r>
            <a:r>
              <a:rPr lang="en-US" sz="2400" dirty="0">
                <a:solidFill>
                  <a:schemeClr val="tx1">
                    <a:lumMod val="75000"/>
                    <a:lumOff val="25000"/>
                  </a:schemeClr>
                </a:solidFill>
                <a:latin typeface="Calibri Light" panose="020F0302020204030204" pitchFamily="34" charset="0"/>
              </a:rPr>
              <a:t>regular pre-trip, en-route and post-trip vehicle inspections</a:t>
            </a:r>
          </a:p>
        </p:txBody>
      </p:sp>
      <p:sp>
        <p:nvSpPr>
          <p:cNvPr id="2" name="Title 1"/>
          <p:cNvSpPr>
            <a:spLocks noGrp="1"/>
          </p:cNvSpPr>
          <p:nvPr>
            <p:ph type="title" idx="4294967295"/>
          </p:nvPr>
        </p:nvSpPr>
        <p:spPr>
          <a:xfrm>
            <a:off x="261257" y="1624693"/>
            <a:ext cx="7891463" cy="585788"/>
          </a:xfrm>
          <a:prstGeom prst="rect">
            <a:avLst/>
          </a:prstGeom>
        </p:spPr>
        <p:txBody>
          <a:bodyPr/>
          <a:lstStyle/>
          <a:p>
            <a:r>
              <a:rPr lang="en-US" dirty="0" smtClean="0">
                <a:latin typeface="Calibri Light" panose="020F0302020204030204" pitchFamily="34" charset="0"/>
              </a:rPr>
              <a:t>Daily Inspections</a:t>
            </a:r>
            <a:endParaRPr lang="en-US" dirty="0">
              <a:latin typeface="Calibri Light" panose="020F0302020204030204" pitchFamily="34" charset="0"/>
            </a:endParaRPr>
          </a:p>
        </p:txBody>
      </p:sp>
    </p:spTree>
    <p:custDataLst>
      <p:tags r:id="rId1"/>
    </p:custDataLst>
    <p:extLst>
      <p:ext uri="{BB962C8B-B14F-4D97-AF65-F5344CB8AC3E}">
        <p14:creationId xmlns:p14="http://schemas.microsoft.com/office/powerpoint/2010/main" val="240920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Getting Ready for an Inspection </a:t>
            </a:r>
            <a:endParaRPr lang="en-CA" b="1" dirty="0"/>
          </a:p>
        </p:txBody>
      </p:sp>
      <p:sp>
        <p:nvSpPr>
          <p:cNvPr id="3" name="Content Placeholder 2"/>
          <p:cNvSpPr>
            <a:spLocks noGrp="1"/>
          </p:cNvSpPr>
          <p:nvPr>
            <p:ph sz="quarter" idx="11"/>
          </p:nvPr>
        </p:nvSpPr>
        <p:spPr>
          <a:xfrm>
            <a:off x="544671" y="934821"/>
            <a:ext cx="7886700" cy="3196912"/>
          </a:xfrm>
        </p:spPr>
        <p:txBody>
          <a:bodyPr/>
          <a:lstStyle/>
          <a:p>
            <a:pPr marL="0" indent="0" defTabSz="457200">
              <a:lnSpc>
                <a:spcPct val="107000"/>
              </a:lnSpc>
              <a:spcBef>
                <a:spcPts val="0"/>
              </a:spcBef>
              <a:spcAft>
                <a:spcPts val="800"/>
              </a:spcAft>
              <a:buClr>
                <a:schemeClr val="accent1"/>
              </a:buClr>
              <a:buNone/>
            </a:pPr>
            <a:r>
              <a:rPr lang="en-US" altLang="en-US" dirty="0" smtClean="0">
                <a:solidFill>
                  <a:schemeClr val="tx1">
                    <a:lumMod val="75000"/>
                    <a:lumOff val="25000"/>
                  </a:schemeClr>
                </a:solidFill>
              </a:rPr>
              <a:t>Steps to take to prepare for any type of inspection:</a:t>
            </a:r>
          </a:p>
          <a:p>
            <a:pPr defTabSz="457200">
              <a:lnSpc>
                <a:spcPct val="107000"/>
              </a:lnSpc>
              <a:spcBef>
                <a:spcPts val="0"/>
              </a:spcBef>
              <a:spcAft>
                <a:spcPts val="800"/>
              </a:spcAft>
              <a:buClr>
                <a:schemeClr val="accent1"/>
              </a:buClr>
            </a:pPr>
            <a:r>
              <a:rPr lang="en-US" altLang="en-US" sz="2400" dirty="0" smtClean="0">
                <a:solidFill>
                  <a:schemeClr val="tx1">
                    <a:lumMod val="75000"/>
                    <a:lumOff val="25000"/>
                  </a:schemeClr>
                </a:solidFill>
              </a:rPr>
              <a:t>Correct terrain</a:t>
            </a:r>
          </a:p>
          <a:p>
            <a:pPr defTabSz="457200">
              <a:lnSpc>
                <a:spcPct val="107000"/>
              </a:lnSpc>
              <a:spcBef>
                <a:spcPts val="0"/>
              </a:spcBef>
              <a:spcAft>
                <a:spcPts val="800"/>
              </a:spcAft>
              <a:buClr>
                <a:schemeClr val="accent1"/>
              </a:buClr>
            </a:pPr>
            <a:r>
              <a:rPr lang="en-US" altLang="en-US" sz="2400" dirty="0" smtClean="0">
                <a:solidFill>
                  <a:schemeClr val="tx1">
                    <a:lumMod val="75000"/>
                    <a:lumOff val="25000"/>
                  </a:schemeClr>
                </a:solidFill>
              </a:rPr>
              <a:t>Set </a:t>
            </a:r>
            <a:r>
              <a:rPr lang="en-US" altLang="en-US" sz="2400" dirty="0">
                <a:solidFill>
                  <a:schemeClr val="tx1">
                    <a:lumMod val="75000"/>
                    <a:lumOff val="25000"/>
                  </a:schemeClr>
                </a:solidFill>
              </a:rPr>
              <a:t>parking/spring </a:t>
            </a:r>
            <a:r>
              <a:rPr lang="en-US" altLang="en-US" sz="2400" dirty="0" smtClean="0">
                <a:solidFill>
                  <a:schemeClr val="tx1">
                    <a:lumMod val="75000"/>
                    <a:lumOff val="25000"/>
                  </a:schemeClr>
                </a:solidFill>
              </a:rPr>
              <a:t>brake</a:t>
            </a:r>
          </a:p>
          <a:p>
            <a:pPr defTabSz="457200">
              <a:lnSpc>
                <a:spcPct val="107000"/>
              </a:lnSpc>
              <a:spcBef>
                <a:spcPts val="0"/>
              </a:spcBef>
              <a:spcAft>
                <a:spcPts val="800"/>
              </a:spcAft>
              <a:buClr>
                <a:schemeClr val="accent1"/>
              </a:buClr>
            </a:pPr>
            <a:r>
              <a:rPr lang="en-US" altLang="en-US" sz="2400" dirty="0" smtClean="0">
                <a:solidFill>
                  <a:schemeClr val="tx1">
                    <a:lumMod val="75000"/>
                    <a:lumOff val="25000"/>
                  </a:schemeClr>
                </a:solidFill>
              </a:rPr>
              <a:t>Ensure the </a:t>
            </a:r>
            <a:r>
              <a:rPr lang="en-US" altLang="en-US" sz="2400" dirty="0">
                <a:solidFill>
                  <a:schemeClr val="tx1">
                    <a:lumMod val="75000"/>
                    <a:lumOff val="25000"/>
                  </a:schemeClr>
                </a:solidFill>
              </a:rPr>
              <a:t>engine has been shut off</a:t>
            </a:r>
          </a:p>
          <a:p>
            <a:pPr defTabSz="457200">
              <a:lnSpc>
                <a:spcPct val="107000"/>
              </a:lnSpc>
              <a:spcBef>
                <a:spcPts val="0"/>
              </a:spcBef>
              <a:spcAft>
                <a:spcPts val="800"/>
              </a:spcAft>
              <a:buClr>
                <a:schemeClr val="accent1"/>
              </a:buClr>
            </a:pPr>
            <a:r>
              <a:rPr lang="en-US" altLang="en-US" sz="2400" dirty="0" smtClean="0">
                <a:solidFill>
                  <a:schemeClr val="tx1">
                    <a:lumMod val="75000"/>
                    <a:lumOff val="25000"/>
                  </a:schemeClr>
                </a:solidFill>
              </a:rPr>
              <a:t>Chock </a:t>
            </a:r>
            <a:r>
              <a:rPr lang="en-US" altLang="en-US" sz="2400" dirty="0">
                <a:solidFill>
                  <a:schemeClr val="tx1">
                    <a:lumMod val="75000"/>
                    <a:lumOff val="25000"/>
                  </a:schemeClr>
                </a:solidFill>
              </a:rPr>
              <a:t>the </a:t>
            </a:r>
            <a:r>
              <a:rPr lang="en-US" altLang="en-US" sz="2400" dirty="0" smtClean="0">
                <a:solidFill>
                  <a:schemeClr val="tx1">
                    <a:lumMod val="75000"/>
                    <a:lumOff val="25000"/>
                  </a:schemeClr>
                </a:solidFill>
              </a:rPr>
              <a:t>wheels</a:t>
            </a:r>
          </a:p>
        </p:txBody>
      </p:sp>
      <p:sp>
        <p:nvSpPr>
          <p:cNvPr id="7" name="Rectangle 6"/>
          <p:cNvSpPr/>
          <p:nvPr/>
        </p:nvSpPr>
        <p:spPr>
          <a:xfrm>
            <a:off x="1098709" y="5038561"/>
            <a:ext cx="7852582" cy="830997"/>
          </a:xfrm>
          <a:prstGeom prst="rect">
            <a:avLst/>
          </a:prstGeom>
        </p:spPr>
        <p:txBody>
          <a:bodyPr wrap="square">
            <a:spAutoFit/>
          </a:bodyPr>
          <a:lstStyle/>
          <a:p>
            <a:r>
              <a:rPr lang="en-US" sz="2400" dirty="0" smtClean="0">
                <a:solidFill>
                  <a:schemeClr val="tx1">
                    <a:lumMod val="75000"/>
                    <a:lumOff val="25000"/>
                  </a:schemeClr>
                </a:solidFill>
                <a:latin typeface="Calibri Light" panose="020F0302020204030204" pitchFamily="34" charset="0"/>
              </a:rPr>
              <a:t>You are accountable and responsible for the safe operation of the equipment.</a:t>
            </a:r>
            <a:endParaRPr lang="en-CA" sz="2400" dirty="0">
              <a:solidFill>
                <a:schemeClr val="tx1">
                  <a:lumMod val="75000"/>
                  <a:lumOff val="25000"/>
                </a:schemeClr>
              </a:solidFill>
              <a:latin typeface="Calibri Light" panose="020F03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71" y="5187548"/>
            <a:ext cx="554038" cy="554038"/>
          </a:xfrm>
          <a:prstGeom prst="rect">
            <a:avLst/>
          </a:prstGeom>
        </p:spPr>
      </p:pic>
    </p:spTree>
    <p:custDataLst>
      <p:tags r:id="rId1"/>
    </p:custDataLst>
    <p:extLst>
      <p:ext uri="{BB962C8B-B14F-4D97-AF65-F5344CB8AC3E}">
        <p14:creationId xmlns:p14="http://schemas.microsoft.com/office/powerpoint/2010/main" val="3344060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Performing Inspections</a:t>
            </a:r>
            <a:endParaRPr lang="en-CA" b="1" dirty="0"/>
          </a:p>
        </p:txBody>
      </p:sp>
      <p:sp>
        <p:nvSpPr>
          <p:cNvPr id="3" name="Content Placeholder 2"/>
          <p:cNvSpPr>
            <a:spLocks noGrp="1"/>
          </p:cNvSpPr>
          <p:nvPr>
            <p:ph sz="quarter" idx="11"/>
          </p:nvPr>
        </p:nvSpPr>
        <p:spPr>
          <a:xfrm>
            <a:off x="630016" y="929777"/>
            <a:ext cx="7886699" cy="4193002"/>
          </a:xfrm>
        </p:spPr>
        <p:txBody>
          <a:bodyPr/>
          <a:lstStyle/>
          <a:p>
            <a:pPr marL="0" indent="0">
              <a:buNone/>
            </a:pPr>
            <a:r>
              <a:rPr lang="en-CA" dirty="0" smtClean="0">
                <a:solidFill>
                  <a:schemeClr val="tx1">
                    <a:lumMod val="75000"/>
                    <a:lumOff val="25000"/>
                  </a:schemeClr>
                </a:solidFill>
              </a:rPr>
              <a:t>Trip </a:t>
            </a:r>
            <a:r>
              <a:rPr lang="en-CA" dirty="0">
                <a:solidFill>
                  <a:schemeClr val="tx1">
                    <a:lumMod val="75000"/>
                    <a:lumOff val="25000"/>
                  </a:schemeClr>
                </a:solidFill>
              </a:rPr>
              <a:t>inspections are a part of being a responsible </a:t>
            </a:r>
            <a:r>
              <a:rPr lang="en-CA" dirty="0" smtClean="0">
                <a:solidFill>
                  <a:schemeClr val="tx1">
                    <a:lumMod val="75000"/>
                    <a:lumOff val="25000"/>
                  </a:schemeClr>
                </a:solidFill>
              </a:rPr>
              <a:t>driver</a:t>
            </a:r>
            <a:r>
              <a:rPr lang="en-CA" dirty="0">
                <a:solidFill>
                  <a:schemeClr val="tx1">
                    <a:lumMod val="75000"/>
                    <a:lumOff val="25000"/>
                  </a:schemeClr>
                </a:solidFill>
              </a:rPr>
              <a:t> </a:t>
            </a:r>
            <a:r>
              <a:rPr lang="en-CA" dirty="0" smtClean="0">
                <a:solidFill>
                  <a:schemeClr val="tx1">
                    <a:lumMod val="75000"/>
                    <a:lumOff val="25000"/>
                  </a:schemeClr>
                </a:solidFill>
              </a:rPr>
              <a:t>and part of your Duty of Care.</a:t>
            </a:r>
            <a:endParaRPr lang="en-CA" dirty="0">
              <a:solidFill>
                <a:schemeClr val="tx1">
                  <a:lumMod val="75000"/>
                  <a:lumOff val="25000"/>
                </a:schemeClr>
              </a:solidFill>
            </a:endParaRPr>
          </a:p>
          <a:p>
            <a:pPr>
              <a:buClr>
                <a:srgbClr val="5BC0CA"/>
              </a:buClr>
            </a:pPr>
            <a:r>
              <a:rPr lang="en-CA" sz="2400" dirty="0" smtClean="0">
                <a:solidFill>
                  <a:schemeClr val="tx1">
                    <a:lumMod val="75000"/>
                    <a:lumOff val="25000"/>
                  </a:schemeClr>
                </a:solidFill>
              </a:rPr>
              <a:t>Choose an inspection procedure</a:t>
            </a:r>
          </a:p>
          <a:p>
            <a:pPr>
              <a:buClr>
                <a:srgbClr val="5BC0CA"/>
              </a:buClr>
            </a:pPr>
            <a:r>
              <a:rPr lang="en-CA" sz="2400" dirty="0" smtClean="0">
                <a:solidFill>
                  <a:schemeClr val="tx1">
                    <a:lumMod val="75000"/>
                    <a:lumOff val="25000"/>
                  </a:schemeClr>
                </a:solidFill>
              </a:rPr>
              <a:t>Each </a:t>
            </a:r>
            <a:r>
              <a:rPr lang="en-CA" sz="2400" dirty="0">
                <a:solidFill>
                  <a:schemeClr val="tx1">
                    <a:lumMod val="75000"/>
                    <a:lumOff val="25000"/>
                  </a:schemeClr>
                </a:solidFill>
              </a:rPr>
              <a:t>regulated inspection item must be </a:t>
            </a:r>
            <a:r>
              <a:rPr lang="en-CA" sz="2400" dirty="0" smtClean="0">
                <a:solidFill>
                  <a:schemeClr val="tx1">
                    <a:lumMod val="75000"/>
                    <a:lumOff val="25000"/>
                  </a:schemeClr>
                </a:solidFill>
              </a:rPr>
              <a:t>inspected</a:t>
            </a:r>
          </a:p>
          <a:p>
            <a:pPr>
              <a:buClr>
                <a:srgbClr val="5BC0CA"/>
              </a:buClr>
            </a:pPr>
            <a:r>
              <a:rPr lang="en-CA" sz="2400" dirty="0" smtClean="0">
                <a:solidFill>
                  <a:schemeClr val="tx1">
                    <a:lumMod val="75000"/>
                    <a:lumOff val="25000"/>
                  </a:schemeClr>
                </a:solidFill>
              </a:rPr>
              <a:t>Results of inspection recorded and reported</a:t>
            </a:r>
          </a:p>
          <a:p>
            <a:pPr>
              <a:buClr>
                <a:srgbClr val="5BC0CA"/>
              </a:buClr>
            </a:pPr>
            <a:r>
              <a:rPr lang="en-CA" sz="2400" dirty="0" smtClean="0">
                <a:solidFill>
                  <a:schemeClr val="tx1">
                    <a:lumMod val="75000"/>
                    <a:lumOff val="25000"/>
                  </a:schemeClr>
                </a:solidFill>
              </a:rPr>
              <a:t>Time to inspect varies</a:t>
            </a:r>
            <a:endParaRPr lang="en-CA" sz="2400" dirty="0">
              <a:solidFill>
                <a:schemeClr val="tx1">
                  <a:lumMod val="75000"/>
                  <a:lumOff val="25000"/>
                </a:schemeClr>
              </a:solidFill>
            </a:endParaRPr>
          </a:p>
        </p:txBody>
      </p:sp>
      <p:sp>
        <p:nvSpPr>
          <p:cNvPr id="5" name="Content Placeholder 2"/>
          <p:cNvSpPr txBox="1">
            <a:spLocks/>
          </p:cNvSpPr>
          <p:nvPr/>
        </p:nvSpPr>
        <p:spPr>
          <a:xfrm>
            <a:off x="1289122" y="5078122"/>
            <a:ext cx="7122524" cy="8833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smtClean="0">
                <a:solidFill>
                  <a:schemeClr val="tx1">
                    <a:lumMod val="75000"/>
                    <a:lumOff val="25000"/>
                  </a:schemeClr>
                </a:solidFill>
                <a:latin typeface="Calibri Light" panose="020F0302020204030204" pitchFamily="34" charset="0"/>
              </a:rPr>
              <a:t>Always wear Personal Protective Equipment (PPE) when inspecting a vehicle.</a:t>
            </a:r>
            <a:endParaRPr lang="en-CA" sz="2400" dirty="0">
              <a:solidFill>
                <a:schemeClr val="tx1">
                  <a:lumMod val="75000"/>
                  <a:lumOff val="25000"/>
                </a:schemeClr>
              </a:solidFill>
              <a:latin typeface="Calibri Light" panose="020F03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6" y="5091247"/>
            <a:ext cx="554038" cy="554038"/>
          </a:xfrm>
          <a:prstGeom prst="rect">
            <a:avLst/>
          </a:prstGeom>
        </p:spPr>
      </p:pic>
    </p:spTree>
    <p:custDataLst>
      <p:tags r:id="rId1"/>
    </p:custDataLst>
    <p:extLst>
      <p:ext uri="{BB962C8B-B14F-4D97-AF65-F5344CB8AC3E}">
        <p14:creationId xmlns:p14="http://schemas.microsoft.com/office/powerpoint/2010/main" val="1891596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spcBef>
                <a:spcPts val="0"/>
              </a:spcBef>
              <a:spcAft>
                <a:spcPts val="800"/>
              </a:spcAft>
              <a:buClr>
                <a:schemeClr val="accent1"/>
              </a:buClr>
              <a:buNone/>
            </a:pPr>
            <a:r>
              <a:rPr lang="en-US" dirty="0" smtClean="0">
                <a:solidFill>
                  <a:schemeClr val="tx1">
                    <a:lumMod val="75000"/>
                    <a:lumOff val="25000"/>
                  </a:schemeClr>
                </a:solidFill>
              </a:rPr>
              <a:t>After completing </a:t>
            </a:r>
            <a:r>
              <a:rPr lang="en-US" dirty="0">
                <a:solidFill>
                  <a:schemeClr val="tx1">
                    <a:lumMod val="75000"/>
                    <a:lumOff val="25000"/>
                  </a:schemeClr>
                </a:solidFill>
              </a:rPr>
              <a:t>this lesson, you should be able to</a:t>
            </a:r>
            <a:r>
              <a:rPr lang="en-US" dirty="0" smtClean="0">
                <a:solidFill>
                  <a:schemeClr val="tx1">
                    <a:lumMod val="75000"/>
                    <a:lumOff val="25000"/>
                  </a:schemeClr>
                </a:solidFill>
              </a:rPr>
              <a:t>:</a:t>
            </a:r>
          </a:p>
          <a:p>
            <a:pPr>
              <a:spcBef>
                <a:spcPts val="0"/>
              </a:spcBef>
              <a:spcAft>
                <a:spcPts val="800"/>
              </a:spcAft>
              <a:buClr>
                <a:schemeClr val="accent1"/>
              </a:buClr>
            </a:pPr>
            <a:r>
              <a:rPr lang="en-US" sz="2400" dirty="0" smtClean="0">
                <a:solidFill>
                  <a:schemeClr val="tx1">
                    <a:lumMod val="75000"/>
                    <a:lumOff val="25000"/>
                  </a:schemeClr>
                </a:solidFill>
              </a:rPr>
              <a:t>Inspect and maintain commercial vehicles</a:t>
            </a:r>
          </a:p>
          <a:p>
            <a:pPr>
              <a:spcBef>
                <a:spcPts val="0"/>
              </a:spcBef>
              <a:spcAft>
                <a:spcPts val="800"/>
              </a:spcAft>
              <a:buClr>
                <a:schemeClr val="accent1"/>
              </a:buClr>
            </a:pPr>
            <a:r>
              <a:rPr lang="en-US" sz="2400" dirty="0" smtClean="0">
                <a:solidFill>
                  <a:schemeClr val="tx1">
                    <a:lumMod val="75000"/>
                    <a:lumOff val="25000"/>
                  </a:schemeClr>
                </a:solidFill>
              </a:rPr>
              <a:t>Identify the general components of a Class 1 vehicle to conduct daily inspections</a:t>
            </a:r>
          </a:p>
          <a:p>
            <a:pPr>
              <a:spcBef>
                <a:spcPts val="0"/>
              </a:spcBef>
              <a:spcAft>
                <a:spcPts val="800"/>
              </a:spcAft>
              <a:buClr>
                <a:schemeClr val="accent1"/>
              </a:buClr>
            </a:pPr>
            <a:r>
              <a:rPr lang="en-US" sz="2400" dirty="0" smtClean="0">
                <a:solidFill>
                  <a:schemeClr val="tx1">
                    <a:lumMod val="75000"/>
                    <a:lumOff val="25000"/>
                  </a:schemeClr>
                </a:solidFill>
              </a:rPr>
              <a:t>Explain the functions of Class 1 vehicle components listed in NSC 13 Schedule 1 to conduct pre- and post-trip inspections</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12757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Daily Inspection Requirement</a:t>
            </a:r>
            <a:endParaRPr lang="en-CA" b="1" dirty="0"/>
          </a:p>
        </p:txBody>
      </p:sp>
      <p:sp>
        <p:nvSpPr>
          <p:cNvPr id="3" name="Content Placeholder 2"/>
          <p:cNvSpPr>
            <a:spLocks noGrp="1"/>
          </p:cNvSpPr>
          <p:nvPr>
            <p:ph sz="quarter" idx="11"/>
          </p:nvPr>
        </p:nvSpPr>
        <p:spPr>
          <a:xfrm>
            <a:off x="544671" y="934822"/>
            <a:ext cx="7886700" cy="3069620"/>
          </a:xfrm>
        </p:spPr>
        <p:txBody>
          <a:bodyPr/>
          <a:lstStyle/>
          <a:p>
            <a:pPr marL="0" indent="0" defTabSz="457200">
              <a:lnSpc>
                <a:spcPct val="107000"/>
              </a:lnSpc>
              <a:spcBef>
                <a:spcPts val="0"/>
              </a:spcBef>
              <a:spcAft>
                <a:spcPts val="800"/>
              </a:spcAft>
              <a:buClr>
                <a:schemeClr val="accent1"/>
              </a:buClr>
              <a:buNone/>
            </a:pPr>
            <a:r>
              <a:rPr lang="en-US" altLang="en-US" dirty="0" smtClean="0">
                <a:solidFill>
                  <a:schemeClr val="tx1">
                    <a:lumMod val="75000"/>
                    <a:lumOff val="25000"/>
                  </a:schemeClr>
                </a:solidFill>
              </a:rPr>
              <a:t>MB Regulation Inspection Schedule A</a:t>
            </a:r>
          </a:p>
          <a:p>
            <a:pPr defTabSz="457200">
              <a:lnSpc>
                <a:spcPct val="107000"/>
              </a:lnSpc>
              <a:spcBef>
                <a:spcPts val="0"/>
              </a:spcBef>
              <a:spcAft>
                <a:spcPts val="800"/>
              </a:spcAft>
              <a:buClr>
                <a:schemeClr val="accent1"/>
              </a:buClr>
            </a:pPr>
            <a:r>
              <a:rPr lang="en-US" altLang="en-US" sz="2400" dirty="0" smtClean="0">
                <a:solidFill>
                  <a:schemeClr val="tx1">
                    <a:lumMod val="75000"/>
                    <a:lumOff val="25000"/>
                  </a:schemeClr>
                </a:solidFill>
              </a:rPr>
              <a:t>Copy provided by carrier</a:t>
            </a:r>
          </a:p>
          <a:p>
            <a:pPr defTabSz="457200">
              <a:lnSpc>
                <a:spcPct val="107000"/>
              </a:lnSpc>
              <a:spcBef>
                <a:spcPts val="0"/>
              </a:spcBef>
              <a:spcAft>
                <a:spcPts val="800"/>
              </a:spcAft>
              <a:buClr>
                <a:schemeClr val="accent1"/>
              </a:buClr>
            </a:pPr>
            <a:r>
              <a:rPr lang="en-US" altLang="en-US" sz="2400" dirty="0" smtClean="0">
                <a:solidFill>
                  <a:schemeClr val="tx1">
                    <a:lumMod val="75000"/>
                    <a:lumOff val="25000"/>
                  </a:schemeClr>
                </a:solidFill>
              </a:rPr>
              <a:t>Must be carried by driver</a:t>
            </a:r>
          </a:p>
          <a:p>
            <a:pPr defTabSz="457200">
              <a:lnSpc>
                <a:spcPct val="107000"/>
              </a:lnSpc>
              <a:spcBef>
                <a:spcPts val="0"/>
              </a:spcBef>
              <a:spcAft>
                <a:spcPts val="800"/>
              </a:spcAft>
              <a:buClr>
                <a:schemeClr val="accent1"/>
              </a:buClr>
            </a:pPr>
            <a:r>
              <a:rPr lang="en-US" altLang="en-US" sz="2400" dirty="0" smtClean="0">
                <a:solidFill>
                  <a:schemeClr val="tx1">
                    <a:lumMod val="75000"/>
                    <a:lumOff val="25000"/>
                  </a:schemeClr>
                </a:solidFill>
              </a:rPr>
              <a:t>Must be presented if requested</a:t>
            </a:r>
          </a:p>
          <a:p>
            <a:pPr defTabSz="457200">
              <a:lnSpc>
                <a:spcPct val="107000"/>
              </a:lnSpc>
              <a:spcBef>
                <a:spcPts val="0"/>
              </a:spcBef>
              <a:spcAft>
                <a:spcPts val="800"/>
              </a:spcAft>
              <a:buClr>
                <a:schemeClr val="accent1"/>
              </a:buClr>
            </a:pPr>
            <a:r>
              <a:rPr lang="en-US" altLang="en-US" sz="2400" dirty="0" smtClean="0">
                <a:solidFill>
                  <a:schemeClr val="tx1">
                    <a:lumMod val="75000"/>
                    <a:lumOff val="25000"/>
                  </a:schemeClr>
                </a:solidFill>
              </a:rPr>
              <a:t>Based on NSC Standard 13</a:t>
            </a:r>
          </a:p>
        </p:txBody>
      </p:sp>
    </p:spTree>
    <p:custDataLst>
      <p:tags r:id="rId1"/>
    </p:custDataLst>
    <p:extLst>
      <p:ext uri="{BB962C8B-B14F-4D97-AF65-F5344CB8AC3E}">
        <p14:creationId xmlns:p14="http://schemas.microsoft.com/office/powerpoint/2010/main" val="3965317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an Inspection</a:t>
            </a:r>
            <a:endParaRPr lang="en-US" dirty="0"/>
          </a:p>
        </p:txBody>
      </p:sp>
      <p:sp>
        <p:nvSpPr>
          <p:cNvPr id="3" name="Content Placeholder 2"/>
          <p:cNvSpPr>
            <a:spLocks noGrp="1"/>
          </p:cNvSpPr>
          <p:nvPr>
            <p:ph sz="quarter" idx="11"/>
          </p:nvPr>
        </p:nvSpPr>
        <p:spPr>
          <a:xfrm>
            <a:off x="544671" y="927947"/>
            <a:ext cx="7886700" cy="1998134"/>
          </a:xfrm>
        </p:spPr>
        <p:txBody>
          <a:bodyPr/>
          <a:lstStyle/>
          <a:p>
            <a:pPr marL="0" indent="0">
              <a:buClr>
                <a:schemeClr val="accent1"/>
              </a:buClr>
              <a:buNone/>
            </a:pPr>
            <a:r>
              <a:rPr lang="en-US" dirty="0" smtClean="0">
                <a:solidFill>
                  <a:schemeClr val="tx1">
                    <a:lumMod val="75000"/>
                    <a:lumOff val="25000"/>
                  </a:schemeClr>
                </a:solidFill>
              </a:rPr>
              <a:t>Set the parking brake: </a:t>
            </a:r>
          </a:p>
          <a:p>
            <a:pPr>
              <a:buClr>
                <a:schemeClr val="accent1"/>
              </a:buClr>
            </a:pPr>
            <a:r>
              <a:rPr lang="en-US" sz="2400" dirty="0" smtClean="0">
                <a:solidFill>
                  <a:schemeClr val="tx1">
                    <a:lumMod val="75000"/>
                    <a:lumOff val="25000"/>
                  </a:schemeClr>
                </a:solidFill>
              </a:rPr>
              <a:t>When the </a:t>
            </a:r>
            <a:r>
              <a:rPr lang="en-US" sz="2400" dirty="0">
                <a:solidFill>
                  <a:schemeClr val="tx1">
                    <a:lumMod val="75000"/>
                    <a:lumOff val="25000"/>
                  </a:schemeClr>
                </a:solidFill>
              </a:rPr>
              <a:t>vehicle is to remain </a:t>
            </a:r>
            <a:r>
              <a:rPr lang="en-US" sz="2400" dirty="0" smtClean="0">
                <a:solidFill>
                  <a:schemeClr val="tx1">
                    <a:lumMod val="75000"/>
                    <a:lumOff val="25000"/>
                  </a:schemeClr>
                </a:solidFill>
              </a:rPr>
              <a:t>in a </a:t>
            </a:r>
            <a:r>
              <a:rPr lang="en-US" sz="2400" dirty="0">
                <a:solidFill>
                  <a:schemeClr val="tx1">
                    <a:lumMod val="75000"/>
                    <a:lumOff val="25000"/>
                  </a:schemeClr>
                </a:solidFill>
              </a:rPr>
              <a:t>position for some </a:t>
            </a:r>
            <a:r>
              <a:rPr lang="en-US" sz="2400" dirty="0" smtClean="0">
                <a:solidFill>
                  <a:schemeClr val="tx1">
                    <a:lumMod val="75000"/>
                    <a:lumOff val="25000"/>
                  </a:schemeClr>
                </a:solidFill>
              </a:rPr>
              <a:t>time and whenever the driver </a:t>
            </a:r>
            <a:r>
              <a:rPr lang="en-US" sz="2400" dirty="0">
                <a:solidFill>
                  <a:schemeClr val="tx1">
                    <a:lumMod val="75000"/>
                    <a:lumOff val="25000"/>
                  </a:schemeClr>
                </a:solidFill>
              </a:rPr>
              <a:t>is not at the </a:t>
            </a:r>
            <a:r>
              <a:rPr lang="en-US" sz="2400" dirty="0" smtClean="0">
                <a:solidFill>
                  <a:schemeClr val="tx1">
                    <a:lumMod val="75000"/>
                    <a:lumOff val="25000"/>
                  </a:schemeClr>
                </a:solidFill>
              </a:rPr>
              <a:t>controls</a:t>
            </a:r>
          </a:p>
          <a:p>
            <a:pPr marL="0" indent="0">
              <a:buClr>
                <a:schemeClr val="accent1"/>
              </a:buClr>
              <a:buNone/>
            </a:pPr>
            <a:r>
              <a:rPr lang="en-US" dirty="0" smtClean="0">
                <a:solidFill>
                  <a:schemeClr val="tx1">
                    <a:lumMod val="75000"/>
                    <a:lumOff val="25000"/>
                  </a:schemeClr>
                </a:solidFill>
              </a:rPr>
              <a:t>Use chock-blocks in addition to the parking brake.</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6163" y="3160454"/>
            <a:ext cx="4469490" cy="2979660"/>
          </a:xfrm>
          <a:prstGeom prst="roundRect">
            <a:avLst>
              <a:gd name="adj" fmla="val 16667"/>
            </a:avLst>
          </a:prstGeom>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46382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Wheel Chocks</a:t>
            </a:r>
          </a:p>
        </p:txBody>
      </p:sp>
      <p:sp>
        <p:nvSpPr>
          <p:cNvPr id="3" name="Content Placeholder 2"/>
          <p:cNvSpPr>
            <a:spLocks noGrp="1"/>
          </p:cNvSpPr>
          <p:nvPr>
            <p:ph sz="quarter" idx="11"/>
          </p:nvPr>
        </p:nvSpPr>
        <p:spPr>
          <a:xfrm>
            <a:off x="544671" y="934821"/>
            <a:ext cx="7886700" cy="4759569"/>
          </a:xfrm>
        </p:spPr>
        <p:txBody>
          <a:bodyPr/>
          <a:lstStyle/>
          <a:p>
            <a:pPr marL="0" indent="0">
              <a:buClr>
                <a:schemeClr val="accent1"/>
              </a:buClr>
              <a:buNone/>
            </a:pPr>
            <a:r>
              <a:rPr lang="en-US" dirty="0">
                <a:solidFill>
                  <a:schemeClr val="tx1">
                    <a:lumMod val="75000"/>
                    <a:lumOff val="25000"/>
                  </a:schemeClr>
                </a:solidFill>
              </a:rPr>
              <a:t>U</a:t>
            </a:r>
            <a:r>
              <a:rPr lang="en-US" dirty="0" smtClean="0">
                <a:solidFill>
                  <a:schemeClr val="tx1">
                    <a:lumMod val="75000"/>
                    <a:lumOff val="25000"/>
                  </a:schemeClr>
                </a:solidFill>
              </a:rPr>
              <a:t>sing wheel chocks:</a:t>
            </a:r>
          </a:p>
          <a:p>
            <a:pPr>
              <a:buClr>
                <a:schemeClr val="accent1"/>
              </a:buClr>
            </a:pPr>
            <a:r>
              <a:rPr lang="en-US" sz="2400" dirty="0" smtClean="0">
                <a:solidFill>
                  <a:schemeClr val="tx1">
                    <a:lumMod val="75000"/>
                    <a:lumOff val="25000"/>
                  </a:schemeClr>
                </a:solidFill>
              </a:rPr>
              <a:t>Always </a:t>
            </a:r>
            <a:r>
              <a:rPr lang="en-US" sz="2400" dirty="0">
                <a:solidFill>
                  <a:schemeClr val="tx1">
                    <a:lumMod val="75000"/>
                    <a:lumOff val="25000"/>
                  </a:schemeClr>
                </a:solidFill>
              </a:rPr>
              <a:t>ensure the chock is centered and squared with the </a:t>
            </a:r>
            <a:r>
              <a:rPr lang="en-US" sz="2400" dirty="0" smtClean="0">
                <a:solidFill>
                  <a:schemeClr val="tx1">
                    <a:lumMod val="75000"/>
                    <a:lumOff val="25000"/>
                  </a:schemeClr>
                </a:solidFill>
              </a:rPr>
              <a:t>tire</a:t>
            </a:r>
            <a:endParaRPr lang="en-US" sz="2400"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Always use wheel chocks in </a:t>
            </a:r>
            <a:r>
              <a:rPr lang="en-US" sz="2400" dirty="0" smtClean="0">
                <a:solidFill>
                  <a:schemeClr val="tx1">
                    <a:lumMod val="75000"/>
                    <a:lumOff val="25000"/>
                  </a:schemeClr>
                </a:solidFill>
              </a:rPr>
              <a:t>pairs</a:t>
            </a:r>
            <a:endParaRPr lang="en-US" sz="2400"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Wheel chocks must be positioned downhill and below the vehicle’s center of </a:t>
            </a:r>
            <a:r>
              <a:rPr lang="en-US" sz="2400" dirty="0" smtClean="0">
                <a:solidFill>
                  <a:schemeClr val="tx1">
                    <a:lumMod val="75000"/>
                    <a:lumOff val="25000"/>
                  </a:schemeClr>
                </a:solidFill>
              </a:rPr>
              <a:t>gravity</a:t>
            </a:r>
            <a:endParaRPr lang="en-US" sz="2400" dirty="0">
              <a:solidFill>
                <a:schemeClr val="tx1">
                  <a:lumMod val="75000"/>
                  <a:lumOff val="25000"/>
                </a:schemeClr>
              </a:solidFill>
            </a:endParaRPr>
          </a:p>
          <a:p>
            <a:pPr lvl="1">
              <a:buClr>
                <a:schemeClr val="accent1"/>
              </a:buClr>
            </a:pPr>
            <a:r>
              <a:rPr lang="en-US" sz="2000" dirty="0">
                <a:solidFill>
                  <a:schemeClr val="tx1">
                    <a:lumMod val="75000"/>
                    <a:lumOff val="25000"/>
                  </a:schemeClr>
                </a:solidFill>
              </a:rPr>
              <a:t>On a downhill grade - in front of the front </a:t>
            </a:r>
            <a:r>
              <a:rPr lang="en-US" sz="2000" dirty="0" smtClean="0">
                <a:solidFill>
                  <a:schemeClr val="tx1">
                    <a:lumMod val="75000"/>
                    <a:lumOff val="25000"/>
                  </a:schemeClr>
                </a:solidFill>
              </a:rPr>
              <a:t>wheels</a:t>
            </a:r>
            <a:endParaRPr lang="en-US" sz="2000" dirty="0">
              <a:solidFill>
                <a:schemeClr val="tx1">
                  <a:lumMod val="75000"/>
                  <a:lumOff val="25000"/>
                </a:schemeClr>
              </a:solidFill>
            </a:endParaRPr>
          </a:p>
          <a:p>
            <a:pPr lvl="1">
              <a:buClr>
                <a:schemeClr val="accent1"/>
              </a:buClr>
            </a:pPr>
            <a:r>
              <a:rPr lang="en-US" sz="2000" dirty="0">
                <a:solidFill>
                  <a:schemeClr val="tx1">
                    <a:lumMod val="75000"/>
                    <a:lumOff val="25000"/>
                  </a:schemeClr>
                </a:solidFill>
              </a:rPr>
              <a:t>On an uphill grade - behind the rear </a:t>
            </a:r>
            <a:r>
              <a:rPr lang="en-US" sz="2000" dirty="0" smtClean="0">
                <a:solidFill>
                  <a:schemeClr val="tx1">
                    <a:lumMod val="75000"/>
                    <a:lumOff val="25000"/>
                  </a:schemeClr>
                </a:solidFill>
              </a:rPr>
              <a:t>wheels</a:t>
            </a:r>
            <a:endParaRPr lang="en-US" sz="2000"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On a level grade - position the chocks on the front and back of a single </a:t>
            </a:r>
            <a:r>
              <a:rPr lang="en-US" sz="2400" dirty="0" smtClean="0">
                <a:solidFill>
                  <a:schemeClr val="tx1">
                    <a:lumMod val="75000"/>
                    <a:lumOff val="25000"/>
                  </a:schemeClr>
                </a:solidFill>
              </a:rPr>
              <a:t>wheel</a:t>
            </a:r>
            <a:endParaRPr lang="en-US" sz="2400" dirty="0">
              <a:solidFill>
                <a:schemeClr val="tx1">
                  <a:lumMod val="75000"/>
                  <a:lumOff val="25000"/>
                </a:schemeClr>
              </a:solidFill>
            </a:endParaRPr>
          </a:p>
          <a:p>
            <a:pPr marL="0" indent="0">
              <a:buClr>
                <a:schemeClr val="accent1"/>
              </a:buClr>
              <a:buNone/>
            </a:pP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03241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Wheel </a:t>
            </a:r>
            <a:r>
              <a:rPr lang="en-US" dirty="0" smtClean="0"/>
              <a:t>Chocking Considerations</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buClr>
                <a:schemeClr val="accent1"/>
              </a:buClr>
              <a:buNone/>
            </a:pPr>
            <a:r>
              <a:rPr lang="en-US" dirty="0">
                <a:solidFill>
                  <a:schemeClr val="tx1">
                    <a:lumMod val="75000"/>
                    <a:lumOff val="25000"/>
                  </a:schemeClr>
                </a:solidFill>
              </a:rPr>
              <a:t>Tire size</a:t>
            </a:r>
          </a:p>
          <a:p>
            <a:pPr>
              <a:buClr>
                <a:schemeClr val="accent1"/>
              </a:buClr>
            </a:pPr>
            <a:r>
              <a:rPr lang="en-US" sz="2400" dirty="0">
                <a:solidFill>
                  <a:schemeClr val="tx1">
                    <a:lumMod val="75000"/>
                    <a:lumOff val="25000"/>
                  </a:schemeClr>
                </a:solidFill>
              </a:rPr>
              <a:t>Smaller tires require smaller chocks, while larger tires require larger </a:t>
            </a:r>
            <a:r>
              <a:rPr lang="en-US" sz="2400" dirty="0" smtClean="0">
                <a:solidFill>
                  <a:schemeClr val="tx1">
                    <a:lumMod val="75000"/>
                    <a:lumOff val="25000"/>
                  </a:schemeClr>
                </a:solidFill>
              </a:rPr>
              <a:t>chocks </a:t>
            </a:r>
            <a:endParaRPr lang="en-US" sz="2400" dirty="0">
              <a:solidFill>
                <a:schemeClr val="tx1">
                  <a:lumMod val="75000"/>
                  <a:lumOff val="25000"/>
                </a:schemeClr>
              </a:solidFill>
            </a:endParaRPr>
          </a:p>
          <a:p>
            <a:pPr marL="0" indent="0">
              <a:buClr>
                <a:schemeClr val="accent1"/>
              </a:buClr>
              <a:buNone/>
            </a:pPr>
            <a:r>
              <a:rPr lang="en-US" dirty="0">
                <a:solidFill>
                  <a:schemeClr val="tx1">
                    <a:lumMod val="75000"/>
                    <a:lumOff val="25000"/>
                  </a:schemeClr>
                </a:solidFill>
              </a:rPr>
              <a:t>Gross vehicle weight</a:t>
            </a:r>
          </a:p>
          <a:p>
            <a:pPr>
              <a:buClr>
                <a:schemeClr val="accent1"/>
              </a:buClr>
            </a:pPr>
            <a:r>
              <a:rPr lang="en-US" sz="2400" dirty="0">
                <a:solidFill>
                  <a:schemeClr val="tx1">
                    <a:lumMod val="75000"/>
                    <a:lumOff val="25000"/>
                  </a:schemeClr>
                </a:solidFill>
              </a:rPr>
              <a:t>Heavier vehicles require larger chocks than lighter </a:t>
            </a:r>
            <a:r>
              <a:rPr lang="en-US" sz="2400" dirty="0" smtClean="0">
                <a:solidFill>
                  <a:schemeClr val="tx1">
                    <a:lumMod val="75000"/>
                    <a:lumOff val="25000"/>
                  </a:schemeClr>
                </a:solidFill>
              </a:rPr>
              <a:t>vehicles</a:t>
            </a:r>
            <a:endParaRPr lang="en-US" sz="2400" dirty="0">
              <a:solidFill>
                <a:schemeClr val="tx1">
                  <a:lumMod val="75000"/>
                  <a:lumOff val="25000"/>
                </a:schemeClr>
              </a:solidFill>
            </a:endParaRPr>
          </a:p>
          <a:p>
            <a:pPr marL="0" indent="0">
              <a:buClr>
                <a:schemeClr val="accent1"/>
              </a:buClr>
              <a:buNone/>
            </a:pPr>
            <a:r>
              <a:rPr lang="en-US" dirty="0">
                <a:solidFill>
                  <a:schemeClr val="tx1">
                    <a:lumMod val="75000"/>
                    <a:lumOff val="25000"/>
                  </a:schemeClr>
                </a:solidFill>
              </a:rPr>
              <a:t>Level or grade of the ground surface</a:t>
            </a:r>
          </a:p>
          <a:p>
            <a:pPr>
              <a:buClr>
                <a:schemeClr val="accent1"/>
              </a:buClr>
            </a:pPr>
            <a:r>
              <a:rPr lang="en-US" sz="2400" dirty="0">
                <a:solidFill>
                  <a:schemeClr val="tx1">
                    <a:lumMod val="75000"/>
                    <a:lumOff val="25000"/>
                  </a:schemeClr>
                </a:solidFill>
              </a:rPr>
              <a:t>Chocks need to be positioned in different </a:t>
            </a:r>
            <a:r>
              <a:rPr lang="en-US" sz="2400" dirty="0" smtClean="0">
                <a:solidFill>
                  <a:schemeClr val="tx1">
                    <a:lumMod val="75000"/>
                    <a:lumOff val="25000"/>
                  </a:schemeClr>
                </a:solidFill>
              </a:rPr>
              <a:t>ways</a:t>
            </a:r>
            <a:endParaRPr lang="en-US" sz="2400"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Ensure </a:t>
            </a:r>
            <a:r>
              <a:rPr lang="en-US" sz="2400" dirty="0" smtClean="0">
                <a:solidFill>
                  <a:schemeClr val="tx1">
                    <a:lumMod val="75000"/>
                    <a:lumOff val="25000"/>
                  </a:schemeClr>
                </a:solidFill>
              </a:rPr>
              <a:t>chocking </a:t>
            </a:r>
            <a:r>
              <a:rPr lang="en-US" sz="2400" dirty="0">
                <a:solidFill>
                  <a:schemeClr val="tx1">
                    <a:lumMod val="75000"/>
                    <a:lumOff val="25000"/>
                  </a:schemeClr>
                </a:solidFill>
              </a:rPr>
              <a:t>configuration is correct based on surface </a:t>
            </a:r>
            <a:r>
              <a:rPr lang="en-US" sz="2400" dirty="0" smtClean="0">
                <a:solidFill>
                  <a:schemeClr val="tx1">
                    <a:lumMod val="75000"/>
                    <a:lumOff val="25000"/>
                  </a:schemeClr>
                </a:solidFill>
              </a:rPr>
              <a:t>grade</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112651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Wheel </a:t>
            </a:r>
            <a:r>
              <a:rPr lang="en-US" dirty="0" smtClean="0"/>
              <a:t>Chocking Considerations</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buClr>
                <a:schemeClr val="accent1"/>
              </a:buClr>
              <a:buNone/>
            </a:pPr>
            <a:r>
              <a:rPr lang="en-US" dirty="0">
                <a:solidFill>
                  <a:schemeClr val="tx1">
                    <a:lumMod val="75000"/>
                    <a:lumOff val="25000"/>
                  </a:schemeClr>
                </a:solidFill>
              </a:rPr>
              <a:t>Radial Tires vs. Bias-Ply Tires</a:t>
            </a:r>
          </a:p>
          <a:p>
            <a:pPr>
              <a:buClr>
                <a:schemeClr val="accent1"/>
              </a:buClr>
            </a:pPr>
            <a:r>
              <a:rPr lang="en-US" sz="2400" dirty="0">
                <a:solidFill>
                  <a:schemeClr val="tx1">
                    <a:lumMod val="75000"/>
                    <a:lumOff val="25000"/>
                  </a:schemeClr>
                </a:solidFill>
              </a:rPr>
              <a:t>Radial </a:t>
            </a:r>
            <a:r>
              <a:rPr lang="en-US" sz="2400" dirty="0" smtClean="0">
                <a:solidFill>
                  <a:schemeClr val="tx1">
                    <a:lumMod val="75000"/>
                    <a:lumOff val="25000"/>
                  </a:schemeClr>
                </a:solidFill>
              </a:rPr>
              <a:t>tires </a:t>
            </a:r>
            <a:r>
              <a:rPr lang="en-US" sz="2400" dirty="0">
                <a:solidFill>
                  <a:schemeClr val="tx1">
                    <a:lumMod val="75000"/>
                    <a:lumOff val="25000"/>
                  </a:schemeClr>
                </a:solidFill>
              </a:rPr>
              <a:t>deflect more than bias-ply </a:t>
            </a:r>
            <a:r>
              <a:rPr lang="en-US" sz="2400" dirty="0" smtClean="0">
                <a:solidFill>
                  <a:schemeClr val="tx1">
                    <a:lumMod val="75000"/>
                    <a:lumOff val="25000"/>
                  </a:schemeClr>
                </a:solidFill>
              </a:rPr>
              <a:t>tires</a:t>
            </a:r>
            <a:endParaRPr lang="en-US" sz="2400"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W</a:t>
            </a:r>
            <a:r>
              <a:rPr lang="en-US" sz="2400" dirty="0" smtClean="0">
                <a:solidFill>
                  <a:schemeClr val="tx1">
                    <a:lumMod val="75000"/>
                    <a:lumOff val="25000"/>
                  </a:schemeClr>
                </a:solidFill>
              </a:rPr>
              <a:t>rap </a:t>
            </a:r>
            <a:r>
              <a:rPr lang="en-US" sz="2400" dirty="0">
                <a:solidFill>
                  <a:schemeClr val="tx1">
                    <a:lumMod val="75000"/>
                    <a:lumOff val="25000"/>
                  </a:schemeClr>
                </a:solidFill>
              </a:rPr>
              <a:t>around the wheel </a:t>
            </a:r>
            <a:r>
              <a:rPr lang="en-US" sz="2400" dirty="0" smtClean="0">
                <a:solidFill>
                  <a:schemeClr val="tx1">
                    <a:lumMod val="75000"/>
                    <a:lumOff val="25000"/>
                  </a:schemeClr>
                </a:solidFill>
              </a:rPr>
              <a:t>chock, reducing effectiveness</a:t>
            </a:r>
            <a:endParaRPr lang="en-US" sz="2400"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R</a:t>
            </a:r>
            <a:r>
              <a:rPr lang="en-US" sz="2400" dirty="0" smtClean="0">
                <a:solidFill>
                  <a:schemeClr val="tx1">
                    <a:lumMod val="75000"/>
                    <a:lumOff val="25000"/>
                  </a:schemeClr>
                </a:solidFill>
              </a:rPr>
              <a:t>adial </a:t>
            </a:r>
            <a:r>
              <a:rPr lang="en-US" sz="2400" dirty="0">
                <a:solidFill>
                  <a:schemeClr val="tx1">
                    <a:lumMod val="75000"/>
                    <a:lumOff val="25000"/>
                  </a:schemeClr>
                </a:solidFill>
              </a:rPr>
              <a:t>tires should be chocked with larger wheel </a:t>
            </a:r>
            <a:r>
              <a:rPr lang="en-US" sz="2400" dirty="0" smtClean="0">
                <a:solidFill>
                  <a:schemeClr val="tx1">
                    <a:lumMod val="75000"/>
                    <a:lumOff val="25000"/>
                  </a:schemeClr>
                </a:solidFill>
              </a:rPr>
              <a:t>chocks</a:t>
            </a:r>
            <a:r>
              <a:rPr lang="en-US" sz="2400" dirty="0">
                <a:solidFill>
                  <a:schemeClr val="tx1">
                    <a:lumMod val="75000"/>
                    <a:lumOff val="25000"/>
                  </a:schemeClr>
                </a:solidFill>
              </a:rPr>
              <a:t> </a:t>
            </a:r>
          </a:p>
          <a:p>
            <a:pPr marL="0" indent="0">
              <a:buNone/>
            </a:pPr>
            <a:endParaRPr lang="en-US" dirty="0"/>
          </a:p>
        </p:txBody>
      </p:sp>
    </p:spTree>
    <p:custDataLst>
      <p:tags r:id="rId1"/>
    </p:custDataLst>
    <p:extLst>
      <p:ext uri="{BB962C8B-B14F-4D97-AF65-F5344CB8AC3E}">
        <p14:creationId xmlns:p14="http://schemas.microsoft.com/office/powerpoint/2010/main" val="43761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 Chocking Considerations</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buClr>
                <a:schemeClr val="accent1"/>
              </a:buClr>
              <a:buNone/>
            </a:pPr>
            <a:r>
              <a:rPr lang="en-US" dirty="0">
                <a:solidFill>
                  <a:schemeClr val="tx1">
                    <a:lumMod val="75000"/>
                    <a:lumOff val="25000"/>
                  </a:schemeClr>
                </a:solidFill>
              </a:rPr>
              <a:t>Tire pressure variance due to environment</a:t>
            </a:r>
          </a:p>
          <a:p>
            <a:pPr>
              <a:buClr>
                <a:schemeClr val="accent1"/>
              </a:buClr>
            </a:pPr>
            <a:r>
              <a:rPr lang="en-US" sz="2400" dirty="0">
                <a:solidFill>
                  <a:schemeClr val="tx1">
                    <a:lumMod val="75000"/>
                    <a:lumOff val="25000"/>
                  </a:schemeClr>
                </a:solidFill>
              </a:rPr>
              <a:t>Improperly inflated tires can lead to chocking </a:t>
            </a:r>
            <a:r>
              <a:rPr lang="en-US" sz="2400" dirty="0" smtClean="0">
                <a:solidFill>
                  <a:schemeClr val="tx1">
                    <a:lumMod val="75000"/>
                    <a:lumOff val="25000"/>
                  </a:schemeClr>
                </a:solidFill>
              </a:rPr>
              <a:t>failures</a:t>
            </a:r>
            <a:endParaRPr lang="en-US" sz="2400" dirty="0">
              <a:solidFill>
                <a:schemeClr val="tx1">
                  <a:lumMod val="75000"/>
                  <a:lumOff val="25000"/>
                </a:schemeClr>
              </a:solidFill>
            </a:endParaRPr>
          </a:p>
          <a:p>
            <a:pPr marL="0" indent="0">
              <a:buClr>
                <a:schemeClr val="accent1"/>
              </a:buClr>
              <a:buNone/>
            </a:pPr>
            <a:r>
              <a:rPr lang="en-US" dirty="0">
                <a:solidFill>
                  <a:schemeClr val="tx1">
                    <a:lumMod val="75000"/>
                    <a:lumOff val="25000"/>
                  </a:schemeClr>
                </a:solidFill>
              </a:rPr>
              <a:t>Condition of the ground</a:t>
            </a:r>
          </a:p>
          <a:p>
            <a:pPr>
              <a:buClr>
                <a:schemeClr val="accent1"/>
              </a:buClr>
            </a:pPr>
            <a:r>
              <a:rPr lang="en-US" sz="2400" dirty="0">
                <a:solidFill>
                  <a:schemeClr val="tx1">
                    <a:lumMod val="75000"/>
                    <a:lumOff val="25000"/>
                  </a:schemeClr>
                </a:solidFill>
              </a:rPr>
              <a:t>Whether the ground is firm, soft, wet, dry, icy, or frozen </a:t>
            </a:r>
            <a:r>
              <a:rPr lang="en-US" sz="2400" dirty="0" smtClean="0">
                <a:solidFill>
                  <a:schemeClr val="tx1">
                    <a:lumMod val="75000"/>
                    <a:lumOff val="25000"/>
                  </a:schemeClr>
                </a:solidFill>
              </a:rPr>
              <a:t>determines the </a:t>
            </a:r>
            <a:r>
              <a:rPr lang="en-US" sz="2400" dirty="0">
                <a:solidFill>
                  <a:schemeClr val="tx1">
                    <a:lumMod val="75000"/>
                    <a:lumOff val="25000"/>
                  </a:schemeClr>
                </a:solidFill>
              </a:rPr>
              <a:t>type of chock to </a:t>
            </a:r>
            <a:r>
              <a:rPr lang="en-US" sz="2400" dirty="0" smtClean="0">
                <a:solidFill>
                  <a:schemeClr val="tx1">
                    <a:lumMod val="75000"/>
                    <a:lumOff val="25000"/>
                  </a:schemeClr>
                </a:solidFill>
              </a:rPr>
              <a:t>use</a:t>
            </a:r>
            <a:endParaRPr lang="en-US" sz="2400" dirty="0">
              <a:solidFill>
                <a:schemeClr val="tx1">
                  <a:lumMod val="75000"/>
                  <a:lumOff val="25000"/>
                </a:schemeClr>
              </a:solidFill>
            </a:endParaRPr>
          </a:p>
          <a:p>
            <a:endParaRPr lang="en-US" dirty="0"/>
          </a:p>
        </p:txBody>
      </p:sp>
    </p:spTree>
    <p:custDataLst>
      <p:tags r:id="rId1"/>
    </p:custDataLst>
    <p:extLst>
      <p:ext uri="{BB962C8B-B14F-4D97-AF65-F5344CB8AC3E}">
        <p14:creationId xmlns:p14="http://schemas.microsoft.com/office/powerpoint/2010/main" val="374506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Inspection Procedure</a:t>
            </a:r>
            <a:endParaRPr lang="en-CA" b="1" dirty="0"/>
          </a:p>
        </p:txBody>
      </p:sp>
      <p:grpSp>
        <p:nvGrpSpPr>
          <p:cNvPr id="18" name="Group 17"/>
          <p:cNvGrpSpPr/>
          <p:nvPr/>
        </p:nvGrpSpPr>
        <p:grpSpPr>
          <a:xfrm>
            <a:off x="87085" y="1515272"/>
            <a:ext cx="8491399" cy="3847649"/>
            <a:chOff x="321343" y="1847364"/>
            <a:chExt cx="8491399" cy="3847649"/>
          </a:xfrm>
        </p:grpSpPr>
        <p:pic>
          <p:nvPicPr>
            <p:cNvPr id="6" name="Picture 5"/>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8052" t="16861" r="10779" b="23837"/>
            <a:stretch/>
          </p:blipFill>
          <p:spPr bwMode="auto">
            <a:xfrm>
              <a:off x="1507482" y="2610016"/>
              <a:ext cx="7305260" cy="2802834"/>
            </a:xfrm>
            <a:prstGeom prst="rect">
              <a:avLst/>
            </a:prstGeom>
            <a:solidFill>
              <a:schemeClr val="accent6">
                <a:lumMod val="60000"/>
                <a:lumOff val="40000"/>
              </a:schemeClr>
            </a:solidFill>
            <a:ln>
              <a:solidFill>
                <a:schemeClr val="accent6">
                  <a:lumMod val="60000"/>
                  <a:lumOff val="40000"/>
                </a:schemeClr>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nvGrpSpPr>
            <p:cNvPr id="17" name="Group 16"/>
            <p:cNvGrpSpPr/>
            <p:nvPr/>
          </p:nvGrpSpPr>
          <p:grpSpPr>
            <a:xfrm>
              <a:off x="321343" y="3687137"/>
              <a:ext cx="1718592" cy="851842"/>
              <a:chOff x="-264449" y="3687137"/>
              <a:chExt cx="1718592" cy="851842"/>
            </a:xfrm>
          </p:grpSpPr>
          <p:sp>
            <p:nvSpPr>
              <p:cNvPr id="7" name="Text Box 89"/>
              <p:cNvSpPr txBox="1"/>
              <p:nvPr/>
            </p:nvSpPr>
            <p:spPr>
              <a:xfrm>
                <a:off x="1083732" y="3687137"/>
                <a:ext cx="370411" cy="851842"/>
              </a:xfrm>
              <a:prstGeom prst="rect">
                <a:avLst/>
              </a:prstGeom>
              <a:solidFill>
                <a:schemeClr val="bg1"/>
              </a:solidFill>
              <a:ln w="6350">
                <a:solidFill>
                  <a:schemeClr val="accent6">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64449" y="3784014"/>
                <a:ext cx="1290521"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Calibri Light" panose="020F0302020204030204" pitchFamily="34" charset="0"/>
                  </a:rPr>
                  <a:t>Under the Hood</a:t>
                </a:r>
                <a:endParaRPr lang="en-US" dirty="0">
                  <a:solidFill>
                    <a:schemeClr val="tx1">
                      <a:lumMod val="75000"/>
                      <a:lumOff val="25000"/>
                    </a:schemeClr>
                  </a:solidFill>
                  <a:latin typeface="Calibri Light" panose="020F0302020204030204" pitchFamily="34" charset="0"/>
                </a:endParaRPr>
              </a:p>
            </p:txBody>
          </p:sp>
        </p:grpSp>
        <p:grpSp>
          <p:nvGrpSpPr>
            <p:cNvPr id="20" name="Group 19"/>
            <p:cNvGrpSpPr/>
            <p:nvPr/>
          </p:nvGrpSpPr>
          <p:grpSpPr>
            <a:xfrm>
              <a:off x="2382226" y="2994825"/>
              <a:ext cx="879033" cy="1544157"/>
              <a:chOff x="1796434" y="2994825"/>
              <a:chExt cx="879033" cy="1544157"/>
            </a:xfrm>
          </p:grpSpPr>
          <p:sp>
            <p:nvSpPr>
              <p:cNvPr id="8" name="Text Box 89"/>
              <p:cNvSpPr txBox="1"/>
              <p:nvPr/>
            </p:nvSpPr>
            <p:spPr>
              <a:xfrm>
                <a:off x="1802223" y="3687140"/>
                <a:ext cx="873244" cy="851842"/>
              </a:xfrm>
              <a:prstGeom prst="rect">
                <a:avLst/>
              </a:prstGeom>
              <a:solidFill>
                <a:schemeClr val="bg1"/>
              </a:solidFill>
              <a:ln w="6350">
                <a:solidFill>
                  <a:schemeClr val="accent6">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1796434" y="2994825"/>
                <a:ext cx="877483" cy="369332"/>
              </a:xfrm>
              <a:prstGeom prst="rect">
                <a:avLst/>
              </a:prstGeom>
              <a:noFill/>
            </p:spPr>
            <p:txBody>
              <a:bodyPr wrap="none" rtlCol="0">
                <a:spAutoFit/>
              </a:bodyPr>
              <a:lstStyle/>
              <a:p>
                <a:pPr algn="ctr"/>
                <a:r>
                  <a:rPr lang="en-US" dirty="0" smtClean="0">
                    <a:solidFill>
                      <a:schemeClr val="tx1">
                        <a:lumMod val="75000"/>
                        <a:lumOff val="25000"/>
                      </a:schemeClr>
                    </a:solidFill>
                    <a:latin typeface="Calibri Light" panose="020F0302020204030204" pitchFamily="34" charset="0"/>
                  </a:rPr>
                  <a:t>Interior</a:t>
                </a:r>
                <a:endParaRPr lang="en-US" dirty="0">
                  <a:solidFill>
                    <a:schemeClr val="tx1">
                      <a:lumMod val="75000"/>
                      <a:lumOff val="25000"/>
                    </a:schemeClr>
                  </a:solidFill>
                  <a:latin typeface="Calibri Light" panose="020F0302020204030204" pitchFamily="34" charset="0"/>
                </a:endParaRPr>
              </a:p>
            </p:txBody>
          </p:sp>
        </p:grpSp>
        <p:grpSp>
          <p:nvGrpSpPr>
            <p:cNvPr id="22" name="Group 21"/>
            <p:cNvGrpSpPr/>
            <p:nvPr/>
          </p:nvGrpSpPr>
          <p:grpSpPr>
            <a:xfrm>
              <a:off x="1669524" y="1847364"/>
              <a:ext cx="6810799" cy="3847649"/>
              <a:chOff x="1083732" y="1847364"/>
              <a:chExt cx="6810799" cy="3847649"/>
            </a:xfrm>
          </p:grpSpPr>
          <p:grpSp>
            <p:nvGrpSpPr>
              <p:cNvPr id="9" name="Group 8"/>
              <p:cNvGrpSpPr/>
              <p:nvPr/>
            </p:nvGrpSpPr>
            <p:grpSpPr>
              <a:xfrm>
                <a:off x="1083732" y="4983662"/>
                <a:ext cx="6787806" cy="711351"/>
                <a:chOff x="1083732" y="4983662"/>
                <a:chExt cx="6787806" cy="711351"/>
              </a:xfrm>
            </p:grpSpPr>
            <p:sp>
              <p:nvSpPr>
                <p:cNvPr id="10" name="Text Box 98"/>
                <p:cNvSpPr txBox="1"/>
                <p:nvPr/>
              </p:nvSpPr>
              <p:spPr>
                <a:xfrm>
                  <a:off x="3893698" y="4983662"/>
                  <a:ext cx="1643500" cy="711351"/>
                </a:xfrm>
                <a:prstGeom prst="rect">
                  <a:avLst/>
                </a:prstGeom>
                <a:solidFill>
                  <a:schemeClr val="bg1"/>
                </a:solidFill>
                <a:ln w="6350">
                  <a:solidFill>
                    <a:schemeClr val="accent6">
                      <a:lumMod val="60000"/>
                      <a:lumOff val="40000"/>
                    </a:schemeClr>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altLang="en-US" dirty="0" smtClean="0">
                      <a:solidFill>
                        <a:schemeClr val="tx1">
                          <a:lumMod val="75000"/>
                          <a:lumOff val="25000"/>
                        </a:schemeClr>
                      </a:solidFill>
                      <a:latin typeface="Calibri Light" panose="020F0302020204030204" pitchFamily="34" charset="0"/>
                    </a:rPr>
                    <a:t>Left Side </a:t>
                  </a:r>
                  <a:r>
                    <a:rPr lang="en-US" altLang="en-US" dirty="0">
                      <a:solidFill>
                        <a:schemeClr val="tx1">
                          <a:lumMod val="75000"/>
                          <a:lumOff val="25000"/>
                        </a:schemeClr>
                      </a:solidFill>
                      <a:latin typeface="Calibri Light" panose="020F0302020204030204" pitchFamily="34" charset="0"/>
                    </a:rPr>
                    <a:t>of </a:t>
                  </a:r>
                  <a:r>
                    <a:rPr lang="en-US" altLang="en-US" dirty="0" smtClean="0">
                      <a:solidFill>
                        <a:schemeClr val="tx1">
                          <a:lumMod val="75000"/>
                          <a:lumOff val="25000"/>
                        </a:schemeClr>
                      </a:solidFill>
                      <a:latin typeface="Calibri Light" panose="020F0302020204030204" pitchFamily="34" charset="0"/>
                    </a:rPr>
                    <a:t>Vehicle</a:t>
                  </a:r>
                  <a:endParaRPr lang="en-US" altLang="en-US" dirty="0">
                    <a:solidFill>
                      <a:schemeClr val="tx1">
                        <a:lumMod val="75000"/>
                        <a:lumOff val="25000"/>
                      </a:schemeClr>
                    </a:solidFill>
                    <a:latin typeface="Calibri Light" panose="020F0302020204030204" pitchFamily="34" charset="0"/>
                  </a:endParaRPr>
                </a:p>
              </p:txBody>
            </p:sp>
            <p:cxnSp>
              <p:nvCxnSpPr>
                <p:cNvPr id="11" name="Straight Arrow Connector 10"/>
                <p:cNvCxnSpPr/>
                <p:nvPr/>
              </p:nvCxnSpPr>
              <p:spPr>
                <a:xfrm flipH="1" flipV="1">
                  <a:off x="1083732" y="5307253"/>
                  <a:ext cx="2717994" cy="296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5549215" y="5307253"/>
                  <a:ext cx="23223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p:cNvGrpSpPr/>
              <p:nvPr/>
            </p:nvGrpSpPr>
            <p:grpSpPr>
              <a:xfrm>
                <a:off x="1083732" y="2280397"/>
                <a:ext cx="6810799" cy="796066"/>
                <a:chOff x="1083732" y="2280397"/>
                <a:chExt cx="6810799" cy="796066"/>
              </a:xfrm>
            </p:grpSpPr>
            <p:sp>
              <p:nvSpPr>
                <p:cNvPr id="14" name="Text Box 109"/>
                <p:cNvSpPr txBox="1"/>
                <p:nvPr/>
              </p:nvSpPr>
              <p:spPr>
                <a:xfrm>
                  <a:off x="3916690" y="2280397"/>
                  <a:ext cx="1620509" cy="796066"/>
                </a:xfrm>
                <a:prstGeom prst="rect">
                  <a:avLst/>
                </a:prstGeom>
                <a:solidFill>
                  <a:schemeClr val="bg1"/>
                </a:solidFill>
                <a:ln w="6350">
                  <a:solidFill>
                    <a:schemeClr val="accent6">
                      <a:lumMod val="60000"/>
                      <a:lumOff val="40000"/>
                    </a:schemeClr>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altLang="en-US" dirty="0" smtClean="0">
                      <a:solidFill>
                        <a:schemeClr val="tx1">
                          <a:lumMod val="75000"/>
                          <a:lumOff val="25000"/>
                        </a:schemeClr>
                      </a:solidFill>
                      <a:latin typeface="Calibri Light" panose="020F0302020204030204" pitchFamily="34" charset="0"/>
                    </a:rPr>
                    <a:t>Right Side </a:t>
                  </a:r>
                  <a:r>
                    <a:rPr lang="en-US" altLang="en-US" dirty="0">
                      <a:solidFill>
                        <a:schemeClr val="tx1">
                          <a:lumMod val="75000"/>
                          <a:lumOff val="25000"/>
                        </a:schemeClr>
                      </a:solidFill>
                      <a:latin typeface="Calibri Light" panose="020F0302020204030204" pitchFamily="34" charset="0"/>
                    </a:rPr>
                    <a:t>of </a:t>
                  </a:r>
                  <a:r>
                    <a:rPr lang="en-US" altLang="en-US" dirty="0" smtClean="0">
                      <a:solidFill>
                        <a:schemeClr val="tx1">
                          <a:lumMod val="75000"/>
                          <a:lumOff val="25000"/>
                        </a:schemeClr>
                      </a:solidFill>
                      <a:latin typeface="Calibri Light" panose="020F0302020204030204" pitchFamily="34" charset="0"/>
                    </a:rPr>
                    <a:t>Vehicle</a:t>
                  </a:r>
                  <a:endParaRPr lang="en-US" altLang="en-US" dirty="0">
                    <a:solidFill>
                      <a:schemeClr val="tx1">
                        <a:lumMod val="75000"/>
                        <a:lumOff val="25000"/>
                      </a:schemeClr>
                    </a:solidFill>
                    <a:latin typeface="Calibri Light" panose="020F0302020204030204" pitchFamily="34" charset="0"/>
                  </a:endParaRPr>
                </a:p>
              </p:txBody>
            </p:sp>
            <p:cxnSp>
              <p:nvCxnSpPr>
                <p:cNvPr id="15" name="Straight Arrow Connector 14"/>
                <p:cNvCxnSpPr/>
                <p:nvPr/>
              </p:nvCxnSpPr>
              <p:spPr>
                <a:xfrm flipH="1" flipV="1">
                  <a:off x="1083732" y="2693480"/>
                  <a:ext cx="2740987" cy="181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5572208" y="2678430"/>
                  <a:ext cx="23223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4271303" y="1847364"/>
                <a:ext cx="912942" cy="369332"/>
              </a:xfrm>
              <a:prstGeom prst="rect">
                <a:avLst/>
              </a:prstGeom>
              <a:noFill/>
            </p:spPr>
            <p:txBody>
              <a:bodyPr wrap="none" rtlCol="0">
                <a:spAutoFit/>
              </a:bodyPr>
              <a:lstStyle/>
              <a:p>
                <a:r>
                  <a:rPr lang="en-US" dirty="0" smtClean="0">
                    <a:solidFill>
                      <a:schemeClr val="tx1">
                        <a:lumMod val="75000"/>
                        <a:lumOff val="25000"/>
                      </a:schemeClr>
                    </a:solidFill>
                    <a:latin typeface="Calibri Light" panose="020F0302020204030204" pitchFamily="34" charset="0"/>
                  </a:rPr>
                  <a:t>Exterior</a:t>
                </a:r>
                <a:endParaRPr lang="en-US" dirty="0">
                  <a:solidFill>
                    <a:schemeClr val="tx1">
                      <a:lumMod val="75000"/>
                      <a:lumOff val="25000"/>
                    </a:schemeClr>
                  </a:solidFill>
                  <a:latin typeface="Calibri Light" panose="020F0302020204030204" pitchFamily="34" charset="0"/>
                </a:endParaRPr>
              </a:p>
            </p:txBody>
          </p:sp>
        </p:grpSp>
        <p:sp>
          <p:nvSpPr>
            <p:cNvPr id="23" name="TextBox 22"/>
            <p:cNvSpPr txBox="1"/>
            <p:nvPr/>
          </p:nvSpPr>
          <p:spPr>
            <a:xfrm>
              <a:off x="2012716" y="4861965"/>
              <a:ext cx="1643207" cy="369332"/>
            </a:xfrm>
            <a:prstGeom prst="rect">
              <a:avLst/>
            </a:prstGeom>
            <a:noFill/>
          </p:spPr>
          <p:txBody>
            <a:bodyPr wrap="none" rtlCol="0">
              <a:spAutoFit/>
            </a:bodyPr>
            <a:lstStyle/>
            <a:p>
              <a:r>
                <a:rPr lang="en-US" dirty="0">
                  <a:solidFill>
                    <a:schemeClr val="tx1">
                      <a:lumMod val="75000"/>
                      <a:lumOff val="25000"/>
                    </a:schemeClr>
                  </a:solidFill>
                  <a:latin typeface="Calibri Light" panose="020F0302020204030204" pitchFamily="34" charset="0"/>
                </a:rPr>
                <a:t>Engine </a:t>
              </a:r>
              <a:r>
                <a:rPr lang="en-US" dirty="0" smtClean="0">
                  <a:solidFill>
                    <a:schemeClr val="tx1">
                      <a:lumMod val="75000"/>
                      <a:lumOff val="25000"/>
                    </a:schemeClr>
                  </a:solidFill>
                  <a:latin typeface="Calibri Light" panose="020F0302020204030204" pitchFamily="34" charset="0"/>
                </a:rPr>
                <a:t>Start-Up</a:t>
              </a:r>
              <a:endParaRPr lang="en-US" dirty="0">
                <a:solidFill>
                  <a:schemeClr val="tx1">
                    <a:lumMod val="75000"/>
                    <a:lumOff val="25000"/>
                  </a:schemeClr>
                </a:solidFill>
                <a:latin typeface="Calibri Light" panose="020F0302020204030204" pitchFamily="34" charset="0"/>
              </a:endParaRPr>
            </a:p>
          </p:txBody>
        </p:sp>
      </p:grpSp>
      <p:sp>
        <p:nvSpPr>
          <p:cNvPr id="24" name="Content Placeholder 2"/>
          <p:cNvSpPr txBox="1">
            <a:spLocks/>
          </p:cNvSpPr>
          <p:nvPr/>
        </p:nvSpPr>
        <p:spPr>
          <a:xfrm>
            <a:off x="544671" y="1137659"/>
            <a:ext cx="3684225" cy="48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smtClean="0">
                <a:solidFill>
                  <a:schemeClr val="tx1">
                    <a:lumMod val="75000"/>
                    <a:lumOff val="25000"/>
                  </a:schemeClr>
                </a:solidFill>
                <a:latin typeface="Calibri Light" panose="020F0302020204030204" pitchFamily="34" charset="0"/>
              </a:rPr>
              <a:t>The Walk-Around Check</a:t>
            </a:r>
            <a:endParaRPr lang="en-CA" dirty="0">
              <a:solidFill>
                <a:schemeClr val="tx1">
                  <a:lumMod val="75000"/>
                  <a:lumOff val="25000"/>
                </a:schemeClr>
              </a:solidFill>
              <a:latin typeface="Calibri Light" panose="020F0302020204030204" pitchFamily="34" charset="0"/>
            </a:endParaRP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565" y="5733378"/>
            <a:ext cx="554038" cy="554038"/>
          </a:xfrm>
          <a:prstGeom prst="rect">
            <a:avLst/>
          </a:prstGeom>
        </p:spPr>
      </p:pic>
      <p:sp>
        <p:nvSpPr>
          <p:cNvPr id="26" name="Content Placeholder 2"/>
          <p:cNvSpPr txBox="1">
            <a:spLocks/>
          </p:cNvSpPr>
          <p:nvPr/>
        </p:nvSpPr>
        <p:spPr>
          <a:xfrm>
            <a:off x="966603" y="5805968"/>
            <a:ext cx="7184490" cy="8833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lumMod val="75000"/>
                    <a:lumOff val="25000"/>
                  </a:schemeClr>
                </a:solidFill>
                <a:latin typeface="Calibri Light" panose="020F0302020204030204" pitchFamily="34" charset="0"/>
              </a:rPr>
              <a:t>To avoid injury when entering and exiting the vehicle, always keep at </a:t>
            </a:r>
            <a:r>
              <a:rPr lang="en-US" sz="2400" dirty="0" smtClean="0">
                <a:solidFill>
                  <a:schemeClr val="tx1">
                    <a:lumMod val="75000"/>
                    <a:lumOff val="25000"/>
                  </a:schemeClr>
                </a:solidFill>
                <a:latin typeface="Calibri Light" panose="020F0302020204030204" pitchFamily="34" charset="0"/>
              </a:rPr>
              <a:t>least </a:t>
            </a:r>
            <a:r>
              <a:rPr lang="en-US" sz="2400" b="1" dirty="0" smtClean="0">
                <a:solidFill>
                  <a:schemeClr val="tx1">
                    <a:lumMod val="75000"/>
                    <a:lumOff val="25000"/>
                  </a:schemeClr>
                </a:solidFill>
                <a:latin typeface="Calibri Light" panose="020F0302020204030204" pitchFamily="34" charset="0"/>
              </a:rPr>
              <a:t>three</a:t>
            </a:r>
            <a:r>
              <a:rPr lang="en-US" sz="2400" dirty="0" smtClean="0">
                <a:solidFill>
                  <a:schemeClr val="tx1">
                    <a:lumMod val="75000"/>
                    <a:lumOff val="25000"/>
                  </a:schemeClr>
                </a:solidFill>
                <a:latin typeface="Calibri Light" panose="020F0302020204030204" pitchFamily="34" charset="0"/>
              </a:rPr>
              <a:t> </a:t>
            </a:r>
            <a:r>
              <a:rPr lang="en-US" sz="2400" dirty="0">
                <a:solidFill>
                  <a:schemeClr val="tx1">
                    <a:lumMod val="75000"/>
                    <a:lumOff val="25000"/>
                  </a:schemeClr>
                </a:solidFill>
                <a:latin typeface="Calibri Light" panose="020F0302020204030204" pitchFamily="34" charset="0"/>
              </a:rPr>
              <a:t>points of contact with the </a:t>
            </a:r>
            <a:r>
              <a:rPr lang="en-US" sz="2400" dirty="0" smtClean="0">
                <a:solidFill>
                  <a:schemeClr val="tx1">
                    <a:lumMod val="75000"/>
                    <a:lumOff val="25000"/>
                  </a:schemeClr>
                </a:solidFill>
                <a:latin typeface="Calibri Light" panose="020F0302020204030204" pitchFamily="34" charset="0"/>
              </a:rPr>
              <a:t>cab!</a:t>
            </a:r>
            <a:endParaRPr lang="en-CA"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2916262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Find a Defect</a:t>
            </a:r>
            <a:endParaRPr lang="en-US" dirty="0"/>
          </a:p>
        </p:txBody>
      </p:sp>
      <p:graphicFrame>
        <p:nvGraphicFramePr>
          <p:cNvPr id="4" name="Diagram 3"/>
          <p:cNvGraphicFramePr/>
          <p:nvPr>
            <p:extLst>
              <p:ext uri="{D42A27DB-BD31-4B8C-83A1-F6EECF244321}">
                <p14:modId xmlns:p14="http://schemas.microsoft.com/office/powerpoint/2010/main" val="2434285062"/>
              </p:ext>
            </p:extLst>
          </p:nvPr>
        </p:nvGraphicFramePr>
        <p:xfrm>
          <a:off x="544671" y="1397000"/>
          <a:ext cx="78867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12583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Report Requirements</a:t>
            </a:r>
            <a:endParaRPr lang="en-CA" b="1" dirty="0"/>
          </a:p>
        </p:txBody>
      </p:sp>
      <p:sp>
        <p:nvSpPr>
          <p:cNvPr id="3" name="Content Placeholder 2"/>
          <p:cNvSpPr>
            <a:spLocks noGrp="1"/>
          </p:cNvSpPr>
          <p:nvPr>
            <p:ph sz="quarter" idx="11"/>
          </p:nvPr>
        </p:nvSpPr>
        <p:spPr>
          <a:xfrm>
            <a:off x="544671" y="934821"/>
            <a:ext cx="7886700" cy="5036838"/>
          </a:xfrm>
        </p:spPr>
        <p:txBody>
          <a:bodyPr/>
          <a:lstStyle/>
          <a:p>
            <a:pPr marL="0" indent="0" defTabSz="457200">
              <a:lnSpc>
                <a:spcPct val="100000"/>
              </a:lnSpc>
              <a:spcAft>
                <a:spcPts val="800"/>
              </a:spcAft>
              <a:buNone/>
            </a:pPr>
            <a:r>
              <a:rPr lang="en-US" dirty="0">
                <a:solidFill>
                  <a:schemeClr val="tx1">
                    <a:lumMod val="75000"/>
                    <a:lumOff val="25000"/>
                  </a:schemeClr>
                </a:solidFill>
                <a:ea typeface="Calibri" panose="020F0502020204030204" pitchFamily="34" charset="0"/>
                <a:cs typeface="Times New Roman" panose="02020603050405020304" pitchFamily="18" charset="0"/>
              </a:rPr>
              <a:t>M</a:t>
            </a:r>
            <a:r>
              <a:rPr lang="en-US" dirty="0" smtClean="0">
                <a:solidFill>
                  <a:schemeClr val="tx1">
                    <a:lumMod val="75000"/>
                    <a:lumOff val="25000"/>
                  </a:schemeClr>
                </a:solidFill>
                <a:ea typeface="Calibri" panose="020F0502020204030204" pitchFamily="34" charset="0"/>
                <a:cs typeface="Times New Roman" panose="02020603050405020304" pitchFamily="18" charset="0"/>
              </a:rPr>
              <a:t>ust include the following information:</a:t>
            </a:r>
          </a:p>
          <a:p>
            <a:pPr defTabSz="457200">
              <a:lnSpc>
                <a:spcPct val="100000"/>
              </a:lnSpc>
              <a:spcBef>
                <a:spcPts val="0"/>
              </a:spcBef>
              <a:spcAft>
                <a:spcPts val="800"/>
              </a:spcAft>
            </a:pPr>
            <a:r>
              <a:rPr lang="en-US" sz="2400" dirty="0">
                <a:solidFill>
                  <a:schemeClr val="tx1">
                    <a:lumMod val="75000"/>
                    <a:lumOff val="25000"/>
                  </a:schemeClr>
                </a:solidFill>
                <a:ea typeface="Calibri" panose="020F0502020204030204" pitchFamily="34" charset="0"/>
                <a:cs typeface="Times New Roman" panose="02020603050405020304" pitchFamily="18" charset="0"/>
              </a:rPr>
              <a:t>Licence plate or unit number of the vehicle and any trailers being towed by that </a:t>
            </a: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vehicle</a:t>
            </a:r>
          </a:p>
          <a:p>
            <a:pPr defTabSz="457200">
              <a:lnSpc>
                <a:spcPct val="100000"/>
              </a:lnSpc>
              <a:spcBef>
                <a:spcPts val="0"/>
              </a:spcBef>
              <a:spcAft>
                <a:spcPts val="800"/>
              </a:spcAft>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Odometer </a:t>
            </a:r>
            <a:r>
              <a:rPr lang="en-US" sz="2400" dirty="0">
                <a:solidFill>
                  <a:schemeClr val="tx1">
                    <a:lumMod val="75000"/>
                    <a:lumOff val="25000"/>
                  </a:schemeClr>
                </a:solidFill>
                <a:ea typeface="Calibri" panose="020F0502020204030204" pitchFamily="34" charset="0"/>
                <a:cs typeface="Times New Roman" panose="02020603050405020304" pitchFamily="18" charset="0"/>
              </a:rPr>
              <a:t>reading of the </a:t>
            </a: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vehicle</a:t>
            </a: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a:p>
            <a:pPr defTabSz="457200">
              <a:lnSpc>
                <a:spcPct val="100000"/>
              </a:lnSpc>
              <a:spcBef>
                <a:spcPts val="0"/>
              </a:spcBef>
              <a:spcAft>
                <a:spcPts val="800"/>
              </a:spcAft>
            </a:pPr>
            <a:r>
              <a:rPr lang="en-US" sz="2400" dirty="0">
                <a:solidFill>
                  <a:schemeClr val="tx1">
                    <a:lumMod val="75000"/>
                    <a:lumOff val="25000"/>
                  </a:schemeClr>
                </a:solidFill>
                <a:ea typeface="Calibri" panose="020F0502020204030204" pitchFamily="34" charset="0"/>
                <a:cs typeface="Times New Roman" panose="02020603050405020304" pitchFamily="18" charset="0"/>
              </a:rPr>
              <a:t>Carrier or company </a:t>
            </a: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name</a:t>
            </a: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a:p>
            <a:pPr defTabSz="457200">
              <a:lnSpc>
                <a:spcPct val="100000"/>
              </a:lnSpc>
              <a:spcBef>
                <a:spcPts val="0"/>
              </a:spcBef>
              <a:spcAft>
                <a:spcPts val="800"/>
              </a:spcAft>
            </a:pPr>
            <a:r>
              <a:rPr lang="en-US" sz="2400" dirty="0">
                <a:solidFill>
                  <a:schemeClr val="tx1">
                    <a:lumMod val="75000"/>
                    <a:lumOff val="25000"/>
                  </a:schemeClr>
                </a:solidFill>
                <a:ea typeface="Calibri" panose="020F0502020204030204" pitchFamily="34" charset="0"/>
                <a:cs typeface="Times New Roman" panose="02020603050405020304" pitchFamily="18" charset="0"/>
              </a:rPr>
              <a:t>Inspection date and </a:t>
            </a: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time</a:t>
            </a: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a:p>
            <a:pPr defTabSz="457200">
              <a:lnSpc>
                <a:spcPct val="100000"/>
              </a:lnSpc>
              <a:spcBef>
                <a:spcPts val="0"/>
              </a:spcBef>
              <a:spcAft>
                <a:spcPts val="800"/>
              </a:spcAft>
            </a:pPr>
            <a:r>
              <a:rPr lang="en-US" sz="2400" dirty="0">
                <a:solidFill>
                  <a:schemeClr val="tx1">
                    <a:lumMod val="75000"/>
                    <a:lumOff val="25000"/>
                  </a:schemeClr>
                </a:solidFill>
                <a:ea typeface="Calibri" panose="020F0502020204030204" pitchFamily="34" charset="0"/>
                <a:cs typeface="Times New Roman" panose="02020603050405020304" pitchFamily="18" charset="0"/>
              </a:rPr>
              <a:t>Inspection </a:t>
            </a: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location</a:t>
            </a:r>
          </a:p>
          <a:p>
            <a:pPr defTabSz="457200">
              <a:lnSpc>
                <a:spcPct val="100000"/>
              </a:lnSpc>
              <a:spcBef>
                <a:spcPts val="0"/>
              </a:spcBef>
              <a:spcAft>
                <a:spcPts val="800"/>
              </a:spcAft>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Height and width of the vehicle and load</a:t>
            </a: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a:p>
            <a:pPr defTabSz="457200">
              <a:lnSpc>
                <a:spcPct val="100000"/>
              </a:lnSpc>
              <a:spcBef>
                <a:spcPts val="0"/>
              </a:spcBef>
              <a:spcAft>
                <a:spcPts val="800"/>
              </a:spcAft>
            </a:pPr>
            <a:r>
              <a:rPr lang="en-US" sz="2400" dirty="0">
                <a:solidFill>
                  <a:schemeClr val="tx1">
                    <a:lumMod val="75000"/>
                    <a:lumOff val="25000"/>
                  </a:schemeClr>
                </a:solidFill>
                <a:ea typeface="Calibri" panose="020F0502020204030204" pitchFamily="34" charset="0"/>
                <a:cs typeface="Times New Roman" panose="02020603050405020304" pitchFamily="18" charset="0"/>
              </a:rPr>
              <a:t>Name of the person conducting the inspection (printed legibly</a:t>
            </a: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a:t>
            </a: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a:p>
            <a:pPr defTabSz="457200">
              <a:lnSpc>
                <a:spcPct val="100000"/>
              </a:lnSpc>
              <a:spcBef>
                <a:spcPts val="0"/>
              </a:spcBef>
              <a:spcAft>
                <a:spcPts val="800"/>
              </a:spcAft>
            </a:pPr>
            <a:r>
              <a:rPr lang="en-US" sz="2400" dirty="0">
                <a:solidFill>
                  <a:schemeClr val="tx1">
                    <a:lumMod val="75000"/>
                    <a:lumOff val="25000"/>
                  </a:schemeClr>
                </a:solidFill>
                <a:ea typeface="Calibri" panose="020F0502020204030204" pitchFamily="34" charset="0"/>
                <a:cs typeface="Times New Roman" panose="02020603050405020304" pitchFamily="18" charset="0"/>
              </a:rPr>
              <a:t>Declaration signed by the person conducting the inspection and the person driving the vehicle</a:t>
            </a:r>
            <a:endParaRPr lang="en-US" sz="2400" dirty="0" smtClean="0">
              <a:solidFill>
                <a:schemeClr val="tx1">
                  <a:lumMod val="75000"/>
                  <a:lumOff val="25000"/>
                </a:schemeClr>
              </a:solidFi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28251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Filling out a Report</a:t>
            </a:r>
            <a:endParaRPr lang="en-CA" b="1" dirty="0"/>
          </a:p>
        </p:txBody>
      </p:sp>
      <p:sp>
        <p:nvSpPr>
          <p:cNvPr id="3" name="Content Placeholder 2"/>
          <p:cNvSpPr>
            <a:spLocks noGrp="1"/>
          </p:cNvSpPr>
          <p:nvPr>
            <p:ph sz="quarter" idx="11"/>
          </p:nvPr>
        </p:nvSpPr>
        <p:spPr>
          <a:xfrm>
            <a:off x="544671" y="934821"/>
            <a:ext cx="7886700" cy="4425284"/>
          </a:xfrm>
        </p:spPr>
        <p:txBody>
          <a:bodyPr/>
          <a:lstStyle/>
          <a:p>
            <a:pPr defTabSz="457200">
              <a:lnSpc>
                <a:spcPct val="107000"/>
              </a:lnSpc>
              <a:spcAft>
                <a:spcPts val="800"/>
              </a:spcAft>
              <a:buClr>
                <a:schemeClr val="accent1"/>
              </a:buClr>
            </a:pPr>
            <a:r>
              <a:rPr lang="en-US" altLang="en-US" dirty="0" smtClean="0">
                <a:solidFill>
                  <a:schemeClr val="tx1">
                    <a:lumMod val="75000"/>
                    <a:lumOff val="25000"/>
                  </a:schemeClr>
                </a:solidFill>
              </a:rPr>
              <a:t>Report Documentation</a:t>
            </a:r>
          </a:p>
          <a:p>
            <a:pPr lvl="1" defTabSz="457200">
              <a:lnSpc>
                <a:spcPct val="107000"/>
              </a:lnSpc>
              <a:spcAft>
                <a:spcPts val="800"/>
              </a:spcAft>
              <a:buClr>
                <a:schemeClr val="accent1"/>
              </a:buClr>
            </a:pPr>
            <a:r>
              <a:rPr lang="en-US" altLang="en-US" dirty="0" smtClean="0">
                <a:solidFill>
                  <a:schemeClr val="tx1">
                    <a:lumMod val="75000"/>
                    <a:lumOff val="25000"/>
                  </a:schemeClr>
                </a:solidFill>
              </a:rPr>
              <a:t>Carrier may combine into schedule document</a:t>
            </a:r>
          </a:p>
          <a:p>
            <a:pPr lvl="1" defTabSz="457200">
              <a:lnSpc>
                <a:spcPct val="107000"/>
              </a:lnSpc>
              <a:spcAft>
                <a:spcPts val="800"/>
              </a:spcAft>
              <a:buClr>
                <a:schemeClr val="accent1"/>
              </a:buClr>
            </a:pPr>
            <a:r>
              <a:rPr lang="en-US" altLang="en-US" dirty="0" smtClean="0">
                <a:solidFill>
                  <a:schemeClr val="tx1">
                    <a:lumMod val="75000"/>
                    <a:lumOff val="25000"/>
                  </a:schemeClr>
                </a:solidFill>
              </a:rPr>
              <a:t>May be a separate report</a:t>
            </a:r>
            <a:endParaRPr lang="en-US" altLang="en-US" dirty="0">
              <a:solidFill>
                <a:schemeClr val="tx1">
                  <a:lumMod val="75000"/>
                  <a:lumOff val="25000"/>
                </a:schemeClr>
              </a:solidFill>
            </a:endParaRPr>
          </a:p>
          <a:p>
            <a:pPr lvl="1" defTabSz="457200">
              <a:lnSpc>
                <a:spcPct val="107000"/>
              </a:lnSpc>
              <a:spcAft>
                <a:spcPts val="800"/>
              </a:spcAft>
              <a:buClr>
                <a:schemeClr val="accent1"/>
              </a:buClr>
            </a:pPr>
            <a:r>
              <a:rPr lang="en-US" altLang="en-US" dirty="0" smtClean="0">
                <a:solidFill>
                  <a:schemeClr val="tx1">
                    <a:lumMod val="75000"/>
                    <a:lumOff val="25000"/>
                  </a:schemeClr>
                </a:solidFill>
              </a:rPr>
              <a:t>Samples provided in textbook and exercise book</a:t>
            </a:r>
          </a:p>
          <a:p>
            <a:pPr defTabSz="457200">
              <a:lnSpc>
                <a:spcPct val="107000"/>
              </a:lnSpc>
              <a:spcAft>
                <a:spcPts val="800"/>
              </a:spcAft>
              <a:buClr>
                <a:schemeClr val="accent1"/>
              </a:buClr>
            </a:pPr>
            <a:r>
              <a:rPr lang="en-US" altLang="en-US" dirty="0" smtClean="0">
                <a:solidFill>
                  <a:schemeClr val="tx1">
                    <a:lumMod val="75000"/>
                    <a:lumOff val="25000"/>
                  </a:schemeClr>
                </a:solidFill>
              </a:rPr>
              <a:t>Valid for 24 hours</a:t>
            </a:r>
          </a:p>
          <a:p>
            <a:pPr defTabSz="457200">
              <a:lnSpc>
                <a:spcPct val="107000"/>
              </a:lnSpc>
              <a:spcAft>
                <a:spcPts val="800"/>
              </a:spcAft>
              <a:buClr>
                <a:schemeClr val="accent1"/>
              </a:buClr>
            </a:pPr>
            <a:r>
              <a:rPr lang="en-US" altLang="en-US" dirty="0" smtClean="0">
                <a:solidFill>
                  <a:schemeClr val="tx1">
                    <a:lumMod val="75000"/>
                    <a:lumOff val="25000"/>
                  </a:schemeClr>
                </a:solidFill>
              </a:rPr>
              <a:t>Must be presented to enforcement as requested</a:t>
            </a:r>
          </a:p>
          <a:p>
            <a:pPr defTabSz="457200">
              <a:lnSpc>
                <a:spcPct val="107000"/>
              </a:lnSpc>
              <a:spcAft>
                <a:spcPts val="800"/>
              </a:spcAft>
              <a:buClr>
                <a:schemeClr val="accent1"/>
              </a:buClr>
            </a:pPr>
            <a:r>
              <a:rPr lang="en-US" altLang="en-US" dirty="0" smtClean="0">
                <a:solidFill>
                  <a:schemeClr val="tx1">
                    <a:lumMod val="75000"/>
                    <a:lumOff val="25000"/>
                  </a:schemeClr>
                </a:solidFill>
              </a:rPr>
              <a:t>May be completed by you or other qualified staff</a:t>
            </a:r>
          </a:p>
          <a:p>
            <a:pPr defTabSz="457200">
              <a:lnSpc>
                <a:spcPct val="107000"/>
              </a:lnSpc>
              <a:spcAft>
                <a:spcPts val="800"/>
              </a:spcAft>
              <a:buClr>
                <a:schemeClr val="accent1"/>
              </a:buClr>
            </a:pPr>
            <a:endParaRPr lang="en-US" altLang="en-US" dirty="0" smtClean="0">
              <a:solidFill>
                <a:schemeClr val="tx1">
                  <a:lumMod val="75000"/>
                  <a:lumOff val="25000"/>
                </a:schemeClr>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340536718"/>
              </p:ext>
            </p:extLst>
          </p:nvPr>
        </p:nvGraphicFramePr>
        <p:xfrm>
          <a:off x="-5682060" y="0"/>
          <a:ext cx="5304167" cy="6864847"/>
        </p:xfrm>
        <a:graphic>
          <a:graphicData uri="http://schemas.openxmlformats.org/presentationml/2006/ole">
            <mc:AlternateContent xmlns:mc="http://schemas.openxmlformats.org/markup-compatibility/2006">
              <mc:Choice xmlns:v="urn:schemas-microsoft-com:vml" Requires="v">
                <p:oleObj spid="_x0000_s1041" name="Acrobat Document" r:id="rId5" imgW="5829233" imgH="7543775" progId="AcroExch.Document.DC">
                  <p:embed/>
                </p:oleObj>
              </mc:Choice>
              <mc:Fallback>
                <p:oleObj name="Acrobat Document" r:id="rId5" imgW="5829233" imgH="7543775" progId="AcroExch.Document.DC">
                  <p:embed/>
                  <p:pic>
                    <p:nvPicPr>
                      <p:cNvPr id="0" name=""/>
                      <p:cNvPicPr/>
                      <p:nvPr/>
                    </p:nvPicPr>
                    <p:blipFill>
                      <a:blip r:embed="rId6"/>
                      <a:stretch>
                        <a:fillRect/>
                      </a:stretch>
                    </p:blipFill>
                    <p:spPr>
                      <a:xfrm>
                        <a:off x="-5682060" y="0"/>
                        <a:ext cx="5304167" cy="6864847"/>
                      </a:xfrm>
                      <a:prstGeom prst="rect">
                        <a:avLst/>
                      </a:prstGeom>
                    </p:spPr>
                  </p:pic>
                </p:oleObj>
              </mc:Fallback>
            </mc:AlternateContent>
          </a:graphicData>
        </a:graphic>
      </p:graphicFrame>
      <p:pic>
        <p:nvPicPr>
          <p:cNvPr id="8" name="image254.png"/>
          <p:cNvPicPr/>
          <p:nvPr/>
        </p:nvPicPr>
        <p:blipFill>
          <a:blip r:embed="rId7" cstate="print">
            <a:extLst>
              <a:ext uri="{28A0092B-C50C-407E-A947-70E740481C1C}">
                <a14:useLocalDpi xmlns:a14="http://schemas.microsoft.com/office/drawing/2010/main" val="0"/>
              </a:ext>
            </a:extLst>
          </a:blip>
          <a:stretch>
            <a:fillRect/>
          </a:stretch>
        </p:blipFill>
        <p:spPr>
          <a:xfrm>
            <a:off x="-6174536" y="1870780"/>
            <a:ext cx="5943600" cy="3489325"/>
          </a:xfrm>
          <a:prstGeom prst="rect">
            <a:avLst/>
          </a:prstGeom>
        </p:spPr>
      </p:pic>
    </p:spTree>
    <p:custDataLst>
      <p:tags r:id="rId2"/>
    </p:custDataLst>
    <p:extLst>
      <p:ext uri="{BB962C8B-B14F-4D97-AF65-F5344CB8AC3E}">
        <p14:creationId xmlns:p14="http://schemas.microsoft.com/office/powerpoint/2010/main" val="403516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112E-17 -2.96296E-6 L 0.70625 -0.00671 " pathEditMode="relative" rAng="0" ptsTypes="AA">
                                      <p:cBhvr>
                                        <p:cTn id="6" dur="2000" fill="hold"/>
                                        <p:tgtEl>
                                          <p:spTgt spid="9"/>
                                        </p:tgtEl>
                                        <p:attrNameLst>
                                          <p:attrName>ppt_x</p:attrName>
                                          <p:attrName>ppt_y</p:attrName>
                                        </p:attrNameLst>
                                      </p:cBhvr>
                                      <p:rCtr x="35313" y="-34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61111E-6 -3.33333E-6 L 0.86805 -0.01273 " pathEditMode="relative" rAng="0" ptsTypes="AA">
                                      <p:cBhvr>
                                        <p:cTn id="10" dur="2000" fill="hold"/>
                                        <p:tgtEl>
                                          <p:spTgt spid="8"/>
                                        </p:tgtEl>
                                        <p:attrNameLst>
                                          <p:attrName>ppt_x</p:attrName>
                                          <p:attrName>ppt_y</p:attrName>
                                        </p:attrNameLst>
                                      </p:cBhvr>
                                      <p:rCtr x="43403" y="-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48640" y="2212848"/>
            <a:ext cx="7886700" cy="3161574"/>
          </a:xfrm>
          <a:prstGeom prst="rect">
            <a:avLst/>
          </a:prstGeom>
        </p:spPr>
        <p:txBody>
          <a:bodyPr/>
          <a:lstStyle/>
          <a:p>
            <a:pPr marL="0" indent="0">
              <a:spcBef>
                <a:spcPts val="0"/>
              </a:spcBef>
              <a:spcAft>
                <a:spcPts val="800"/>
              </a:spcAft>
              <a:buNone/>
            </a:pPr>
            <a:r>
              <a:rPr lang="en-US" dirty="0">
                <a:solidFill>
                  <a:schemeClr val="tx1">
                    <a:lumMod val="75000"/>
                    <a:lumOff val="25000"/>
                  </a:schemeClr>
                </a:solidFill>
                <a:latin typeface="Calibri Light" panose="020F0302020204030204" pitchFamily="34" charset="0"/>
              </a:rPr>
              <a:t>After completing this </a:t>
            </a:r>
            <a:r>
              <a:rPr lang="en-US" dirty="0" smtClean="0">
                <a:solidFill>
                  <a:schemeClr val="tx1">
                    <a:lumMod val="75000"/>
                    <a:lumOff val="25000"/>
                  </a:schemeClr>
                </a:solidFill>
                <a:latin typeface="Calibri Light" panose="020F0302020204030204" pitchFamily="34" charset="0"/>
              </a:rPr>
              <a:t>section, </a:t>
            </a:r>
            <a:r>
              <a:rPr lang="en-US" dirty="0">
                <a:solidFill>
                  <a:schemeClr val="tx1">
                    <a:lumMod val="75000"/>
                    <a:lumOff val="25000"/>
                  </a:schemeClr>
                </a:solidFill>
                <a:latin typeface="Calibri Light" panose="020F0302020204030204" pitchFamily="34" charset="0"/>
              </a:rPr>
              <a:t>you should be able to:</a:t>
            </a:r>
          </a:p>
          <a:p>
            <a:pPr>
              <a:spcBef>
                <a:spcPts val="0"/>
              </a:spcBef>
              <a:spcAft>
                <a:spcPts val="800"/>
              </a:spcAft>
              <a:buClr>
                <a:schemeClr val="accent1"/>
              </a:buClr>
            </a:pPr>
            <a:r>
              <a:rPr lang="en-US" sz="2400" dirty="0" smtClean="0">
                <a:solidFill>
                  <a:schemeClr val="tx1">
                    <a:lumMod val="75000"/>
                    <a:lumOff val="25000"/>
                  </a:schemeClr>
                </a:solidFill>
                <a:latin typeface="Calibri Light" panose="020F0302020204030204" pitchFamily="34" charset="0"/>
              </a:rPr>
              <a:t>Explain </a:t>
            </a:r>
            <a:r>
              <a:rPr lang="en-US" sz="2400" dirty="0">
                <a:solidFill>
                  <a:schemeClr val="tx1">
                    <a:lumMod val="75000"/>
                    <a:lumOff val="25000"/>
                  </a:schemeClr>
                </a:solidFill>
                <a:latin typeface="Calibri Light" panose="020F0302020204030204" pitchFamily="34" charset="0"/>
              </a:rPr>
              <a:t>the prescribed performance standards that every commercial vehicle must meet </a:t>
            </a:r>
            <a:r>
              <a:rPr lang="en-US" sz="2400" dirty="0" smtClean="0">
                <a:solidFill>
                  <a:schemeClr val="tx1">
                    <a:lumMod val="75000"/>
                    <a:lumOff val="25000"/>
                  </a:schemeClr>
                </a:solidFill>
                <a:latin typeface="Calibri Light" panose="020F0302020204030204" pitchFamily="34" charset="0"/>
              </a:rPr>
              <a:t>while </a:t>
            </a:r>
            <a:r>
              <a:rPr lang="en-US" sz="2400" dirty="0">
                <a:solidFill>
                  <a:schemeClr val="tx1">
                    <a:lumMod val="75000"/>
                    <a:lumOff val="25000"/>
                  </a:schemeClr>
                </a:solidFill>
                <a:latin typeface="Calibri Light" panose="020F0302020204030204" pitchFamily="34" charset="0"/>
              </a:rPr>
              <a:t>operating on a highway</a:t>
            </a:r>
          </a:p>
          <a:p>
            <a:pPr>
              <a:spcBef>
                <a:spcPts val="0"/>
              </a:spcBef>
              <a:spcAft>
                <a:spcPts val="800"/>
              </a:spcAft>
              <a:buClr>
                <a:schemeClr val="accent1"/>
              </a:buClr>
            </a:pPr>
            <a:r>
              <a:rPr lang="en-US" sz="2400" dirty="0" smtClean="0">
                <a:solidFill>
                  <a:schemeClr val="tx1">
                    <a:lumMod val="75000"/>
                    <a:lumOff val="25000"/>
                  </a:schemeClr>
                </a:solidFill>
                <a:latin typeface="Calibri Light" panose="020F0302020204030204" pitchFamily="34" charset="0"/>
              </a:rPr>
              <a:t>Inspect </a:t>
            </a:r>
            <a:r>
              <a:rPr lang="en-US" sz="2400" dirty="0">
                <a:solidFill>
                  <a:schemeClr val="tx1">
                    <a:lumMod val="75000"/>
                    <a:lumOff val="25000"/>
                  </a:schemeClr>
                </a:solidFill>
                <a:latin typeface="Calibri Light" panose="020F0302020204030204" pitchFamily="34" charset="0"/>
              </a:rPr>
              <a:t>the condition of vehicles and operating components </a:t>
            </a:r>
          </a:p>
        </p:txBody>
      </p:sp>
      <p:sp>
        <p:nvSpPr>
          <p:cNvPr id="2" name="Title 1"/>
          <p:cNvSpPr>
            <a:spLocks noGrp="1"/>
          </p:cNvSpPr>
          <p:nvPr>
            <p:ph type="title" idx="4294967295"/>
          </p:nvPr>
        </p:nvSpPr>
        <p:spPr>
          <a:xfrm>
            <a:off x="0" y="1581912"/>
            <a:ext cx="7891272" cy="585216"/>
          </a:xfrm>
          <a:prstGeom prst="rect">
            <a:avLst/>
          </a:prstGeom>
        </p:spPr>
        <p:txBody>
          <a:bodyPr/>
          <a:lstStyle/>
          <a:p>
            <a:r>
              <a:rPr lang="en-US" dirty="0" smtClean="0">
                <a:latin typeface="Calibri Light" panose="020F0302020204030204" pitchFamily="34" charset="0"/>
              </a:rPr>
              <a:t>Inspection Requirements</a:t>
            </a:r>
            <a:endParaRPr lang="en-US" dirty="0">
              <a:latin typeface="Calibri Light" panose="020F0302020204030204" pitchFamily="34" charset="0"/>
            </a:endParaRPr>
          </a:p>
        </p:txBody>
      </p:sp>
    </p:spTree>
    <p:custDataLst>
      <p:tags r:id="rId1"/>
    </p:custDataLst>
    <p:extLst>
      <p:ext uri="{BB962C8B-B14F-4D97-AF65-F5344CB8AC3E}">
        <p14:creationId xmlns:p14="http://schemas.microsoft.com/office/powerpoint/2010/main" val="482812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Upon Completion of Report</a:t>
            </a:r>
            <a:endParaRPr lang="en-CA" b="1" dirty="0"/>
          </a:p>
        </p:txBody>
      </p:sp>
      <p:sp>
        <p:nvSpPr>
          <p:cNvPr id="3" name="Content Placeholder 2"/>
          <p:cNvSpPr>
            <a:spLocks noGrp="1"/>
          </p:cNvSpPr>
          <p:nvPr>
            <p:ph sz="quarter" idx="11"/>
          </p:nvPr>
        </p:nvSpPr>
        <p:spPr>
          <a:xfrm>
            <a:off x="544671" y="934821"/>
            <a:ext cx="7886700" cy="3656195"/>
          </a:xfrm>
        </p:spPr>
        <p:txBody>
          <a:bodyPr/>
          <a:lstStyle/>
          <a:p>
            <a:pPr>
              <a:lnSpc>
                <a:spcPct val="107000"/>
              </a:lnSpc>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Send original report to home terminal within 20 days</a:t>
            </a:r>
          </a:p>
          <a:p>
            <a:pPr defTabSz="457200">
              <a:lnSpc>
                <a:spcPct val="100000"/>
              </a:lnSpc>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Carrier stores the records</a:t>
            </a:r>
          </a:p>
          <a:p>
            <a:pPr>
              <a:lnSpc>
                <a:spcPct val="107000"/>
              </a:lnSpc>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Each inspection for each vehicle kept for a minimum of 6 months</a:t>
            </a:r>
          </a:p>
        </p:txBody>
      </p:sp>
    </p:spTree>
    <p:custDataLst>
      <p:tags r:id="rId1"/>
    </p:custDataLst>
    <p:extLst>
      <p:ext uri="{BB962C8B-B14F-4D97-AF65-F5344CB8AC3E}">
        <p14:creationId xmlns:p14="http://schemas.microsoft.com/office/powerpoint/2010/main" val="2709768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 &amp; 4</a:t>
            </a:r>
            <a:endParaRPr lang="en-US" dirty="0"/>
          </a:p>
        </p:txBody>
      </p:sp>
      <p:sp>
        <p:nvSpPr>
          <p:cNvPr id="3" name="Content Placeholder 2"/>
          <p:cNvSpPr>
            <a:spLocks noGrp="1"/>
          </p:cNvSpPr>
          <p:nvPr>
            <p:ph sz="quarter" idx="11"/>
          </p:nvPr>
        </p:nvSpPr>
        <p:spPr/>
        <p:txBody>
          <a:bodyPr/>
          <a:lstStyle/>
          <a:p>
            <a:r>
              <a:rPr lang="en-US" dirty="0">
                <a:solidFill>
                  <a:schemeClr val="tx1">
                    <a:lumMod val="75000"/>
                    <a:lumOff val="25000"/>
                  </a:schemeClr>
                </a:solidFill>
              </a:rPr>
              <a:t>Time: </a:t>
            </a:r>
            <a:r>
              <a:rPr lang="en-US" dirty="0" smtClean="0">
                <a:solidFill>
                  <a:schemeClr val="tx1">
                    <a:lumMod val="75000"/>
                    <a:lumOff val="25000"/>
                  </a:schemeClr>
                </a:solidFill>
              </a:rPr>
              <a:t>30 </a:t>
            </a:r>
            <a:r>
              <a:rPr lang="en-US" dirty="0">
                <a:solidFill>
                  <a:schemeClr val="tx1">
                    <a:lumMod val="75000"/>
                    <a:lumOff val="25000"/>
                  </a:schemeClr>
                </a:solidFill>
              </a:rPr>
              <a:t>minutes</a:t>
            </a:r>
          </a:p>
          <a:p>
            <a:r>
              <a:rPr lang="en-US" dirty="0">
                <a:solidFill>
                  <a:schemeClr val="tx1">
                    <a:lumMod val="75000"/>
                    <a:lumOff val="25000"/>
                  </a:schemeClr>
                </a:solidFill>
              </a:rPr>
              <a:t>Complete Exercise </a:t>
            </a:r>
            <a:r>
              <a:rPr lang="en-US" dirty="0" smtClean="0">
                <a:solidFill>
                  <a:schemeClr val="tx1">
                    <a:lumMod val="75000"/>
                    <a:lumOff val="25000"/>
                  </a:schemeClr>
                </a:solidFill>
              </a:rPr>
              <a:t>3: Completing a Report</a:t>
            </a:r>
          </a:p>
          <a:p>
            <a:r>
              <a:rPr lang="en-US" dirty="0">
                <a:solidFill>
                  <a:schemeClr val="tx1">
                    <a:lumMod val="75000"/>
                    <a:lumOff val="25000"/>
                  </a:schemeClr>
                </a:solidFill>
              </a:rPr>
              <a:t>Complete Exercise 4: Identifying Defects</a:t>
            </a:r>
          </a:p>
          <a:p>
            <a:endParaRPr lang="en-US" dirty="0">
              <a:solidFill>
                <a:schemeClr val="tx1">
                  <a:lumMod val="75000"/>
                  <a:lumOff val="25000"/>
                </a:schemeClr>
              </a:solidFill>
            </a:endParaRPr>
          </a:p>
          <a:p>
            <a:endParaRPr lang="en-US" dirty="0"/>
          </a:p>
        </p:txBody>
      </p:sp>
    </p:spTree>
    <p:custDataLst>
      <p:tags r:id="rId1"/>
    </p:custDataLst>
    <p:extLst>
      <p:ext uri="{BB962C8B-B14F-4D97-AF65-F5344CB8AC3E}">
        <p14:creationId xmlns:p14="http://schemas.microsoft.com/office/powerpoint/2010/main" val="3927860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Review</a:t>
            </a:r>
            <a:endParaRPr lang="en-CA" b="1" dirty="0"/>
          </a:p>
        </p:txBody>
      </p:sp>
      <p:sp>
        <p:nvSpPr>
          <p:cNvPr id="3" name="Content Placeholder 2"/>
          <p:cNvSpPr>
            <a:spLocks noGrp="1"/>
          </p:cNvSpPr>
          <p:nvPr>
            <p:ph sz="quarter" idx="11"/>
          </p:nvPr>
        </p:nvSpPr>
        <p:spPr>
          <a:xfrm>
            <a:off x="628651" y="1254368"/>
            <a:ext cx="5584949" cy="1099365"/>
          </a:xfrm>
        </p:spPr>
        <p:txBody>
          <a:bodyPr/>
          <a:lstStyle/>
          <a:p>
            <a:pPr marL="0" indent="0" defTabSz="457200">
              <a:lnSpc>
                <a:spcPct val="100000"/>
              </a:lnSpc>
              <a:spcAft>
                <a:spcPts val="800"/>
              </a:spcAft>
              <a:buClr>
                <a:schemeClr val="accent1"/>
              </a:buClr>
              <a:buNone/>
            </a:pPr>
            <a:r>
              <a:rPr lang="en-US" altLang="en-US" dirty="0">
                <a:solidFill>
                  <a:schemeClr val="tx1">
                    <a:lumMod val="75000"/>
                    <a:lumOff val="25000"/>
                  </a:schemeClr>
                </a:solidFill>
              </a:rPr>
              <a:t>Who is required to stop at a vehicle inspection station?  </a:t>
            </a:r>
          </a:p>
        </p:txBody>
      </p:sp>
      <p:sp>
        <p:nvSpPr>
          <p:cNvPr id="4" name="Content Placeholder 2"/>
          <p:cNvSpPr txBox="1">
            <a:spLocks/>
          </p:cNvSpPr>
          <p:nvPr/>
        </p:nvSpPr>
        <p:spPr>
          <a:xfrm>
            <a:off x="544671" y="3055033"/>
            <a:ext cx="7886700" cy="20046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Aft>
                <a:spcPts val="800"/>
              </a:spcAft>
              <a:buClr>
                <a:schemeClr val="accent1"/>
              </a:buClr>
              <a:buNone/>
            </a:pPr>
            <a:r>
              <a:rPr lang="en-US" altLang="en-US" sz="3500" dirty="0" smtClean="0">
                <a:solidFill>
                  <a:schemeClr val="tx1">
                    <a:lumMod val="75000"/>
                    <a:lumOff val="25000"/>
                  </a:schemeClr>
                </a:solidFill>
                <a:latin typeface="Calibri Light" panose="020F0302020204030204" pitchFamily="34" charset="0"/>
              </a:rPr>
              <a:t> </a:t>
            </a:r>
            <a:r>
              <a:rPr lang="en-US" altLang="en-US" dirty="0">
                <a:solidFill>
                  <a:schemeClr val="tx1">
                    <a:lumMod val="75000"/>
                    <a:lumOff val="25000"/>
                  </a:schemeClr>
                </a:solidFill>
                <a:latin typeface="Calibri Light" panose="020F0302020204030204" pitchFamily="34" charset="0"/>
              </a:rPr>
              <a:t>Answer: </a:t>
            </a:r>
            <a:r>
              <a:rPr lang="en-US" altLang="en-US" dirty="0" smtClean="0">
                <a:solidFill>
                  <a:schemeClr val="tx1">
                    <a:lumMod val="75000"/>
                    <a:lumOff val="25000"/>
                  </a:schemeClr>
                </a:solidFill>
                <a:latin typeface="Calibri Light" panose="020F0302020204030204" pitchFamily="34" charset="0"/>
              </a:rPr>
              <a:t>All commercial </a:t>
            </a:r>
            <a:r>
              <a:rPr lang="en-US" altLang="en-US" dirty="0">
                <a:solidFill>
                  <a:schemeClr val="tx1">
                    <a:lumMod val="75000"/>
                    <a:lumOff val="25000"/>
                  </a:schemeClr>
                </a:solidFill>
                <a:latin typeface="Calibri Light" panose="020F0302020204030204" pitchFamily="34" charset="0"/>
              </a:rPr>
              <a:t>vehicles over 4,500kg.</a:t>
            </a:r>
          </a:p>
        </p:txBody>
      </p:sp>
    </p:spTree>
    <p:custDataLst>
      <p:tags r:id="rId1"/>
    </p:custDataLst>
    <p:extLst>
      <p:ext uri="{BB962C8B-B14F-4D97-AF65-F5344CB8AC3E}">
        <p14:creationId xmlns:p14="http://schemas.microsoft.com/office/powerpoint/2010/main" val="41353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smtClean="0"/>
              <a:t>Review</a:t>
            </a:r>
            <a:endParaRPr lang="en-CA" sz="4500" b="1" dirty="0"/>
          </a:p>
        </p:txBody>
      </p:sp>
      <p:sp>
        <p:nvSpPr>
          <p:cNvPr id="3" name="Content Placeholder 2"/>
          <p:cNvSpPr>
            <a:spLocks noGrp="1"/>
          </p:cNvSpPr>
          <p:nvPr>
            <p:ph sz="quarter" idx="11"/>
          </p:nvPr>
        </p:nvSpPr>
        <p:spPr>
          <a:xfrm>
            <a:off x="628651" y="1254368"/>
            <a:ext cx="5584949" cy="794565"/>
          </a:xfrm>
        </p:spPr>
        <p:txBody>
          <a:bodyPr/>
          <a:lstStyle/>
          <a:p>
            <a:pPr marL="0" indent="0" defTabSz="457200">
              <a:lnSpc>
                <a:spcPct val="100000"/>
              </a:lnSpc>
              <a:spcAft>
                <a:spcPts val="800"/>
              </a:spcAft>
              <a:buClr>
                <a:schemeClr val="accent1"/>
              </a:buClr>
              <a:buNone/>
            </a:pPr>
            <a:r>
              <a:rPr lang="en-US" altLang="en-US" dirty="0">
                <a:solidFill>
                  <a:schemeClr val="tx1">
                    <a:lumMod val="75000"/>
                    <a:lumOff val="25000"/>
                  </a:schemeClr>
                </a:solidFill>
              </a:rPr>
              <a:t>How long is a </a:t>
            </a:r>
            <a:r>
              <a:rPr lang="en-US" altLang="en-US" dirty="0" smtClean="0">
                <a:solidFill>
                  <a:schemeClr val="tx1">
                    <a:lumMod val="75000"/>
                    <a:lumOff val="25000"/>
                  </a:schemeClr>
                </a:solidFill>
              </a:rPr>
              <a:t>daily inspection report valid for?</a:t>
            </a:r>
            <a:endParaRPr lang="en-US" altLang="en-US" dirty="0">
              <a:solidFill>
                <a:schemeClr val="tx1">
                  <a:lumMod val="75000"/>
                  <a:lumOff val="25000"/>
                </a:schemeClr>
              </a:solidFill>
            </a:endParaRPr>
          </a:p>
        </p:txBody>
      </p:sp>
      <p:sp>
        <p:nvSpPr>
          <p:cNvPr id="4" name="Content Placeholder 2"/>
          <p:cNvSpPr txBox="1">
            <a:spLocks/>
          </p:cNvSpPr>
          <p:nvPr/>
        </p:nvSpPr>
        <p:spPr>
          <a:xfrm>
            <a:off x="544671" y="3120682"/>
            <a:ext cx="7886700" cy="797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7000"/>
              </a:lnSpc>
              <a:spcAft>
                <a:spcPts val="800"/>
              </a:spcAft>
              <a:buFont typeface="Arial" panose="020B0604020202020204" pitchFamily="34" charset="0"/>
              <a:buNone/>
            </a:pPr>
            <a:r>
              <a:rPr lang="en-US" altLang="en-US" dirty="0" smtClean="0">
                <a:solidFill>
                  <a:schemeClr val="tx1">
                    <a:lumMod val="75000"/>
                    <a:lumOff val="25000"/>
                  </a:schemeClr>
                </a:solidFill>
                <a:latin typeface="Calibri Light" panose="020F0302020204030204" pitchFamily="34" charset="0"/>
              </a:rPr>
              <a:t>Answer: 24 Hours</a:t>
            </a:r>
            <a:endParaRPr lang="en-US" altLang="en-US"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30946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smtClean="0"/>
              <a:t>Review</a:t>
            </a:r>
            <a:endParaRPr lang="en-CA" sz="4500" b="1" dirty="0"/>
          </a:p>
        </p:txBody>
      </p:sp>
      <p:sp>
        <p:nvSpPr>
          <p:cNvPr id="3" name="Content Placeholder 2"/>
          <p:cNvSpPr>
            <a:spLocks noGrp="1"/>
          </p:cNvSpPr>
          <p:nvPr>
            <p:ph sz="quarter" idx="11"/>
          </p:nvPr>
        </p:nvSpPr>
        <p:spPr>
          <a:xfrm>
            <a:off x="628651" y="1254369"/>
            <a:ext cx="5856816" cy="1539632"/>
          </a:xfrm>
        </p:spPr>
        <p:txBody>
          <a:bodyPr/>
          <a:lstStyle/>
          <a:p>
            <a:pPr marL="0" indent="0" defTabSz="457200">
              <a:lnSpc>
                <a:spcPct val="100000"/>
              </a:lnSpc>
              <a:spcAft>
                <a:spcPts val="800"/>
              </a:spcAft>
              <a:buClr>
                <a:schemeClr val="accent1"/>
              </a:buClr>
              <a:buNone/>
            </a:pPr>
            <a:r>
              <a:rPr lang="en-US" altLang="en-US" dirty="0">
                <a:solidFill>
                  <a:schemeClr val="tx1">
                    <a:lumMod val="75000"/>
                    <a:lumOff val="25000"/>
                  </a:schemeClr>
                </a:solidFill>
              </a:rPr>
              <a:t>Which of </a:t>
            </a:r>
            <a:r>
              <a:rPr lang="en-US" altLang="en-US" dirty="0" smtClean="0">
                <a:solidFill>
                  <a:schemeClr val="tx1">
                    <a:lumMod val="75000"/>
                    <a:lumOff val="25000"/>
                  </a:schemeClr>
                </a:solidFill>
              </a:rPr>
              <a:t>these inspections do you need to document in your log book</a:t>
            </a:r>
          </a:p>
          <a:p>
            <a:pPr defTabSz="457200">
              <a:lnSpc>
                <a:spcPct val="100000"/>
              </a:lnSpc>
              <a:spcBef>
                <a:spcPts val="0"/>
              </a:spcBef>
              <a:spcAft>
                <a:spcPts val="800"/>
              </a:spcAft>
            </a:pPr>
            <a:r>
              <a:rPr lang="en-US" altLang="en-US" dirty="0" smtClean="0">
                <a:solidFill>
                  <a:schemeClr val="tx1">
                    <a:lumMod val="75000"/>
                    <a:lumOff val="25000"/>
                  </a:schemeClr>
                </a:solidFill>
              </a:rPr>
              <a:t>Pre-trip</a:t>
            </a:r>
          </a:p>
          <a:p>
            <a:pPr defTabSz="457200">
              <a:lnSpc>
                <a:spcPct val="100000"/>
              </a:lnSpc>
              <a:spcBef>
                <a:spcPts val="0"/>
              </a:spcBef>
              <a:spcAft>
                <a:spcPts val="800"/>
              </a:spcAft>
            </a:pPr>
            <a:r>
              <a:rPr lang="en-US" altLang="en-US" dirty="0" smtClean="0">
                <a:solidFill>
                  <a:schemeClr val="tx1">
                    <a:lumMod val="75000"/>
                    <a:lumOff val="25000"/>
                  </a:schemeClr>
                </a:solidFill>
              </a:rPr>
              <a:t>Post-trip</a:t>
            </a:r>
          </a:p>
          <a:p>
            <a:pPr defTabSz="457200">
              <a:lnSpc>
                <a:spcPct val="100000"/>
              </a:lnSpc>
              <a:spcBef>
                <a:spcPts val="0"/>
              </a:spcBef>
              <a:spcAft>
                <a:spcPts val="800"/>
              </a:spcAft>
            </a:pPr>
            <a:r>
              <a:rPr lang="en-US" altLang="en-US" dirty="0" smtClean="0">
                <a:solidFill>
                  <a:schemeClr val="tx1">
                    <a:lumMod val="75000"/>
                    <a:lumOff val="25000"/>
                  </a:schemeClr>
                </a:solidFill>
              </a:rPr>
              <a:t>En route</a:t>
            </a:r>
            <a:endParaRPr lang="en-US" altLang="en-US" dirty="0">
              <a:solidFill>
                <a:schemeClr val="tx1">
                  <a:lumMod val="75000"/>
                  <a:lumOff val="25000"/>
                </a:schemeClr>
              </a:solidFill>
            </a:endParaRPr>
          </a:p>
        </p:txBody>
      </p:sp>
      <p:sp>
        <p:nvSpPr>
          <p:cNvPr id="4" name="Content Placeholder 2"/>
          <p:cNvSpPr txBox="1">
            <a:spLocks/>
          </p:cNvSpPr>
          <p:nvPr/>
        </p:nvSpPr>
        <p:spPr>
          <a:xfrm>
            <a:off x="628650" y="4267728"/>
            <a:ext cx="7886700" cy="879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7000"/>
              </a:lnSpc>
              <a:spcAft>
                <a:spcPts val="800"/>
              </a:spcAft>
              <a:buFont typeface="Arial" panose="020B0604020202020204" pitchFamily="34" charset="0"/>
              <a:buNone/>
            </a:pPr>
            <a:r>
              <a:rPr lang="en-US" altLang="en-US" dirty="0" smtClean="0">
                <a:solidFill>
                  <a:schemeClr val="tx1">
                    <a:lumMod val="75000"/>
                    <a:lumOff val="25000"/>
                  </a:schemeClr>
                </a:solidFill>
                <a:latin typeface="Calibri Light" panose="020F0302020204030204" pitchFamily="34" charset="0"/>
              </a:rPr>
              <a:t>Answer: All </a:t>
            </a:r>
            <a:r>
              <a:rPr lang="en-US" altLang="en-US" dirty="0">
                <a:solidFill>
                  <a:schemeClr val="tx1">
                    <a:lumMod val="75000"/>
                    <a:lumOff val="25000"/>
                  </a:schemeClr>
                </a:solidFill>
                <a:latin typeface="Calibri Light" panose="020F0302020204030204" pitchFamily="34" charset="0"/>
              </a:rPr>
              <a:t>of </a:t>
            </a:r>
            <a:r>
              <a:rPr lang="en-US" altLang="en-US" dirty="0" smtClean="0">
                <a:solidFill>
                  <a:schemeClr val="tx1">
                    <a:lumMod val="75000"/>
                    <a:lumOff val="25000"/>
                  </a:schemeClr>
                </a:solidFill>
                <a:latin typeface="Calibri Light" panose="020F0302020204030204" pitchFamily="34" charset="0"/>
              </a:rPr>
              <a:t>them</a:t>
            </a:r>
            <a:endParaRPr lang="en-US" altLang="en-US" sz="4500" dirty="0" smtClean="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78299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After-Class Assignment</a:t>
            </a:r>
            <a:endParaRPr lang="en-US" dirty="0"/>
          </a:p>
        </p:txBody>
      </p:sp>
      <p:sp>
        <p:nvSpPr>
          <p:cNvPr id="5" name="Content Placeholder 4"/>
          <p:cNvSpPr>
            <a:spLocks noGrp="1"/>
          </p:cNvSpPr>
          <p:nvPr>
            <p:ph sz="quarter" idx="11"/>
          </p:nvPr>
        </p:nvSpPr>
        <p:spPr>
          <a:xfrm>
            <a:off x="628651" y="1254369"/>
            <a:ext cx="5584949" cy="2451358"/>
          </a:xfrm>
        </p:spPr>
        <p:txBody>
          <a:bodyPr/>
          <a:lstStyle/>
          <a:p>
            <a:r>
              <a:rPr lang="en-US" dirty="0" smtClean="0">
                <a:solidFill>
                  <a:schemeClr val="tx1">
                    <a:lumMod val="75000"/>
                    <a:lumOff val="25000"/>
                  </a:schemeClr>
                </a:solidFill>
              </a:rPr>
              <a:t>Review the textbook and supporting materials</a:t>
            </a:r>
          </a:p>
        </p:txBody>
      </p:sp>
    </p:spTree>
    <p:custDataLst>
      <p:tags r:id="rId1"/>
    </p:custDataLst>
    <p:extLst>
      <p:ext uri="{BB962C8B-B14F-4D97-AF65-F5344CB8AC3E}">
        <p14:creationId xmlns:p14="http://schemas.microsoft.com/office/powerpoint/2010/main" val="2483048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a:t>
            </a:r>
            <a:endParaRPr lang="en-CA" b="1" dirty="0"/>
          </a:p>
        </p:txBody>
      </p:sp>
      <p:sp>
        <p:nvSpPr>
          <p:cNvPr id="3" name="Content Placeholder 2"/>
          <p:cNvSpPr>
            <a:spLocks noGrp="1"/>
          </p:cNvSpPr>
          <p:nvPr>
            <p:ph sz="quarter" idx="11"/>
          </p:nvPr>
        </p:nvSpPr>
        <p:spPr>
          <a:xfrm>
            <a:off x="544671" y="934821"/>
            <a:ext cx="7886700" cy="3704494"/>
          </a:xfrm>
        </p:spPr>
        <p:txBody>
          <a:bodyPr/>
          <a:lstStyle/>
          <a:p>
            <a:pPr marL="0" indent="0" defTabSz="457200">
              <a:lnSpc>
                <a:spcPct val="100000"/>
              </a:lnSpc>
              <a:spcAft>
                <a:spcPts val="800"/>
              </a:spcAft>
              <a:buClr>
                <a:schemeClr val="accent1"/>
              </a:buClr>
              <a:buNone/>
            </a:pPr>
            <a:r>
              <a:rPr lang="en-US" altLang="en-US" dirty="0" smtClean="0">
                <a:solidFill>
                  <a:schemeClr val="tx1">
                    <a:lumMod val="75000"/>
                    <a:lumOff val="25000"/>
                  </a:schemeClr>
                </a:solidFill>
              </a:rPr>
              <a:t>You should now be able to:</a:t>
            </a:r>
          </a:p>
          <a:p>
            <a:pPr>
              <a:buClr>
                <a:schemeClr val="accent1"/>
              </a:buClr>
            </a:pPr>
            <a:r>
              <a:rPr lang="en-US" sz="2400" dirty="0">
                <a:solidFill>
                  <a:schemeClr val="tx1">
                    <a:lumMod val="75000"/>
                    <a:lumOff val="25000"/>
                  </a:schemeClr>
                </a:solidFill>
              </a:rPr>
              <a:t>Inspect and maintain commercial vehicles</a:t>
            </a:r>
          </a:p>
          <a:p>
            <a:pPr>
              <a:buClr>
                <a:schemeClr val="accent1"/>
              </a:buClr>
            </a:pPr>
            <a:r>
              <a:rPr lang="en-US" sz="2400" dirty="0">
                <a:solidFill>
                  <a:schemeClr val="tx1">
                    <a:lumMod val="75000"/>
                    <a:lumOff val="25000"/>
                  </a:schemeClr>
                </a:solidFill>
              </a:rPr>
              <a:t>Identify the general components of a Class 1 vehicle to conduct daily inspections</a:t>
            </a:r>
          </a:p>
          <a:p>
            <a:pPr>
              <a:buClr>
                <a:schemeClr val="accent1"/>
              </a:buClr>
            </a:pPr>
            <a:r>
              <a:rPr lang="en-US" sz="2400" dirty="0">
                <a:solidFill>
                  <a:schemeClr val="tx1">
                    <a:lumMod val="75000"/>
                    <a:lumOff val="25000"/>
                  </a:schemeClr>
                </a:solidFill>
              </a:rPr>
              <a:t>Explain the functions of Class 1 vehicle components listed in NSC 13 Schedule 1 to conduct pre- and post-trip </a:t>
            </a:r>
            <a:r>
              <a:rPr lang="en-US" sz="2400" dirty="0" smtClean="0">
                <a:solidFill>
                  <a:schemeClr val="tx1">
                    <a:lumMod val="75000"/>
                    <a:lumOff val="25000"/>
                  </a:schemeClr>
                </a:solidFill>
              </a:rPr>
              <a:t>inspections</a:t>
            </a:r>
            <a:endParaRPr lang="en-US" altLang="en-US" dirty="0" smtClean="0">
              <a:solidFill>
                <a:schemeClr val="tx1">
                  <a:lumMod val="75000"/>
                  <a:lumOff val="25000"/>
                </a:schemeClr>
              </a:solidFill>
            </a:endParaRPr>
          </a:p>
          <a:p>
            <a:pPr marL="0" indent="0" defTabSz="457200">
              <a:lnSpc>
                <a:spcPct val="100000"/>
              </a:lnSpc>
              <a:spcAft>
                <a:spcPts val="800"/>
              </a:spcAft>
              <a:buClr>
                <a:schemeClr val="accent1"/>
              </a:buClr>
              <a:buNone/>
            </a:pPr>
            <a:endParaRPr lang="en-US" alt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351925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A22C579-E136-8948-820B-70F9E3B6BE7B}"/>
              </a:ext>
            </a:extLst>
          </p:cNvPr>
          <p:cNvSpPr>
            <a:spLocks noGrp="1"/>
          </p:cNvSpPr>
          <p:nvPr>
            <p:ph type="title"/>
          </p:nvPr>
        </p:nvSpPr>
        <p:spPr/>
        <p:txBody>
          <a:bodyPr>
            <a:normAutofit/>
          </a:bodyPr>
          <a:lstStyle/>
          <a:p>
            <a:r>
              <a:rPr lang="en-US" dirty="0" smtClean="0"/>
              <a:t>Practical In-Yard Training</a:t>
            </a:r>
            <a:endParaRPr lang="en-US" dirty="0"/>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Practical Time In-Yard</a:t>
            </a:r>
            <a:endPar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Resources to take with you:</a:t>
            </a:r>
          </a:p>
          <a:p>
            <a:pPr lvl="1">
              <a:lnSpc>
                <a:spcPct val="107000"/>
              </a:lnSpc>
              <a:spcAft>
                <a:spcPts val="800"/>
              </a:spcAft>
            </a:pPr>
            <a:r>
              <a:rPr lang="en-CA" sz="20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Textbook</a:t>
            </a:r>
          </a:p>
          <a:p>
            <a:pPr lvl="1">
              <a:lnSpc>
                <a:spcPct val="107000"/>
              </a:lnSpc>
              <a:spcAft>
                <a:spcPts val="800"/>
              </a:spcAft>
            </a:pPr>
            <a:r>
              <a:rPr lang="en-CA" sz="20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Exercise book</a:t>
            </a:r>
            <a:endParaRPr lang="en-CA" sz="2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Clr>
                <a:schemeClr val="accent1"/>
              </a:buClr>
              <a:buNone/>
              <a:tabLst>
                <a:tab pos="457200" algn="l"/>
              </a:tabLst>
            </a:pPr>
            <a:endPar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02870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A22C579-E136-8948-820B-70F9E3B6BE7B}"/>
              </a:ext>
            </a:extLst>
          </p:cNvPr>
          <p:cNvSpPr>
            <a:spLocks noGrp="1"/>
          </p:cNvSpPr>
          <p:nvPr>
            <p:ph type="title"/>
          </p:nvPr>
        </p:nvSpPr>
        <p:spPr/>
        <p:txBody>
          <a:bodyPr>
            <a:normAutofit/>
          </a:bodyPr>
          <a:lstStyle/>
          <a:p>
            <a:r>
              <a:rPr lang="en-US" dirty="0" smtClean="0"/>
              <a:t>Practical In-Yard Assessment</a:t>
            </a:r>
            <a:endParaRPr lang="en-US" dirty="0"/>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Practical Time In-Yard</a:t>
            </a:r>
            <a:endPar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buClr>
                <a:schemeClr val="accent1"/>
              </a:buClr>
              <a:tabLst>
                <a:tab pos="457200" algn="l"/>
              </a:tabLst>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Blank Inspection Report</a:t>
            </a:r>
          </a:p>
          <a:p>
            <a:pPr>
              <a:lnSpc>
                <a:spcPct val="107000"/>
              </a:lnSpc>
              <a:spcAft>
                <a:spcPts val="800"/>
              </a:spcAft>
              <a:buClr>
                <a:schemeClr val="accent1"/>
              </a:buClr>
              <a:tabLst>
                <a:tab pos="457200" algn="l"/>
              </a:tabLst>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60 minutes to complete</a:t>
            </a:r>
          </a:p>
          <a:p>
            <a:pPr marL="0" indent="0">
              <a:lnSpc>
                <a:spcPct val="107000"/>
              </a:lnSpc>
              <a:spcAft>
                <a:spcPts val="800"/>
              </a:spcAft>
              <a:buClr>
                <a:schemeClr val="accent1"/>
              </a:buClr>
              <a:buNone/>
              <a:tabLst>
                <a:tab pos="457200" algn="l"/>
              </a:tabLst>
            </a:pPr>
            <a:endPar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69928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Inspect?</a:t>
            </a:r>
            <a:endParaRPr lang="en-CA" b="1" dirty="0"/>
          </a:p>
        </p:txBody>
      </p:sp>
      <p:sp>
        <p:nvSpPr>
          <p:cNvPr id="3" name="Content Placeholder 2"/>
          <p:cNvSpPr>
            <a:spLocks noGrp="1"/>
          </p:cNvSpPr>
          <p:nvPr>
            <p:ph sz="quarter" idx="11"/>
          </p:nvPr>
        </p:nvSpPr>
        <p:spPr>
          <a:xfrm>
            <a:off x="544671" y="884021"/>
            <a:ext cx="8429996" cy="2900579"/>
          </a:xfrm>
        </p:spPr>
        <p:txBody>
          <a:bodyPr/>
          <a:lstStyle/>
          <a:p>
            <a:pPr defTabSz="457200">
              <a:lnSpc>
                <a:spcPct val="100000"/>
              </a:lnSpc>
              <a:spcAft>
                <a:spcPts val="800"/>
              </a:spcAft>
              <a:buClr>
                <a:schemeClr val="accent1"/>
              </a:buClr>
            </a:pPr>
            <a:r>
              <a:rPr lang="en-US" altLang="en-US" dirty="0" smtClean="0">
                <a:solidFill>
                  <a:schemeClr val="tx1">
                    <a:lumMod val="75000"/>
                    <a:lumOff val="25000"/>
                  </a:schemeClr>
                </a:solidFill>
              </a:rPr>
              <a:t>Early </a:t>
            </a:r>
            <a:r>
              <a:rPr lang="en-US" altLang="en-US" dirty="0">
                <a:solidFill>
                  <a:schemeClr val="tx1">
                    <a:lumMod val="75000"/>
                    <a:lumOff val="25000"/>
                  </a:schemeClr>
                </a:solidFill>
              </a:rPr>
              <a:t>detection of problems or </a:t>
            </a:r>
            <a:r>
              <a:rPr lang="en-US" altLang="en-US" dirty="0" smtClean="0">
                <a:solidFill>
                  <a:schemeClr val="tx1">
                    <a:lumMod val="75000"/>
                    <a:lumOff val="25000"/>
                  </a:schemeClr>
                </a:solidFill>
              </a:rPr>
              <a:t>defects</a:t>
            </a:r>
          </a:p>
          <a:p>
            <a:pPr lvl="1" defTabSz="457200">
              <a:lnSpc>
                <a:spcPct val="100000"/>
              </a:lnSpc>
              <a:spcAft>
                <a:spcPts val="800"/>
              </a:spcAft>
              <a:buClr>
                <a:schemeClr val="accent1"/>
              </a:buClr>
            </a:pPr>
            <a:r>
              <a:rPr lang="en-US" altLang="en-US" dirty="0" smtClean="0">
                <a:solidFill>
                  <a:schemeClr val="tx1">
                    <a:lumMod val="75000"/>
                    <a:lumOff val="25000"/>
                  </a:schemeClr>
                </a:solidFill>
              </a:rPr>
              <a:t>Often easier to fix and less costly</a:t>
            </a:r>
          </a:p>
          <a:p>
            <a:pPr defTabSz="457200">
              <a:lnSpc>
                <a:spcPct val="100000"/>
              </a:lnSpc>
              <a:spcAft>
                <a:spcPts val="800"/>
              </a:spcAft>
              <a:buClr>
                <a:schemeClr val="accent1"/>
              </a:buClr>
            </a:pPr>
            <a:r>
              <a:rPr lang="en-US" altLang="en-US" dirty="0" smtClean="0">
                <a:solidFill>
                  <a:schemeClr val="tx1">
                    <a:lumMod val="75000"/>
                    <a:lumOff val="25000"/>
                  </a:schemeClr>
                </a:solidFill>
              </a:rPr>
              <a:t>Carrier’s legal requirement to have and implement a written maintenance program</a:t>
            </a:r>
          </a:p>
          <a:p>
            <a:pPr defTabSz="457200">
              <a:lnSpc>
                <a:spcPct val="100000"/>
              </a:lnSpc>
              <a:spcAft>
                <a:spcPts val="800"/>
              </a:spcAft>
              <a:buClr>
                <a:schemeClr val="accent1"/>
              </a:buClr>
            </a:pPr>
            <a:r>
              <a:rPr lang="en-US" altLang="en-US" dirty="0" smtClean="0">
                <a:solidFill>
                  <a:schemeClr val="tx1">
                    <a:lumMod val="75000"/>
                    <a:lumOff val="25000"/>
                  </a:schemeClr>
                </a:solidFill>
              </a:rPr>
              <a:t>Inspection reports serve as communication between drivers, carriers and maintenance departments</a:t>
            </a:r>
          </a:p>
        </p:txBody>
      </p:sp>
      <p:sp>
        <p:nvSpPr>
          <p:cNvPr id="4" name="Content Placeholder 2"/>
          <p:cNvSpPr txBox="1">
            <a:spLocks/>
          </p:cNvSpPr>
          <p:nvPr/>
        </p:nvSpPr>
        <p:spPr>
          <a:xfrm>
            <a:off x="1098709" y="4640628"/>
            <a:ext cx="7100283" cy="9310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solidFill>
                  <a:schemeClr val="tx1">
                    <a:lumMod val="75000"/>
                    <a:lumOff val="25000"/>
                  </a:schemeClr>
                </a:solidFill>
                <a:latin typeface="Calibri Light" panose="020F0302020204030204" pitchFamily="34" charset="0"/>
              </a:rPr>
              <a:t>Time spent performing </a:t>
            </a:r>
            <a:r>
              <a:rPr lang="en-CA" dirty="0" smtClean="0">
                <a:solidFill>
                  <a:schemeClr val="tx1">
                    <a:lumMod val="75000"/>
                    <a:lumOff val="25000"/>
                  </a:schemeClr>
                </a:solidFill>
                <a:latin typeface="Calibri Light" panose="020F0302020204030204" pitchFamily="34" charset="0"/>
              </a:rPr>
              <a:t>vehicle </a:t>
            </a:r>
            <a:r>
              <a:rPr lang="en-CA" dirty="0">
                <a:solidFill>
                  <a:schemeClr val="tx1">
                    <a:lumMod val="75000"/>
                    <a:lumOff val="25000"/>
                  </a:schemeClr>
                </a:solidFill>
                <a:latin typeface="Calibri Light" panose="020F0302020204030204" pitchFamily="34" charset="0"/>
              </a:rPr>
              <a:t>inspection </a:t>
            </a:r>
            <a:r>
              <a:rPr lang="en-CA" dirty="0" smtClean="0">
                <a:solidFill>
                  <a:schemeClr val="tx1">
                    <a:lumMod val="75000"/>
                    <a:lumOff val="25000"/>
                  </a:schemeClr>
                </a:solidFill>
                <a:latin typeface="Calibri Light" panose="020F0302020204030204" pitchFamily="34" charset="0"/>
              </a:rPr>
              <a:t>is </a:t>
            </a:r>
            <a:r>
              <a:rPr lang="en-CA" dirty="0">
                <a:solidFill>
                  <a:schemeClr val="tx1">
                    <a:lumMod val="75000"/>
                    <a:lumOff val="25000"/>
                  </a:schemeClr>
                </a:solidFill>
                <a:latin typeface="Calibri Light" panose="020F0302020204030204" pitchFamily="34" charset="0"/>
              </a:rPr>
              <a:t>reported </a:t>
            </a:r>
            <a:r>
              <a:rPr lang="en-CA" dirty="0" smtClean="0">
                <a:solidFill>
                  <a:schemeClr val="tx1">
                    <a:lumMod val="75000"/>
                    <a:lumOff val="25000"/>
                  </a:schemeClr>
                </a:solidFill>
                <a:latin typeface="Calibri Light" panose="020F0302020204030204" pitchFamily="34" charset="0"/>
              </a:rPr>
              <a:t>in </a:t>
            </a:r>
            <a:r>
              <a:rPr lang="en-CA" dirty="0">
                <a:solidFill>
                  <a:schemeClr val="tx1">
                    <a:lumMod val="75000"/>
                    <a:lumOff val="25000"/>
                  </a:schemeClr>
                </a:solidFill>
                <a:latin typeface="Calibri Light" panose="020F0302020204030204" pitchFamily="34" charset="0"/>
              </a:rPr>
              <a:t>the </a:t>
            </a:r>
            <a:r>
              <a:rPr lang="en-CA" dirty="0" smtClean="0">
                <a:solidFill>
                  <a:schemeClr val="tx1">
                    <a:lumMod val="75000"/>
                    <a:lumOff val="25000"/>
                  </a:schemeClr>
                </a:solidFill>
                <a:latin typeface="Calibri Light" panose="020F0302020204030204" pitchFamily="34" charset="0"/>
              </a:rPr>
              <a:t>log </a:t>
            </a:r>
            <a:r>
              <a:rPr lang="en-CA" dirty="0">
                <a:solidFill>
                  <a:schemeClr val="tx1">
                    <a:lumMod val="75000"/>
                    <a:lumOff val="25000"/>
                  </a:schemeClr>
                </a:solidFill>
                <a:latin typeface="Calibri Light" panose="020F0302020204030204" pitchFamily="34" charset="0"/>
              </a:rPr>
              <a:t>book </a:t>
            </a:r>
            <a:r>
              <a:rPr lang="en-CA" dirty="0" smtClean="0">
                <a:solidFill>
                  <a:schemeClr val="tx1">
                    <a:lumMod val="75000"/>
                    <a:lumOff val="25000"/>
                  </a:schemeClr>
                </a:solidFill>
                <a:latin typeface="Calibri Light" panose="020F0302020204030204" pitchFamily="34" charset="0"/>
              </a:rPr>
              <a:t>as </a:t>
            </a:r>
            <a:r>
              <a:rPr lang="en-CA" b="1" i="1" dirty="0" smtClean="0">
                <a:solidFill>
                  <a:schemeClr val="tx1">
                    <a:lumMod val="75000"/>
                    <a:lumOff val="25000"/>
                  </a:schemeClr>
                </a:solidFill>
                <a:latin typeface="Calibri Light" panose="020F0302020204030204" pitchFamily="34" charset="0"/>
              </a:rPr>
              <a:t>on-duty, </a:t>
            </a:r>
            <a:r>
              <a:rPr lang="en-CA" b="1" i="1" dirty="0">
                <a:solidFill>
                  <a:schemeClr val="tx1">
                    <a:lumMod val="75000"/>
                    <a:lumOff val="25000"/>
                  </a:schemeClr>
                </a:solidFill>
                <a:latin typeface="Calibri Light" panose="020F0302020204030204" pitchFamily="34" charset="0"/>
              </a:rPr>
              <a:t>not driving</a:t>
            </a:r>
            <a:r>
              <a:rPr lang="en-CA" dirty="0">
                <a:solidFill>
                  <a:schemeClr val="tx1">
                    <a:lumMod val="75000"/>
                    <a:lumOff val="25000"/>
                  </a:schemeClr>
                </a:solidFill>
                <a:latin typeface="Calibri Light" panose="020F0302020204030204" pitchFamily="34" charset="0"/>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71" y="4778468"/>
            <a:ext cx="554038" cy="554038"/>
          </a:xfrm>
          <a:prstGeom prst="rect">
            <a:avLst/>
          </a:prstGeom>
        </p:spPr>
      </p:pic>
    </p:spTree>
    <p:custDataLst>
      <p:tags r:id="rId1"/>
    </p:custDataLst>
    <p:extLst>
      <p:ext uri="{BB962C8B-B14F-4D97-AF65-F5344CB8AC3E}">
        <p14:creationId xmlns:p14="http://schemas.microsoft.com/office/powerpoint/2010/main" val="3582486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Compliance with Vehicle Inspections</a:t>
            </a:r>
            <a:endParaRPr lang="en-CA" b="1" dirty="0"/>
          </a:p>
        </p:txBody>
      </p:sp>
      <p:sp>
        <p:nvSpPr>
          <p:cNvPr id="3" name="Content Placeholder 2"/>
          <p:cNvSpPr>
            <a:spLocks noGrp="1"/>
          </p:cNvSpPr>
          <p:nvPr>
            <p:ph sz="quarter" idx="11"/>
          </p:nvPr>
        </p:nvSpPr>
        <p:spPr>
          <a:xfrm>
            <a:off x="544670" y="909421"/>
            <a:ext cx="8087265" cy="5948579"/>
          </a:xfrm>
        </p:spPr>
        <p:txBody>
          <a:bodyPr/>
          <a:lstStyle/>
          <a:p>
            <a:pPr marL="0" indent="0" defTabSz="457200">
              <a:lnSpc>
                <a:spcPct val="100000"/>
              </a:lnSpc>
              <a:spcAft>
                <a:spcPts val="800"/>
              </a:spcAft>
              <a:buClr>
                <a:schemeClr val="accent1"/>
              </a:buClr>
              <a:buNone/>
            </a:pPr>
            <a:r>
              <a:rPr lang="en-US" altLang="en-US" dirty="0" smtClean="0">
                <a:solidFill>
                  <a:schemeClr val="tx1">
                    <a:lumMod val="75000"/>
                    <a:lumOff val="25000"/>
                  </a:schemeClr>
                </a:solidFill>
              </a:rPr>
              <a:t>Ensuring vehicle compliance is done by Manitoba enforcement agencies.</a:t>
            </a:r>
          </a:p>
          <a:p>
            <a:pPr lvl="0" defTabSz="457200">
              <a:lnSpc>
                <a:spcPct val="100000"/>
              </a:lnSpc>
              <a:spcAft>
                <a:spcPts val="800"/>
              </a:spcAft>
              <a:buClr>
                <a:srgbClr val="54C7DA"/>
              </a:buClr>
            </a:pPr>
            <a:r>
              <a:rPr lang="en-US" altLang="en-US" sz="2400" dirty="0" smtClean="0">
                <a:solidFill>
                  <a:srgbClr val="000000">
                    <a:lumMod val="75000"/>
                    <a:lumOff val="25000"/>
                  </a:srgbClr>
                </a:solidFill>
              </a:rPr>
              <a:t>Daily inspections can be conducted by drivers, maintenance staff or yard staff BUT drivers are required to sign the inspection report</a:t>
            </a:r>
          </a:p>
          <a:p>
            <a:pPr defTabSz="457200">
              <a:lnSpc>
                <a:spcPct val="100000"/>
              </a:lnSpc>
              <a:spcAft>
                <a:spcPts val="800"/>
              </a:spcAft>
              <a:buClr>
                <a:srgbClr val="54C7DA"/>
              </a:buClr>
            </a:pPr>
            <a:r>
              <a:rPr lang="en-US" altLang="en-US" sz="2400" dirty="0">
                <a:solidFill>
                  <a:srgbClr val="000000">
                    <a:lumMod val="75000"/>
                    <a:lumOff val="25000"/>
                  </a:srgbClr>
                </a:solidFill>
              </a:rPr>
              <a:t>Daily inspections are recognized across Canadian jurisdictions, except in rare circumstances.</a:t>
            </a:r>
          </a:p>
          <a:p>
            <a:pPr marL="0" indent="0" defTabSz="457200">
              <a:lnSpc>
                <a:spcPct val="100000"/>
              </a:lnSpc>
              <a:spcAft>
                <a:spcPts val="800"/>
              </a:spcAft>
              <a:buClr>
                <a:schemeClr val="accent1"/>
              </a:buClr>
              <a:buNone/>
            </a:pPr>
            <a:endParaRPr lang="en-US" altLang="en-US"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606913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The Highway Traffic Act, 1997</a:t>
            </a:r>
            <a:endParaRPr lang="en-CA" sz="3200" b="1" i="1" dirty="0"/>
          </a:p>
        </p:txBody>
      </p:sp>
      <p:sp>
        <p:nvSpPr>
          <p:cNvPr id="3" name="Content Placeholder 2"/>
          <p:cNvSpPr>
            <a:spLocks noGrp="1"/>
          </p:cNvSpPr>
          <p:nvPr>
            <p:ph sz="quarter" idx="11"/>
          </p:nvPr>
        </p:nvSpPr>
        <p:spPr>
          <a:xfrm>
            <a:off x="544671" y="884021"/>
            <a:ext cx="7886700" cy="2535836"/>
          </a:xfrm>
        </p:spPr>
        <p:txBody>
          <a:bodyPr/>
          <a:lstStyle/>
          <a:p>
            <a:pPr marL="0" indent="0" defTabSz="457200">
              <a:lnSpc>
                <a:spcPct val="100000"/>
              </a:lnSpc>
              <a:spcAft>
                <a:spcPts val="800"/>
              </a:spcAft>
              <a:buClr>
                <a:schemeClr val="accent1"/>
              </a:buClr>
              <a:buNone/>
            </a:pPr>
            <a:r>
              <a:rPr lang="en-US" altLang="en-US" dirty="0" smtClean="0">
                <a:solidFill>
                  <a:schemeClr val="tx1">
                    <a:lumMod val="75000"/>
                    <a:lumOff val="25000"/>
                  </a:schemeClr>
                </a:solidFill>
              </a:rPr>
              <a:t>Manitoba Commercial Vehicle Trip Inspection Regulation Schedule A</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Prevents collisions and breakdowns</a:t>
            </a:r>
            <a:endParaRPr lang="en-US" altLang="en-US" sz="2400" dirty="0">
              <a:solidFill>
                <a:schemeClr val="tx1">
                  <a:lumMod val="75000"/>
                  <a:lumOff val="25000"/>
                </a:schemeClr>
              </a:solidFill>
            </a:endParaRPr>
          </a:p>
        </p:txBody>
      </p:sp>
      <p:grpSp>
        <p:nvGrpSpPr>
          <p:cNvPr id="4" name="Group 3"/>
          <p:cNvGrpSpPr/>
          <p:nvPr/>
        </p:nvGrpSpPr>
        <p:grpSpPr>
          <a:xfrm>
            <a:off x="677917" y="3503365"/>
            <a:ext cx="7753454" cy="1539240"/>
            <a:chOff x="764023" y="3441191"/>
            <a:chExt cx="7753454" cy="1539240"/>
          </a:xfrm>
        </p:grpSpPr>
        <p:sp>
          <p:nvSpPr>
            <p:cNvPr id="5" name="Rounded Rectangle 4"/>
            <p:cNvSpPr/>
            <p:nvPr/>
          </p:nvSpPr>
          <p:spPr>
            <a:xfrm>
              <a:off x="764023" y="3441191"/>
              <a:ext cx="3981253" cy="153924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buClr>
                  <a:schemeClr val="accent1"/>
                </a:buClr>
              </a:pPr>
              <a:r>
                <a:rPr lang="en-US" altLang="en-US" sz="2400" dirty="0">
                  <a:solidFill>
                    <a:schemeClr val="tx1">
                      <a:lumMod val="75000"/>
                      <a:lumOff val="25000"/>
                    </a:schemeClr>
                  </a:solidFill>
                  <a:latin typeface="Calibri Light" panose="020F0302020204030204" pitchFamily="34" charset="0"/>
                </a:rPr>
                <a:t>Provincially regulated </a:t>
              </a:r>
              <a:r>
                <a:rPr lang="en-US" altLang="en-US" sz="2400" dirty="0" smtClean="0">
                  <a:solidFill>
                    <a:schemeClr val="tx1">
                      <a:lumMod val="75000"/>
                      <a:lumOff val="25000"/>
                    </a:schemeClr>
                  </a:solidFill>
                  <a:latin typeface="Calibri Light" panose="020F0302020204030204" pitchFamily="34" charset="0"/>
                </a:rPr>
                <a:t>carriers</a:t>
              </a:r>
            </a:p>
            <a:p>
              <a:pPr algn="ctr">
                <a:spcAft>
                  <a:spcPts val="800"/>
                </a:spcAft>
                <a:buClr>
                  <a:schemeClr val="accent1"/>
                </a:buClr>
              </a:pPr>
              <a:r>
                <a:rPr lang="en-US" altLang="en-US" sz="2400" dirty="0" smtClean="0">
                  <a:solidFill>
                    <a:schemeClr val="tx1">
                      <a:lumMod val="75000"/>
                      <a:lumOff val="25000"/>
                    </a:schemeClr>
                  </a:solidFill>
                  <a:latin typeface="Calibri Light" panose="020F0302020204030204" pitchFamily="34" charset="0"/>
                </a:rPr>
                <a:t>(Trucks over </a:t>
              </a:r>
              <a:r>
                <a:rPr lang="en-US" altLang="en-US" sz="2400" dirty="0">
                  <a:solidFill>
                    <a:schemeClr val="tx1">
                      <a:lumMod val="75000"/>
                      <a:lumOff val="25000"/>
                    </a:schemeClr>
                  </a:solidFill>
                  <a:latin typeface="Calibri Light" panose="020F0302020204030204" pitchFamily="34" charset="0"/>
                </a:rPr>
                <a:t>4, 500 </a:t>
              </a:r>
              <a:r>
                <a:rPr lang="en-US" altLang="en-US" sz="2400" dirty="0" smtClean="0">
                  <a:solidFill>
                    <a:schemeClr val="tx1">
                      <a:lumMod val="75000"/>
                      <a:lumOff val="25000"/>
                    </a:schemeClr>
                  </a:solidFill>
                  <a:latin typeface="Calibri Light" panose="020F0302020204030204" pitchFamily="34" charset="0"/>
                </a:rPr>
                <a:t>kg) </a:t>
              </a:r>
            </a:p>
          </p:txBody>
        </p:sp>
        <p:sp>
          <p:nvSpPr>
            <p:cNvPr id="7" name="Rounded Rectangle 6"/>
            <p:cNvSpPr/>
            <p:nvPr/>
          </p:nvSpPr>
          <p:spPr>
            <a:xfrm>
              <a:off x="4859576" y="3441191"/>
              <a:ext cx="3657901" cy="153924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buClr>
                  <a:schemeClr val="accent1"/>
                </a:buClr>
              </a:pPr>
              <a:r>
                <a:rPr lang="en-US" altLang="en-US" sz="2400" dirty="0">
                  <a:solidFill>
                    <a:schemeClr val="tx1">
                      <a:lumMod val="75000"/>
                      <a:lumOff val="25000"/>
                    </a:schemeClr>
                  </a:solidFill>
                  <a:latin typeface="Calibri Light" panose="020F0302020204030204" pitchFamily="34" charset="0"/>
                </a:rPr>
                <a:t>Federally regulated </a:t>
              </a:r>
              <a:r>
                <a:rPr lang="en-US" altLang="en-US" sz="2400" dirty="0" smtClean="0">
                  <a:solidFill>
                    <a:schemeClr val="tx1">
                      <a:lumMod val="75000"/>
                      <a:lumOff val="25000"/>
                    </a:schemeClr>
                  </a:solidFill>
                  <a:latin typeface="Calibri Light" panose="020F0302020204030204" pitchFamily="34" charset="0"/>
                </a:rPr>
                <a:t>carriers</a:t>
              </a:r>
              <a:r>
                <a:rPr lang="en-US" sz="2400" dirty="0" smtClean="0">
                  <a:solidFill>
                    <a:schemeClr val="tx1">
                      <a:lumMod val="75000"/>
                      <a:lumOff val="25000"/>
                    </a:schemeClr>
                  </a:solidFill>
                  <a:latin typeface="Calibri Light" panose="020F0302020204030204" pitchFamily="34" charset="0"/>
                </a:rPr>
                <a:t> </a:t>
              </a:r>
            </a:p>
            <a:p>
              <a:pPr algn="ctr">
                <a:spcAft>
                  <a:spcPts val="800"/>
                </a:spcAft>
                <a:buClr>
                  <a:schemeClr val="accent1"/>
                </a:buClr>
              </a:pPr>
              <a:r>
                <a:rPr lang="en-US" altLang="en-US" sz="2400" dirty="0" smtClean="0">
                  <a:solidFill>
                    <a:schemeClr val="tx1">
                      <a:lumMod val="75000"/>
                      <a:lumOff val="25000"/>
                    </a:schemeClr>
                  </a:solidFill>
                  <a:latin typeface="Calibri Light" panose="020F0302020204030204" pitchFamily="34" charset="0"/>
                </a:rPr>
                <a:t>(Trucks over </a:t>
              </a:r>
              <a:r>
                <a:rPr lang="en-US" altLang="en-US" sz="2400" dirty="0">
                  <a:solidFill>
                    <a:schemeClr val="tx1">
                      <a:lumMod val="75000"/>
                      <a:lumOff val="25000"/>
                    </a:schemeClr>
                  </a:solidFill>
                  <a:latin typeface="Calibri Light" panose="020F0302020204030204" pitchFamily="34" charset="0"/>
                </a:rPr>
                <a:t>11, 794 </a:t>
              </a:r>
              <a:r>
                <a:rPr lang="en-US" altLang="en-US" sz="2400" dirty="0" smtClean="0">
                  <a:solidFill>
                    <a:schemeClr val="tx1">
                      <a:lumMod val="75000"/>
                      <a:lumOff val="25000"/>
                    </a:schemeClr>
                  </a:solidFill>
                  <a:latin typeface="Calibri Light" panose="020F0302020204030204" pitchFamily="34" charset="0"/>
                </a:rPr>
                <a:t>kg)</a:t>
              </a:r>
              <a:endParaRPr lang="en-US" sz="2400" dirty="0">
                <a:solidFill>
                  <a:schemeClr val="tx1">
                    <a:lumMod val="75000"/>
                    <a:lumOff val="25000"/>
                  </a:schemeClr>
                </a:solidFill>
                <a:latin typeface="Calibri Light" panose="020F0302020204030204" pitchFamily="34" charset="0"/>
              </a:endParaRPr>
            </a:p>
          </p:txBody>
        </p:sp>
      </p:grpSp>
      <p:sp>
        <p:nvSpPr>
          <p:cNvPr id="8" name="Content Placeholder 2"/>
          <p:cNvSpPr txBox="1">
            <a:spLocks/>
          </p:cNvSpPr>
          <p:nvPr/>
        </p:nvSpPr>
        <p:spPr>
          <a:xfrm>
            <a:off x="544671" y="2818583"/>
            <a:ext cx="7886700" cy="684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Aft>
                <a:spcPts val="800"/>
              </a:spcAft>
              <a:buClr>
                <a:schemeClr val="accent1"/>
              </a:buClr>
              <a:buNone/>
            </a:pPr>
            <a:r>
              <a:rPr lang="en-US" altLang="en-US" dirty="0" smtClean="0">
                <a:solidFill>
                  <a:schemeClr val="tx1">
                    <a:lumMod val="75000"/>
                    <a:lumOff val="25000"/>
                  </a:schemeClr>
                </a:solidFill>
                <a:latin typeface="Calibri Light" panose="020F0302020204030204" pitchFamily="34" charset="0"/>
              </a:rPr>
              <a:t>Daily inspections </a:t>
            </a:r>
            <a:r>
              <a:rPr lang="en-US" altLang="en-US" dirty="0">
                <a:solidFill>
                  <a:schemeClr val="tx1">
                    <a:lumMod val="75000"/>
                    <a:lumOff val="25000"/>
                  </a:schemeClr>
                </a:solidFill>
                <a:latin typeface="Calibri Light" panose="020F0302020204030204" pitchFamily="34" charset="0"/>
              </a:rPr>
              <a:t>required for:</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69" y="5585449"/>
            <a:ext cx="694263" cy="694263"/>
          </a:xfrm>
          <a:prstGeom prst="rect">
            <a:avLst/>
          </a:prstGeom>
        </p:spPr>
      </p:pic>
      <p:sp>
        <p:nvSpPr>
          <p:cNvPr id="10" name="Rectangle 9"/>
          <p:cNvSpPr/>
          <p:nvPr/>
        </p:nvSpPr>
        <p:spPr>
          <a:xfrm>
            <a:off x="1434877" y="5622695"/>
            <a:ext cx="6489923" cy="830997"/>
          </a:xfrm>
          <a:prstGeom prst="rect">
            <a:avLst/>
          </a:prstGeom>
        </p:spPr>
        <p:txBody>
          <a:bodyPr wrap="square">
            <a:spAutoFit/>
          </a:bodyPr>
          <a:lstStyle/>
          <a:p>
            <a:r>
              <a:rPr lang="en-US" sz="2400" dirty="0">
                <a:solidFill>
                  <a:schemeClr val="tx1">
                    <a:lumMod val="75000"/>
                    <a:lumOff val="25000"/>
                  </a:schemeClr>
                </a:solidFill>
                <a:latin typeface="Calibri Light" panose="020F0302020204030204" pitchFamily="34" charset="0"/>
              </a:rPr>
              <a:t>It’s illegal to drive the vehicle or tow a trailer that has not been inspected in the previous 24 hours</a:t>
            </a:r>
            <a:r>
              <a:rPr lang="en-CA" sz="2400" dirty="0" smtClean="0">
                <a:solidFill>
                  <a:schemeClr val="tx1">
                    <a:lumMod val="75000"/>
                    <a:lumOff val="25000"/>
                  </a:schemeClr>
                </a:solidFill>
                <a:latin typeface="Calibri Light" panose="020F0302020204030204" pitchFamily="34" charset="0"/>
              </a:rPr>
              <a:t>.</a:t>
            </a:r>
            <a:endParaRPr lang="en-CA"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1489161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Inspections</a:t>
            </a:r>
            <a:endParaRPr lang="en-CA" b="1" dirty="0"/>
          </a:p>
        </p:txBody>
      </p:sp>
      <p:sp>
        <p:nvSpPr>
          <p:cNvPr id="3" name="Content Placeholder 2"/>
          <p:cNvSpPr>
            <a:spLocks noGrp="1"/>
          </p:cNvSpPr>
          <p:nvPr>
            <p:ph sz="quarter" idx="11"/>
          </p:nvPr>
        </p:nvSpPr>
        <p:spPr>
          <a:xfrm>
            <a:off x="544670" y="909422"/>
            <a:ext cx="8087265" cy="5128772"/>
          </a:xfrm>
        </p:spPr>
        <p:txBody>
          <a:bodyPr/>
          <a:lstStyle/>
          <a:p>
            <a:pPr marL="0" indent="0" defTabSz="457200">
              <a:lnSpc>
                <a:spcPct val="100000"/>
              </a:lnSpc>
              <a:spcAft>
                <a:spcPts val="800"/>
              </a:spcAft>
              <a:buClr>
                <a:schemeClr val="accent1"/>
              </a:buClr>
              <a:buNone/>
            </a:pPr>
            <a:r>
              <a:rPr lang="en-US" altLang="en-US" dirty="0">
                <a:solidFill>
                  <a:schemeClr val="tx1">
                    <a:lumMod val="75000"/>
                    <a:lumOff val="25000"/>
                  </a:schemeClr>
                </a:solidFill>
              </a:rPr>
              <a:t>Some inspections are required by law and other inspections are recommended for best practices and road safety considerations.</a:t>
            </a:r>
          </a:p>
          <a:p>
            <a:pPr defTabSz="457200">
              <a:lnSpc>
                <a:spcPct val="100000"/>
              </a:lnSpc>
              <a:spcBef>
                <a:spcPts val="600"/>
              </a:spcBef>
              <a:spcAft>
                <a:spcPts val="600"/>
              </a:spcAft>
              <a:buClr>
                <a:schemeClr val="accent1"/>
              </a:buClr>
            </a:pPr>
            <a:r>
              <a:rPr lang="en-US" altLang="en-US" sz="2400" dirty="0" smtClean="0">
                <a:solidFill>
                  <a:schemeClr val="tx1">
                    <a:lumMod val="75000"/>
                    <a:lumOff val="25000"/>
                  </a:schemeClr>
                </a:solidFill>
              </a:rPr>
              <a:t>Periodic Mandatory Vehicle Inspection Program (PMVI)</a:t>
            </a:r>
          </a:p>
          <a:p>
            <a:pPr defTabSz="457200">
              <a:lnSpc>
                <a:spcPct val="100000"/>
              </a:lnSpc>
              <a:spcBef>
                <a:spcPts val="600"/>
              </a:spcBef>
              <a:spcAft>
                <a:spcPts val="600"/>
              </a:spcAft>
              <a:buClr>
                <a:schemeClr val="accent1"/>
              </a:buClr>
            </a:pPr>
            <a:r>
              <a:rPr lang="en-US" altLang="en-US" sz="2400" dirty="0" smtClean="0">
                <a:solidFill>
                  <a:schemeClr val="tx1">
                    <a:lumMod val="75000"/>
                    <a:lumOff val="25000"/>
                  </a:schemeClr>
                </a:solidFill>
              </a:rPr>
              <a:t>On-road Vehicle Inspections</a:t>
            </a:r>
          </a:p>
          <a:p>
            <a:pPr defTabSz="457200">
              <a:lnSpc>
                <a:spcPct val="100000"/>
              </a:lnSpc>
              <a:spcBef>
                <a:spcPts val="600"/>
              </a:spcBef>
              <a:spcAft>
                <a:spcPts val="600"/>
              </a:spcAft>
              <a:buClr>
                <a:schemeClr val="accent1"/>
              </a:buClr>
            </a:pPr>
            <a:r>
              <a:rPr lang="en-US" altLang="en-US" sz="2400" dirty="0" smtClean="0">
                <a:solidFill>
                  <a:schemeClr val="tx1">
                    <a:lumMod val="75000"/>
                    <a:lumOff val="25000"/>
                  </a:schemeClr>
                </a:solidFill>
              </a:rPr>
              <a:t>Vehicle Inspection Stations</a:t>
            </a:r>
          </a:p>
          <a:p>
            <a:pPr defTabSz="457200">
              <a:lnSpc>
                <a:spcPct val="100000"/>
              </a:lnSpc>
              <a:spcBef>
                <a:spcPts val="600"/>
              </a:spcBef>
              <a:spcAft>
                <a:spcPts val="600"/>
              </a:spcAft>
              <a:buClr>
                <a:schemeClr val="accent1"/>
              </a:buClr>
            </a:pPr>
            <a:r>
              <a:rPr lang="en-US" altLang="en-US" sz="2400" dirty="0" smtClean="0">
                <a:solidFill>
                  <a:schemeClr val="tx1">
                    <a:lumMod val="75000"/>
                    <a:lumOff val="25000"/>
                  </a:schemeClr>
                </a:solidFill>
              </a:rPr>
              <a:t>En route Inspections</a:t>
            </a:r>
          </a:p>
          <a:p>
            <a:pPr defTabSz="457200">
              <a:lnSpc>
                <a:spcPct val="100000"/>
              </a:lnSpc>
              <a:spcBef>
                <a:spcPts val="600"/>
              </a:spcBef>
              <a:spcAft>
                <a:spcPts val="600"/>
              </a:spcAft>
              <a:buClr>
                <a:schemeClr val="accent1"/>
              </a:buClr>
            </a:pPr>
            <a:r>
              <a:rPr lang="en-US" altLang="en-US" sz="2400" dirty="0" smtClean="0">
                <a:solidFill>
                  <a:schemeClr val="tx1">
                    <a:lumMod val="75000"/>
                    <a:lumOff val="25000"/>
                  </a:schemeClr>
                </a:solidFill>
              </a:rPr>
              <a:t>Post-trip Inspections</a:t>
            </a:r>
          </a:p>
          <a:p>
            <a:pPr defTabSz="457200">
              <a:lnSpc>
                <a:spcPct val="100000"/>
              </a:lnSpc>
              <a:spcBef>
                <a:spcPts val="600"/>
              </a:spcBef>
              <a:spcAft>
                <a:spcPts val="600"/>
              </a:spcAft>
              <a:buClr>
                <a:schemeClr val="accent1"/>
              </a:buClr>
            </a:pPr>
            <a:r>
              <a:rPr lang="en-US" altLang="en-US" sz="2400" dirty="0">
                <a:solidFill>
                  <a:schemeClr val="tx1">
                    <a:lumMod val="75000"/>
                    <a:lumOff val="25000"/>
                  </a:schemeClr>
                </a:solidFill>
              </a:rPr>
              <a:t>Daily </a:t>
            </a:r>
            <a:r>
              <a:rPr lang="en-US" altLang="en-US" sz="2400" dirty="0" smtClean="0">
                <a:solidFill>
                  <a:schemeClr val="tx1">
                    <a:lumMod val="75000"/>
                    <a:lumOff val="25000"/>
                  </a:schemeClr>
                </a:solidFill>
              </a:rPr>
              <a:t>Inspections</a:t>
            </a:r>
            <a:endParaRPr lang="en-US" altLang="en-US" sz="2400" dirty="0">
              <a:solidFill>
                <a:schemeClr val="tx1">
                  <a:lumMod val="75000"/>
                  <a:lumOff val="2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69" y="5585449"/>
            <a:ext cx="694263" cy="694263"/>
          </a:xfrm>
          <a:prstGeom prst="rect">
            <a:avLst/>
          </a:prstGeom>
        </p:spPr>
      </p:pic>
      <p:sp>
        <p:nvSpPr>
          <p:cNvPr id="5" name="Rectangle 4"/>
          <p:cNvSpPr/>
          <p:nvPr/>
        </p:nvSpPr>
        <p:spPr>
          <a:xfrm>
            <a:off x="1434877" y="5622695"/>
            <a:ext cx="7852582" cy="830997"/>
          </a:xfrm>
          <a:prstGeom prst="rect">
            <a:avLst/>
          </a:prstGeom>
        </p:spPr>
        <p:txBody>
          <a:bodyPr wrap="square">
            <a:spAutoFit/>
          </a:bodyPr>
          <a:lstStyle/>
          <a:p>
            <a:r>
              <a:rPr lang="en-CA" sz="2400" dirty="0" smtClean="0">
                <a:solidFill>
                  <a:schemeClr val="tx1">
                    <a:lumMod val="75000"/>
                    <a:lumOff val="25000"/>
                  </a:schemeClr>
                </a:solidFill>
                <a:latin typeface="Calibri Light" panose="020F0302020204030204" pitchFamily="34" charset="0"/>
              </a:rPr>
              <a:t>Daily, en route and post-trip inspections should be documented in your log book.</a:t>
            </a:r>
            <a:endParaRPr lang="en-CA"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3278449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Periodic Mandatory Vehicle Inspection</a:t>
            </a:r>
            <a:endParaRPr lang="en-CA" b="1" dirty="0"/>
          </a:p>
        </p:txBody>
      </p:sp>
      <p:sp>
        <p:nvSpPr>
          <p:cNvPr id="3" name="Content Placeholder 2"/>
          <p:cNvSpPr>
            <a:spLocks noGrp="1"/>
          </p:cNvSpPr>
          <p:nvPr>
            <p:ph sz="quarter" idx="11"/>
          </p:nvPr>
        </p:nvSpPr>
        <p:spPr>
          <a:xfrm>
            <a:off x="544670" y="909421"/>
            <a:ext cx="8087265" cy="5948579"/>
          </a:xfrm>
        </p:spPr>
        <p:txBody>
          <a:bodyPr/>
          <a:lstStyle/>
          <a:p>
            <a:pPr defTabSz="457200">
              <a:lnSpc>
                <a:spcPct val="100000"/>
              </a:lnSpc>
              <a:spcAft>
                <a:spcPts val="800"/>
              </a:spcAft>
              <a:buClr>
                <a:schemeClr val="accent1"/>
              </a:buClr>
            </a:pPr>
            <a:r>
              <a:rPr lang="en-US" altLang="en-US" sz="2400" dirty="0" smtClean="0">
                <a:solidFill>
                  <a:schemeClr val="tx1">
                    <a:lumMod val="75000"/>
                    <a:lumOff val="25000"/>
                  </a:schemeClr>
                </a:solidFill>
              </a:rPr>
              <a:t>Sets </a:t>
            </a:r>
            <a:r>
              <a:rPr lang="en-US" altLang="en-US" sz="2400" dirty="0">
                <a:solidFill>
                  <a:schemeClr val="tx1">
                    <a:lumMod val="75000"/>
                    <a:lumOff val="25000"/>
                  </a:schemeClr>
                </a:solidFill>
              </a:rPr>
              <a:t>the standards for owners’ maintenance </a:t>
            </a:r>
            <a:r>
              <a:rPr lang="en-US" altLang="en-US" sz="2400" dirty="0" smtClean="0">
                <a:solidFill>
                  <a:schemeClr val="tx1">
                    <a:lumMod val="75000"/>
                    <a:lumOff val="25000"/>
                  </a:schemeClr>
                </a:solidFill>
              </a:rPr>
              <a:t>programs</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Provides a commercial vehicle </a:t>
            </a:r>
            <a:r>
              <a:rPr lang="en-US" altLang="en-US" sz="2400" dirty="0">
                <a:solidFill>
                  <a:schemeClr val="tx1">
                    <a:lumMod val="75000"/>
                    <a:lumOff val="25000"/>
                  </a:schemeClr>
                </a:solidFill>
              </a:rPr>
              <a:t>i</a:t>
            </a:r>
            <a:r>
              <a:rPr lang="en-US" altLang="en-US" sz="2400" dirty="0" smtClean="0">
                <a:solidFill>
                  <a:schemeClr val="tx1">
                    <a:lumMod val="75000"/>
                    <a:lumOff val="25000"/>
                  </a:schemeClr>
                </a:solidFill>
              </a:rPr>
              <a:t>nspection </a:t>
            </a:r>
            <a:r>
              <a:rPr lang="en-US" altLang="en-US" sz="2400" dirty="0">
                <a:solidFill>
                  <a:schemeClr val="tx1">
                    <a:lumMod val="75000"/>
                    <a:lumOff val="25000"/>
                  </a:schemeClr>
                </a:solidFill>
              </a:rPr>
              <a:t>c</a:t>
            </a:r>
            <a:r>
              <a:rPr lang="en-US" altLang="en-US" sz="2400" dirty="0" smtClean="0">
                <a:solidFill>
                  <a:schemeClr val="tx1">
                    <a:lumMod val="75000"/>
                    <a:lumOff val="25000"/>
                  </a:schemeClr>
                </a:solidFill>
              </a:rPr>
              <a:t>ertificate and decal</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Does </a:t>
            </a:r>
            <a:r>
              <a:rPr lang="en-US" altLang="en-US" sz="2400" dirty="0">
                <a:solidFill>
                  <a:schemeClr val="tx1">
                    <a:lumMod val="75000"/>
                    <a:lumOff val="25000"/>
                  </a:schemeClr>
                </a:solidFill>
              </a:rPr>
              <a:t>not replace ongoing preventive maintenance carried out by vehicle owners</a:t>
            </a:r>
          </a:p>
          <a:p>
            <a:pPr defTabSz="457200">
              <a:lnSpc>
                <a:spcPct val="100000"/>
              </a:lnSpc>
              <a:spcAft>
                <a:spcPts val="800"/>
              </a:spcAft>
              <a:buClr>
                <a:schemeClr val="accent1"/>
              </a:buClr>
            </a:pPr>
            <a:endParaRPr lang="en-US" altLang="en-US" sz="2400"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913814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On-Road Vehicle Inspections</a:t>
            </a:r>
            <a:endParaRPr lang="en-CA" b="1" dirty="0"/>
          </a:p>
        </p:txBody>
      </p:sp>
      <p:sp>
        <p:nvSpPr>
          <p:cNvPr id="3" name="Content Placeholder 2"/>
          <p:cNvSpPr>
            <a:spLocks noGrp="1"/>
          </p:cNvSpPr>
          <p:nvPr>
            <p:ph sz="quarter" idx="11"/>
          </p:nvPr>
        </p:nvSpPr>
        <p:spPr>
          <a:xfrm>
            <a:off x="544670" y="909421"/>
            <a:ext cx="8087265" cy="5948579"/>
          </a:xfrm>
        </p:spPr>
        <p:txBody>
          <a:bodyPr/>
          <a:lstStyle/>
          <a:p>
            <a:pPr defTabSz="457200">
              <a:lnSpc>
                <a:spcPct val="100000"/>
              </a:lnSpc>
              <a:spcAft>
                <a:spcPts val="800"/>
              </a:spcAft>
              <a:buClr>
                <a:schemeClr val="accent1"/>
              </a:buClr>
            </a:pPr>
            <a:r>
              <a:rPr lang="en-US" altLang="en-US" sz="2400" dirty="0" smtClean="0">
                <a:solidFill>
                  <a:schemeClr val="tx1">
                    <a:lumMod val="75000"/>
                    <a:lumOff val="25000"/>
                  </a:schemeClr>
                </a:solidFill>
              </a:rPr>
              <a:t>Commercial Vehicle Safety Alliance (CVSA) inspections</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Promotes safe operation condition of commercial vehicles</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Results are recorded on carrier profile</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Certified inspectors of CVSA program are MB Motor Carrier Enforcement Officers, RCMP and local police service</a:t>
            </a:r>
          </a:p>
          <a:p>
            <a:pPr defTabSz="457200">
              <a:lnSpc>
                <a:spcPct val="100000"/>
              </a:lnSpc>
              <a:spcAft>
                <a:spcPts val="800"/>
              </a:spcAft>
              <a:buClr>
                <a:schemeClr val="accent1"/>
              </a:buClr>
            </a:pPr>
            <a:r>
              <a:rPr lang="en-US" altLang="en-US" sz="2400" dirty="0" smtClean="0">
                <a:solidFill>
                  <a:schemeClr val="tx1">
                    <a:lumMod val="75000"/>
                    <a:lumOff val="25000"/>
                  </a:schemeClr>
                </a:solidFill>
              </a:rPr>
              <a:t>Conducted at random, at roadside or at weigh scales</a:t>
            </a:r>
          </a:p>
          <a:p>
            <a:pPr defTabSz="457200">
              <a:lnSpc>
                <a:spcPct val="100000"/>
              </a:lnSpc>
              <a:spcAft>
                <a:spcPts val="800"/>
              </a:spcAft>
              <a:buClr>
                <a:schemeClr val="accent1"/>
              </a:buClr>
            </a:pPr>
            <a:endParaRPr lang="en-US" altLang="en-US" sz="2400"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8574707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2_OFFICE THEME" val="JlGfQEkj"/>
  <p:tag name="ARTICULATE_DESIGN_ID_4_OFFICE THEME" val="x0YDzNGs"/>
  <p:tag name="ARTICULATE_SLIDE_COUNT" val="38"/>
  <p:tag name="ARTICULATE_DESIGN_ID_3_OFFICE THEME" val="itKblDAr"/>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ence xmlns="b57a0069-056d-4a03-aab5-52ae53322f83">Public</Audience>
    <Status xmlns="b57a0069-056d-4a03-aab5-52ae53322f83">Complete</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E35B25FDADB64F85A912CCBA3D22FB" ma:contentTypeVersion="2" ma:contentTypeDescription="Create a new document." ma:contentTypeScope="" ma:versionID="563f83a67e71ccc8c3bd1327e249b833">
  <xsd:schema xmlns:xsd="http://www.w3.org/2001/XMLSchema" xmlns:xs="http://www.w3.org/2001/XMLSchema" xmlns:p="http://schemas.microsoft.com/office/2006/metadata/properties" xmlns:ns2="b57a0069-056d-4a03-aab5-52ae53322f83" targetNamespace="http://schemas.microsoft.com/office/2006/metadata/properties" ma:root="true" ma:fieldsID="dd0122f5b902e9a2092f5f937c219fff" ns2:_="">
    <xsd:import namespace="b57a0069-056d-4a03-aab5-52ae53322f83"/>
    <xsd:element name="properties">
      <xsd:complexType>
        <xsd:sequence>
          <xsd:element name="documentManagement">
            <xsd:complexType>
              <xsd:all>
                <xsd:element ref="ns2:Status" minOccurs="0"/>
                <xsd:element ref="ns2: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a0069-056d-4a03-aab5-52ae53322f83" elementFormDefault="qualified">
    <xsd:import namespace="http://schemas.microsoft.com/office/2006/documentManagement/types"/>
    <xsd:import namespace="http://schemas.microsoft.com/office/infopath/2007/PartnerControls"/>
    <xsd:element name="Status" ma:index="8" nillable="true" ma:displayName="Status" ma:default="Not Started" ma:format="Dropdown" ma:internalName="Status">
      <xsd:simpleType>
        <xsd:restriction base="dms:Choice">
          <xsd:enumeration value="Not Started"/>
          <xsd:enumeration value="In Progress"/>
          <xsd:enumeration value="Complete"/>
        </xsd:restriction>
      </xsd:simpleType>
    </xsd:element>
    <xsd:element name="Audience" ma:index="9" nillable="true" ma:displayName="Audience" ma:default="Public" ma:format="Dropdown" ma:internalName="Audience">
      <xsd:simpleType>
        <xsd:restriction base="dms:Choice">
          <xsd:enumeration value="Public"/>
          <xsd:enumeration value="In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CEEABD-1B17-4BE2-8F91-76669075ED62}">
  <ds:schemaRefs>
    <ds:schemaRef ds:uri="9416692e-dee5-4c2d-8a6a-155c1d899288"/>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780D5E5-F496-4614-AF51-C30ADC61A684}"/>
</file>

<file path=customXml/itemProps3.xml><?xml version="1.0" encoding="utf-8"?>
<ds:datastoreItem xmlns:ds="http://schemas.openxmlformats.org/officeDocument/2006/customXml" ds:itemID="{BC5CAD0C-F95A-4DA8-AED6-5D89933EB5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5170</Words>
  <Application>Microsoft Office PowerPoint</Application>
  <PresentationFormat>On-screen Show (4:3)</PresentationFormat>
  <Paragraphs>517</Paragraphs>
  <Slides>38</Slides>
  <Notes>38</Notes>
  <HiddenSlides>0</HiddenSlides>
  <MMClips>0</MMClips>
  <ScaleCrop>false</ScaleCrop>
  <HeadingPairs>
    <vt:vector size="8" baseType="variant">
      <vt:variant>
        <vt:lpstr>Fonts Used</vt:lpstr>
      </vt:variant>
      <vt:variant>
        <vt:i4>8</vt:i4>
      </vt:variant>
      <vt:variant>
        <vt:lpstr>Theme</vt:lpstr>
      </vt:variant>
      <vt:variant>
        <vt:i4>9</vt:i4>
      </vt:variant>
      <vt:variant>
        <vt:lpstr>Embedded OLE Servers</vt:lpstr>
      </vt:variant>
      <vt:variant>
        <vt:i4>1</vt:i4>
      </vt:variant>
      <vt:variant>
        <vt:lpstr>Slide Titles</vt:lpstr>
      </vt:variant>
      <vt:variant>
        <vt:i4>38</vt:i4>
      </vt:variant>
    </vt:vector>
  </HeadingPairs>
  <TitlesOfParts>
    <vt:vector size="56" baseType="lpstr">
      <vt:lpstr>Arial</vt:lpstr>
      <vt:lpstr>Calibri</vt:lpstr>
      <vt:lpstr>Calibri Light</vt:lpstr>
      <vt:lpstr>Franklin Gothic Book</vt:lpstr>
      <vt:lpstr>Lato</vt:lpstr>
      <vt:lpstr>Lato Regular</vt:lpstr>
      <vt:lpstr>Symbol</vt:lpstr>
      <vt:lpstr>Times New Roman</vt:lpstr>
      <vt:lpstr>2_Office Theme</vt:lpstr>
      <vt:lpstr>4_Office Theme</vt:lpstr>
      <vt:lpstr>5_Office Theme</vt:lpstr>
      <vt:lpstr>6_Office Theme</vt:lpstr>
      <vt:lpstr>8_Office Theme</vt:lpstr>
      <vt:lpstr>9_Office Theme</vt:lpstr>
      <vt:lpstr>10_Office Theme</vt:lpstr>
      <vt:lpstr>11_Office Theme</vt:lpstr>
      <vt:lpstr>7_Office Theme</vt:lpstr>
      <vt:lpstr>Acrobat Document</vt:lpstr>
      <vt:lpstr>Vehicle Inspections</vt:lpstr>
      <vt:lpstr>Learning Objectives</vt:lpstr>
      <vt:lpstr>Inspection Requirements</vt:lpstr>
      <vt:lpstr>Why Inspect?</vt:lpstr>
      <vt:lpstr>Compliance with Vehicle Inspections</vt:lpstr>
      <vt:lpstr>The Highway Traffic Act, 1997</vt:lpstr>
      <vt:lpstr>Types of Inspections</vt:lpstr>
      <vt:lpstr>Periodic Mandatory Vehicle Inspection</vt:lpstr>
      <vt:lpstr>On-Road Vehicle Inspections</vt:lpstr>
      <vt:lpstr>On-Road Vehicle Inspections</vt:lpstr>
      <vt:lpstr>Vehicle Inspection Stations</vt:lpstr>
      <vt:lpstr>En Route Inspections</vt:lpstr>
      <vt:lpstr>Post-Trip Inspection </vt:lpstr>
      <vt:lpstr>Daily Inspection</vt:lpstr>
      <vt:lpstr>Air Brake Daily Inspection</vt:lpstr>
      <vt:lpstr>Exercises: 1 and 2</vt:lpstr>
      <vt:lpstr>Daily Inspections</vt:lpstr>
      <vt:lpstr>Getting Ready for an Inspection </vt:lpstr>
      <vt:lpstr>Performing Inspections</vt:lpstr>
      <vt:lpstr>Daily Inspection Requirement</vt:lpstr>
      <vt:lpstr>Preparing for an Inspection</vt:lpstr>
      <vt:lpstr>Wheel Chocks</vt:lpstr>
      <vt:lpstr>Wheel Chocking Considerations</vt:lpstr>
      <vt:lpstr>Wheel Chocking Considerations</vt:lpstr>
      <vt:lpstr>Wheel Chocking Considerations</vt:lpstr>
      <vt:lpstr>Inspection Procedure</vt:lpstr>
      <vt:lpstr>When You Find a Defect</vt:lpstr>
      <vt:lpstr>Report Requirements</vt:lpstr>
      <vt:lpstr>Filling out a Report</vt:lpstr>
      <vt:lpstr>Upon Completion of Report</vt:lpstr>
      <vt:lpstr>Exercise: 3 &amp; 4</vt:lpstr>
      <vt:lpstr>Review</vt:lpstr>
      <vt:lpstr>Review</vt:lpstr>
      <vt:lpstr>Review</vt:lpstr>
      <vt:lpstr>After-Class Assignment</vt:lpstr>
      <vt:lpstr>Summary</vt:lpstr>
      <vt:lpstr>Practical In-Yard Training</vt:lpstr>
      <vt:lpstr>Practical In-Yard Assessment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PowerPoint</dc:title>
  <dc:creator/>
  <cp:lastModifiedBy/>
  <cp:revision>1</cp:revision>
  <dcterms:created xsi:type="dcterms:W3CDTF">2018-09-12T19:59:45Z</dcterms:created>
  <dcterms:modified xsi:type="dcterms:W3CDTF">2021-12-06T17:04:46Z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0x01010097E35B25FDADB64F85A912CCBA3D22FB</vt:lpwstr>
  </property>
  <property fmtid="{D5CDD505-2E9C-101B-9397-08002B2CF9AE}" pid="3" name="ArticulateGUID">
    <vt:lpwstr>D9C8B081-6BD6-4FFD-8A01-084E794D06C7</vt:lpwstr>
  </property>
  <property fmtid="{D5CDD505-2E9C-101B-9397-08002B2CF9AE}" pid="4" name="ArticulatePath">
    <vt:lpwstr>MPI_MELT PPT Template</vt:lpwstr>
  </property>
</Properties>
</file>