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slideLayouts/slideLayout29.xml" ContentType="application/vnd.openxmlformats-officedocument.presentationml.slideLayout+xml"/>
  <Override PartName="/ppt/theme/theme6.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slideLayouts/slideLayout30.xml" ContentType="application/vnd.openxmlformats-officedocument.presentationml.slideLayout+xml"/>
  <Override PartName="/ppt/theme/theme7.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slideLayouts/slideLayout31.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slideLayouts/slideLayout3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notesSlides/notesSlide5.xml" ContentType="application/vnd.openxmlformats-officedocument.presentationml.notesSlide+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notesSlides/notesSlide16.xml" ContentType="application/vnd.openxmlformats-officedocument.presentationml.notesSlide+xml"/>
  <Override PartName="/ppt/tags/tag54.xml" ContentType="application/vnd.openxmlformats-officedocument.presentationml.tags+xml"/>
  <Override PartName="/ppt/notesSlides/notesSlide17.xml" ContentType="application/vnd.openxmlformats-officedocument.presentationml.notesSlide+xml"/>
  <Override PartName="/ppt/tags/tag55.xml" ContentType="application/vnd.openxmlformats-officedocument.presentationml.tags+xml"/>
  <Override PartName="/ppt/notesSlides/notesSlide18.xml" ContentType="application/vnd.openxmlformats-officedocument.presentationml.notesSlide+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notesSlides/notesSlide20.xml" ContentType="application/vnd.openxmlformats-officedocument.presentationml.notesSlide+xml"/>
  <Override PartName="/ppt/tags/tag58.xml" ContentType="application/vnd.openxmlformats-officedocument.presentationml.tags+xml"/>
  <Override PartName="/ppt/notesSlides/notesSlide21.xml" ContentType="application/vnd.openxmlformats-officedocument.presentationml.notesSlide+xml"/>
  <Override PartName="/ppt/tags/tag59.xml" ContentType="application/vnd.openxmlformats-officedocument.presentationml.tags+xml"/>
  <Override PartName="/ppt/notesSlides/notesSlide22.xml" ContentType="application/vnd.openxmlformats-officedocument.presentationml.notesSlide+xml"/>
  <Override PartName="/ppt/tags/tag60.xml" ContentType="application/vnd.openxmlformats-officedocument.presentationml.tags+xml"/>
  <Override PartName="/ppt/notesSlides/notesSlide23.xml" ContentType="application/vnd.openxmlformats-officedocument.presentationml.notesSlide+xml"/>
  <Override PartName="/ppt/tags/tag61.xml" ContentType="application/vnd.openxmlformats-officedocument.presentationml.tags+xml"/>
  <Override PartName="/ppt/notesSlides/notesSlide24.xml" ContentType="application/vnd.openxmlformats-officedocument.presentationml.notesSlide+xml"/>
  <Override PartName="/ppt/tags/tag62.xml" ContentType="application/vnd.openxmlformats-officedocument.presentationml.tags+xml"/>
  <Override PartName="/ppt/notesSlides/notesSlide25.xml" ContentType="application/vnd.openxmlformats-officedocument.presentationml.notesSlide+xml"/>
  <Override PartName="/ppt/tags/tag63.xml" ContentType="application/vnd.openxmlformats-officedocument.presentationml.tags+xml"/>
  <Override PartName="/ppt/notesSlides/notesSlide26.xml" ContentType="application/vnd.openxmlformats-officedocument.presentationml.notesSlide+xml"/>
  <Override PartName="/ppt/tags/tag64.xml" ContentType="application/vnd.openxmlformats-officedocument.presentationml.tags+xml"/>
  <Override PartName="/ppt/notesSlides/notesSlide27.xml" ContentType="application/vnd.openxmlformats-officedocument.presentationml.notesSlide+xml"/>
  <Override PartName="/ppt/tags/tag65.xml" ContentType="application/vnd.openxmlformats-officedocument.presentationml.tags+xml"/>
  <Override PartName="/ppt/notesSlides/notesSlide28.xml" ContentType="application/vnd.openxmlformats-officedocument.presentationml.notesSlide+xml"/>
  <Override PartName="/ppt/tags/tag66.xml" ContentType="application/vnd.openxmlformats-officedocument.presentationml.tags+xml"/>
  <Override PartName="/ppt/notesSlides/notesSlide29.xml" ContentType="application/vnd.openxmlformats-officedocument.presentationml.notesSlide+xml"/>
  <Override PartName="/ppt/tags/tag67.xml" ContentType="application/vnd.openxmlformats-officedocument.presentationml.tags+xml"/>
  <Override PartName="/ppt/notesSlides/notesSlide30.xml" ContentType="application/vnd.openxmlformats-officedocument.presentationml.notesSlide+xml"/>
  <Override PartName="/ppt/tags/tag68.xml" ContentType="application/vnd.openxmlformats-officedocument.presentationml.tags+xml"/>
  <Override PartName="/ppt/notesSlides/notesSlide31.xml" ContentType="application/vnd.openxmlformats-officedocument.presentationml.notesSlide+xml"/>
  <Override PartName="/ppt/tags/tag69.xml" ContentType="application/vnd.openxmlformats-officedocument.presentationml.tags+xml"/>
  <Override PartName="/ppt/notesSlides/notesSlide32.xml" ContentType="application/vnd.openxmlformats-officedocument.presentationml.notesSlide+xml"/>
  <Override PartName="/ppt/tags/tag70.xml" ContentType="application/vnd.openxmlformats-officedocument.presentationml.tags+xml"/>
  <Override PartName="/ppt/notesSlides/notesSlide33.xml" ContentType="application/vnd.openxmlformats-officedocument.presentationml.notesSlide+xml"/>
  <Override PartName="/ppt/tags/tag71.xml" ContentType="application/vnd.openxmlformats-officedocument.presentationml.tags+xml"/>
  <Override PartName="/ppt/notesSlides/notesSlide34.xml" ContentType="application/vnd.openxmlformats-officedocument.presentationml.notesSlide+xml"/>
  <Override PartName="/ppt/tags/tag72.xml" ContentType="application/vnd.openxmlformats-officedocument.presentationml.tags+xml"/>
  <Override PartName="/ppt/notesSlides/notesSlide35.xml" ContentType="application/vnd.openxmlformats-officedocument.presentationml.notesSlide+xml"/>
  <Override PartName="/ppt/tags/tag73.xml" ContentType="application/vnd.openxmlformats-officedocument.presentationml.tags+xml"/>
  <Override PartName="/ppt/notesSlides/notesSlide36.xml" ContentType="application/vnd.openxmlformats-officedocument.presentationml.notesSlide+xml"/>
  <Override PartName="/ppt/comments/comment1.xml" ContentType="application/vnd.openxmlformats-officedocument.presentationml.comments+xml"/>
  <Override PartName="/ppt/tags/tag74.xml" ContentType="application/vnd.openxmlformats-officedocument.presentationml.tags+xml"/>
  <Override PartName="/ppt/notesSlides/notesSlide37.xml" ContentType="application/vnd.openxmlformats-officedocument.presentationml.notesSlide+xml"/>
  <Override PartName="/ppt/comments/comment2.xml" ContentType="application/vnd.openxmlformats-officedocument.presentationml.comments+xml"/>
  <Override PartName="/ppt/tags/tag75.xml" ContentType="application/vnd.openxmlformats-officedocument.presentationml.tags+xml"/>
  <Override PartName="/ppt/notesSlides/notesSlide38.xml" ContentType="application/vnd.openxmlformats-officedocument.presentationml.notesSlide+xml"/>
  <Override PartName="/ppt/comments/comment3.xml" ContentType="application/vnd.openxmlformats-officedocument.presentationml.comments+xml"/>
  <Override PartName="/ppt/tags/tag76.xml" ContentType="application/vnd.openxmlformats-officedocument.presentationml.tags+xml"/>
  <Override PartName="/ppt/notesSlides/notesSlide39.xml" ContentType="application/vnd.openxmlformats-officedocument.presentationml.notesSlide+xml"/>
  <Override PartName="/ppt/comments/comment4.xml" ContentType="application/vnd.openxmlformats-officedocument.presentationml.comments+xml"/>
  <Override PartName="/ppt/tags/tag77.xml" ContentType="application/vnd.openxmlformats-officedocument.presentationml.tags+xml"/>
  <Override PartName="/ppt/notesSlides/notesSlide40.xml" ContentType="application/vnd.openxmlformats-officedocument.presentationml.notesSlide+xml"/>
  <Override PartName="/ppt/comments/comment5.xml" ContentType="application/vnd.openxmlformats-officedocument.presentationml.comments+xml"/>
  <Override PartName="/ppt/tags/tag78.xml" ContentType="application/vnd.openxmlformats-officedocument.presentationml.tags+xml"/>
  <Override PartName="/ppt/notesSlides/notesSlide41.xml" ContentType="application/vnd.openxmlformats-officedocument.presentationml.notesSlide+xml"/>
  <Override PartName="/ppt/comments/comment6.xml" ContentType="application/vnd.openxmlformats-officedocument.presentationml.comments+xml"/>
  <Override PartName="/ppt/tags/tag79.xml" ContentType="application/vnd.openxmlformats-officedocument.presentationml.tags+xml"/>
  <Override PartName="/ppt/notesSlides/notesSlide42.xml" ContentType="application/vnd.openxmlformats-officedocument.presentationml.notesSlide+xml"/>
  <Override PartName="/ppt/tags/tag80.xml" ContentType="application/vnd.openxmlformats-officedocument.presentationml.tags+xml"/>
  <Override PartName="/ppt/notesSlides/notesSlide43.xml" ContentType="application/vnd.openxmlformats-officedocument.presentationml.notesSlide+xml"/>
  <Override PartName="/ppt/comments/comment7.xml" ContentType="application/vnd.openxmlformats-officedocument.presentationml.comments+xml"/>
  <Override PartName="/ppt/tags/tag81.xml" ContentType="application/vnd.openxmlformats-officedocument.presentationml.tags+xml"/>
  <Override PartName="/ppt/notesSlides/notesSlide44.xml" ContentType="application/vnd.openxmlformats-officedocument.presentationml.notesSlide+xml"/>
  <Override PartName="/ppt/comments/comment8.xml" ContentType="application/vnd.openxmlformats-officedocument.presentationml.comments+xml"/>
  <Override PartName="/ppt/tags/tag82.xml" ContentType="application/vnd.openxmlformats-officedocument.presentationml.tags+xml"/>
  <Override PartName="/ppt/notesSlides/notesSlide45.xml" ContentType="application/vnd.openxmlformats-officedocument.presentationml.notesSlide+xml"/>
  <Override PartName="/ppt/tags/tag83.xml" ContentType="application/vnd.openxmlformats-officedocument.presentationml.tags+xml"/>
  <Override PartName="/ppt/notesSlides/notesSlide46.xml" ContentType="application/vnd.openxmlformats-officedocument.presentationml.notesSlide+xml"/>
  <Override PartName="/ppt/tags/tag84.xml" ContentType="application/vnd.openxmlformats-officedocument.presentationml.tags+xml"/>
  <Override PartName="/ppt/notesSlides/notesSlide47.xml" ContentType="application/vnd.openxmlformats-officedocument.presentationml.notesSlide+xml"/>
  <Override PartName="/ppt/tags/tag85.xml" ContentType="application/vnd.openxmlformats-officedocument.presentationml.tags+xml"/>
  <Override PartName="/ppt/notesSlides/notesSlide48.xml" ContentType="application/vnd.openxmlformats-officedocument.presentationml.notesSlide+xml"/>
  <Override PartName="/ppt/tags/tag86.xml" ContentType="application/vnd.openxmlformats-officedocument.presentationml.tags+xml"/>
  <Override PartName="/ppt/notesSlides/notesSlide49.xml" ContentType="application/vnd.openxmlformats-officedocument.presentationml.notesSlide+xml"/>
  <Override PartName="/ppt/tags/tag87.xml" ContentType="application/vnd.openxmlformats-officedocument.presentationml.tags+xml"/>
  <Override PartName="/ppt/notesSlides/notesSlide50.xml" ContentType="application/vnd.openxmlformats-officedocument.presentationml.notesSlide+xml"/>
  <Override PartName="/ppt/tags/tag88.xml" ContentType="application/vnd.openxmlformats-officedocument.presentationml.tags+xml"/>
  <Override PartName="/ppt/notesSlides/notesSlide51.xml" ContentType="application/vnd.openxmlformats-officedocument.presentationml.notesSlide+xml"/>
  <Override PartName="/ppt/tags/tag89.xml" ContentType="application/vnd.openxmlformats-officedocument.presentationml.tags+xml"/>
  <Override PartName="/ppt/notesSlides/notesSlide52.xml" ContentType="application/vnd.openxmlformats-officedocument.presentationml.notesSlide+xml"/>
  <Override PartName="/ppt/tags/tag90.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2" r:id="rId4"/>
    <p:sldMasterId id="2147483670" r:id="rId5"/>
    <p:sldMasterId id="2147483819" r:id="rId6"/>
    <p:sldMasterId id="2147483681" r:id="rId7"/>
    <p:sldMasterId id="2147483808" r:id="rId8"/>
    <p:sldMasterId id="2147483810" r:id="rId9"/>
    <p:sldMasterId id="2147483812" r:id="rId10"/>
    <p:sldMasterId id="2147483814" r:id="rId11"/>
    <p:sldMasterId id="2147483683" r:id="rId12"/>
  </p:sldMasterIdLst>
  <p:notesMasterIdLst>
    <p:notesMasterId r:id="rId66"/>
  </p:notesMasterIdLst>
  <p:handoutMasterIdLst>
    <p:handoutMasterId r:id="rId67"/>
  </p:handoutMasterIdLst>
  <p:sldIdLst>
    <p:sldId id="256" r:id="rId13"/>
    <p:sldId id="484" r:id="rId14"/>
    <p:sldId id="469" r:id="rId15"/>
    <p:sldId id="444" r:id="rId16"/>
    <p:sldId id="498" r:id="rId17"/>
    <p:sldId id="424" r:id="rId18"/>
    <p:sldId id="425" r:id="rId19"/>
    <p:sldId id="491" r:id="rId20"/>
    <p:sldId id="490" r:id="rId21"/>
    <p:sldId id="504" r:id="rId22"/>
    <p:sldId id="467" r:id="rId23"/>
    <p:sldId id="501" r:id="rId24"/>
    <p:sldId id="492" r:id="rId25"/>
    <p:sldId id="508" r:id="rId26"/>
    <p:sldId id="435" r:id="rId27"/>
    <p:sldId id="436" r:id="rId28"/>
    <p:sldId id="438" r:id="rId29"/>
    <p:sldId id="437" r:id="rId30"/>
    <p:sldId id="440" r:id="rId31"/>
    <p:sldId id="439" r:id="rId32"/>
    <p:sldId id="452" r:id="rId33"/>
    <p:sldId id="487" r:id="rId34"/>
    <p:sldId id="429" r:id="rId35"/>
    <p:sldId id="430" r:id="rId36"/>
    <p:sldId id="483" r:id="rId37"/>
    <p:sldId id="432" r:id="rId38"/>
    <p:sldId id="434" r:id="rId39"/>
    <p:sldId id="505" r:id="rId40"/>
    <p:sldId id="308" r:id="rId41"/>
    <p:sldId id="312" r:id="rId42"/>
    <p:sldId id="460" r:id="rId43"/>
    <p:sldId id="457" r:id="rId44"/>
    <p:sldId id="502" r:id="rId45"/>
    <p:sldId id="486" r:id="rId46"/>
    <p:sldId id="451" r:id="rId47"/>
    <p:sldId id="398" r:id="rId48"/>
    <p:sldId id="399" r:id="rId49"/>
    <p:sldId id="503" r:id="rId50"/>
    <p:sldId id="401" r:id="rId51"/>
    <p:sldId id="403" r:id="rId52"/>
    <p:sldId id="400" r:id="rId53"/>
    <p:sldId id="506" r:id="rId54"/>
    <p:sldId id="507" r:id="rId55"/>
    <p:sldId id="402" r:id="rId56"/>
    <p:sldId id="404" r:id="rId57"/>
    <p:sldId id="493" r:id="rId58"/>
    <p:sldId id="500" r:id="rId59"/>
    <p:sldId id="496" r:id="rId60"/>
    <p:sldId id="456" r:id="rId61"/>
    <p:sldId id="413" r:id="rId62"/>
    <p:sldId id="511" r:id="rId63"/>
    <p:sldId id="509" r:id="rId64"/>
    <p:sldId id="510" r:id="rId65"/>
  </p:sldIdLst>
  <p:sldSz cx="9144000" cy="6858000" type="screen4x3"/>
  <p:notesSz cx="7010400" cy="9296400"/>
  <p:custDataLst>
    <p:tags r:id="rId6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6AF86C9-8CFC-4F53-8FDA-1657CA9A5B84}">
          <p14:sldIdLst>
            <p14:sldId id="256"/>
            <p14:sldId id="484"/>
            <p14:sldId id="469"/>
          </p14:sldIdLst>
        </p14:section>
        <p14:section name="Awareness on the Road" id="{805A64A0-E62A-4DAA-99CA-20A0B112382E}">
          <p14:sldIdLst>
            <p14:sldId id="444"/>
            <p14:sldId id="498"/>
          </p14:sldIdLst>
        </p14:section>
        <p14:section name="Ahead/Behind Vehicles" id="{45871DEF-C2C7-497F-B7EA-521C4E6E801A}">
          <p14:sldIdLst>
            <p14:sldId id="424"/>
            <p14:sldId id="425"/>
            <p14:sldId id="491"/>
            <p14:sldId id="490"/>
            <p14:sldId id="504"/>
            <p14:sldId id="467"/>
          </p14:sldIdLst>
        </p14:section>
        <p14:section name="Intersections" id="{A0EAA9FF-0F21-41B4-B5C5-59336DAD2F78}">
          <p14:sldIdLst>
            <p14:sldId id="501"/>
          </p14:sldIdLst>
        </p14:section>
        <p14:section name="Merging, Entering, Exiting" id="{A11E0E32-57BD-4F5C-BA5B-95E91D389CD1}">
          <p14:sldIdLst>
            <p14:sldId id="492"/>
            <p14:sldId id="508"/>
          </p14:sldIdLst>
        </p14:section>
        <p14:section name="Railway Crossings" id="{A0EAD481-27D3-4C9E-A972-9B997834B04A}">
          <p14:sldIdLst>
            <p14:sldId id="435"/>
            <p14:sldId id="436"/>
            <p14:sldId id="438"/>
            <p14:sldId id="437"/>
            <p14:sldId id="440"/>
            <p14:sldId id="439"/>
            <p14:sldId id="452"/>
            <p14:sldId id="487"/>
          </p14:sldIdLst>
        </p14:section>
        <p14:section name="Mountain &amp; Hills" id="{5F846747-9702-4294-ADA6-76460DC984FE}">
          <p14:sldIdLst>
            <p14:sldId id="429"/>
            <p14:sldId id="430"/>
            <p14:sldId id="483"/>
            <p14:sldId id="432"/>
            <p14:sldId id="434"/>
            <p14:sldId id="505"/>
          </p14:sldIdLst>
        </p14:section>
        <p14:section name="Driving to Conditions" id="{613BFC13-4996-4953-A327-119D2AF99802}">
          <p14:sldIdLst>
            <p14:sldId id="308"/>
            <p14:sldId id="312"/>
            <p14:sldId id="460"/>
            <p14:sldId id="457"/>
            <p14:sldId id="502"/>
            <p14:sldId id="486"/>
          </p14:sldIdLst>
        </p14:section>
        <p14:section name="High Risk Driving Techniques" id="{98E49901-13DE-4649-A24B-A409E14E31E2}">
          <p14:sldIdLst>
            <p14:sldId id="451"/>
            <p14:sldId id="398"/>
            <p14:sldId id="399"/>
            <p14:sldId id="503"/>
            <p14:sldId id="401"/>
            <p14:sldId id="403"/>
            <p14:sldId id="400"/>
            <p14:sldId id="506"/>
            <p14:sldId id="507"/>
            <p14:sldId id="402"/>
            <p14:sldId id="404"/>
            <p14:sldId id="493"/>
            <p14:sldId id="500"/>
            <p14:sldId id="496"/>
          </p14:sldIdLst>
        </p14:section>
        <p14:section name="Wrap Up" id="{21A4B010-89F9-49F1-B055-2D937773C7DC}">
          <p14:sldIdLst>
            <p14:sldId id="456"/>
            <p14:sldId id="413"/>
            <p14:sldId id="511"/>
          </p14:sldIdLst>
        </p14:section>
        <p14:section name="Practical Training" id="{7B9BFD9E-B835-4FDF-BF86-0308D38E611E}">
          <p14:sldIdLst>
            <p14:sldId id="509"/>
            <p14:sldId id="5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6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2A0"/>
    <a:srgbClr val="5BC0CA"/>
    <a:srgbClr val="5FB743"/>
    <a:srgbClr val="63BB46"/>
    <a:srgbClr val="2D97E5"/>
    <a:srgbClr val="417E2E"/>
    <a:srgbClr val="FDD106"/>
    <a:srgbClr val="2591CB"/>
    <a:srgbClr val="AFBEC5"/>
    <a:srgbClr val="F57A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8" autoAdjust="0"/>
    <p:restoredTop sz="66397" autoAdjust="0"/>
  </p:normalViewPr>
  <p:slideViewPr>
    <p:cSldViewPr snapToGrid="0">
      <p:cViewPr varScale="1">
        <p:scale>
          <a:sx n="56" d="100"/>
          <a:sy n="56" d="100"/>
        </p:scale>
        <p:origin x="1580" y="52"/>
      </p:cViewPr>
      <p:guideLst/>
    </p:cSldViewPr>
  </p:slideViewPr>
  <p:outlineViewPr>
    <p:cViewPr>
      <p:scale>
        <a:sx n="33" d="100"/>
        <a:sy n="33" d="100"/>
      </p:scale>
      <p:origin x="0" y="-41904"/>
    </p:cViewPr>
  </p:outlineViewPr>
  <p:notesTextViewPr>
    <p:cViewPr>
      <p:scale>
        <a:sx n="3" d="2"/>
        <a:sy n="3" d="2"/>
      </p:scale>
      <p:origin x="0" y="0"/>
    </p:cViewPr>
  </p:notesTextViewPr>
  <p:sorterViewPr>
    <p:cViewPr varScale="1">
      <p:scale>
        <a:sx n="1" d="1"/>
        <a:sy n="1" d="1"/>
      </p:scale>
      <p:origin x="0" y="-8340"/>
    </p:cViewPr>
  </p:sorterViewPr>
  <p:notesViewPr>
    <p:cSldViewPr snapToGrid="0">
      <p:cViewPr varScale="1">
        <p:scale>
          <a:sx n="81" d="100"/>
          <a:sy n="81" d="100"/>
        </p:scale>
        <p:origin x="2022" y="-10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handoutMaster" Target="handoutMasters/handout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1-19T16:14:25.260" idx="1452">
    <p:pos x="10" y="10"/>
    <p:text>Changed first sentence to match notes and textbook- what was there did not make sense.</p:text>
    <p:extLst>
      <p:ext uri="{C676402C-5697-4E1C-873F-D02D1690AC5C}">
        <p15:threadingInfo xmlns:p15="http://schemas.microsoft.com/office/powerpoint/2012/main" timeZoneBias="360"/>
      </p:ext>
    </p:extLst>
  </p:cm>
  <p:cm authorId="2" dt="2021-11-19T16:16:16.913" idx="1453">
    <p:pos x="10" y="106"/>
    <p:text>added situation in title to match textbook and content</p:text>
    <p:extLst>
      <p:ext uri="{C676402C-5697-4E1C-873F-D02D1690AC5C}">
        <p15:threadingInfo xmlns:p15="http://schemas.microsoft.com/office/powerpoint/2012/main" timeZoneBias="360">
          <p15:parentCm authorId="2" idx="1452"/>
        </p15:threadingInfo>
      </p:ext>
    </p:extLst>
  </p:cm>
  <p:cm authorId="2" dt="2021-11-19T16:19:56.856" idx="1454">
    <p:pos x="10" y="202"/>
    <p:text>added more detail as hydroplaning is on the quiz</p:text>
    <p:extLst>
      <p:ext uri="{C676402C-5697-4E1C-873F-D02D1690AC5C}">
        <p15:threadingInfo xmlns:p15="http://schemas.microsoft.com/office/powerpoint/2012/main" timeZoneBias="360">
          <p15:parentCm authorId="2" idx="145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11-25T10:00:34.469" idx="1455">
    <p:pos x="10" y="10"/>
    <p:text>updated bullet under trailer jackknife to match textbook language and notes</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11-25T11:17:31.549" idx="1456">
    <p:pos x="10" y="10"/>
    <p:text>Updated second bullet from "remember" to "be aware and updated notes</p:text>
    <p:extLst>
      <p:ext uri="{C676402C-5697-4E1C-873F-D02D1690AC5C}">
        <p15:threadingInfo xmlns:p15="http://schemas.microsoft.com/office/powerpoint/2012/main" timeZoneBias="360"/>
      </p:ext>
    </p:extLst>
  </p:cm>
  <p:cm authorId="2" dt="2021-11-25T11:19:04.236" idx="1457">
    <p:pos x="10" y="106"/>
    <p:text>added bold- exam questions</p:text>
    <p:extLst>
      <p:ext uri="{C676402C-5697-4E1C-873F-D02D1690AC5C}">
        <p15:threadingInfo xmlns:p15="http://schemas.microsoft.com/office/powerpoint/2012/main" timeZoneBias="360">
          <p15:parentCm authorId="2" idx="145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11-19T14:01:40.175" idx="1458">
    <p:pos x="10" y="10"/>
    <p:text>added stay calm (in quiz)</p:text>
    <p:extLst>
      <p:ext uri="{C676402C-5697-4E1C-873F-D02D1690AC5C}">
        <p15:threadingInfo xmlns:p15="http://schemas.microsoft.com/office/powerpoint/2012/main" timeZoneBias="360"/>
      </p:ext>
    </p:extLst>
  </p:cm>
  <p:cm authorId="2" dt="2021-11-19T15:57:04.844" idx="1459">
    <p:pos x="10" y="106"/>
    <p:text>correct grammar error in title blowout not blow out and match textbook</p:text>
    <p:extLst>
      <p:ext uri="{C676402C-5697-4E1C-873F-D02D1690AC5C}">
        <p15:threadingInfo xmlns:p15="http://schemas.microsoft.com/office/powerpoint/2012/main" timeZoneBias="360">
          <p15:parentCm authorId="2" idx="1458"/>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11-19T13:55:41.990" idx="1460">
    <p:pos x="5311" y="589"/>
    <p:text>Added secondary bullets  and note at end due to quiz questions that are only in the notes. (scanty info on slides)</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1-11-24T16:21:01.894" idx="1461">
    <p:pos x="3270" y="1699"/>
    <p:text>added second bullet to threshhold braking</p:text>
    <p:extLst>
      <p:ext uri="{C676402C-5697-4E1C-873F-D02D1690AC5C}">
        <p15:threadingInfo xmlns:p15="http://schemas.microsoft.com/office/powerpoint/2012/main" timeZoneBias="360"/>
      </p:ext>
    </p:extLst>
  </p:cm>
  <p:cm authorId="2" dt="2021-11-24T16:30:33.866" idx="1462">
    <p:pos x="1587" y="226"/>
    <p:text>Added emergency to title to match textbook section</p:text>
    <p:extLst>
      <p:ext uri="{C676402C-5697-4E1C-873F-D02D1690AC5C}">
        <p15:threadingInfo xmlns:p15="http://schemas.microsoft.com/office/powerpoint/2012/main" timeZoneBias="360"/>
      </p:ext>
    </p:extLst>
  </p:cm>
  <p:cm authorId="2" dt="2021-11-24T16:31:26.721" idx="1463">
    <p:pos x="1698" y="1173"/>
    <p:text>added the word "steady" to first subbullet to match Final exam answer- added to text as well</p:text>
    <p:extLst>
      <p:ext uri="{C676402C-5697-4E1C-873F-D02D1690AC5C}">
        <p15:threadingInfo xmlns:p15="http://schemas.microsoft.com/office/powerpoint/2012/main" timeZoneBias="360"/>
      </p:ext>
    </p:extLst>
  </p:cm>
  <p:cm authorId="2" dt="2021-11-24T16:34:48.666" idx="1464">
    <p:pos x="2592" y="1965"/>
    <p:text>added "is not pumping the brakes" from notes- exam question</p:text>
    <p:extLst>
      <p:ext uri="{C676402C-5697-4E1C-873F-D02D1690AC5C}">
        <p15:threadingInfo xmlns:p15="http://schemas.microsoft.com/office/powerpoint/2012/main" timeZoneBias="360"/>
      </p:ext>
    </p:extLst>
  </p:cm>
  <p:cm authorId="2" dt="2021-11-24T16:39:17.427" idx="1465">
    <p:pos x="10" y="10"/>
    <p:text>added bullet "Primary purpose is to prevent skidding" -exam question</p:text>
    <p:extLst>
      <p:ext uri="{C676402C-5697-4E1C-873F-D02D1690AC5C}">
        <p15:threadingInfo xmlns:p15="http://schemas.microsoft.com/office/powerpoint/2012/main" timeZoneBias="360"/>
      </p:ext>
    </p:extLst>
  </p:cm>
  <p:cm authorId="2" dt="2021-11-24T16:40:28.520" idx="1466">
    <p:pos x="10" y="106"/>
    <p:text>also added to notes</p:text>
    <p:extLst>
      <p:ext uri="{C676402C-5697-4E1C-873F-D02D1690AC5C}">
        <p15:threadingInfo xmlns:p15="http://schemas.microsoft.com/office/powerpoint/2012/main" timeZoneBias="360">
          <p15:parentCm authorId="2" idx="1465"/>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1-11-25T15:56:43.455" idx="1467">
    <p:pos x="260" y="1508"/>
    <p:text>Changed title to add Electronic and added first bullet taken from skid contol section in text- exam question</p:text>
    <p:extLst>
      <p:ext uri="{C676402C-5697-4E1C-873F-D02D1690AC5C}">
        <p15:threadingInfo xmlns:p15="http://schemas.microsoft.com/office/powerpoint/2012/main"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1-11-22T12:01:05.488" idx="1468">
    <p:pos x="10" y="10"/>
    <p:text>corrected third bullet to match PPT notes, textbook and quiz question</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6D9FB-D59A-4C7B-B5A8-C125E750E86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110BF16-5169-44D5-B4A3-7795B0C26DD5}">
      <dgm:prSet phldrT="[Text]"/>
      <dgm:spPr/>
      <dgm:t>
        <a:bodyPr/>
        <a:lstStyle/>
        <a:p>
          <a:r>
            <a:rPr lang="en-CA" dirty="0" smtClean="0">
              <a:solidFill>
                <a:schemeClr val="tx1">
                  <a:lumMod val="75000"/>
                  <a:lumOff val="25000"/>
                </a:schemeClr>
              </a:solidFill>
              <a:latin typeface="Calibri Light" panose="020F0302020204030204" pitchFamily="34" charset="0"/>
            </a:rPr>
            <a:t>What will I gain by passing?</a:t>
          </a:r>
          <a:endParaRPr lang="en-US" dirty="0">
            <a:solidFill>
              <a:schemeClr val="tx1">
                <a:lumMod val="75000"/>
                <a:lumOff val="25000"/>
              </a:schemeClr>
            </a:solidFill>
            <a:latin typeface="Calibri Light" panose="020F0302020204030204" pitchFamily="34" charset="0"/>
          </a:endParaRPr>
        </a:p>
      </dgm:t>
    </dgm:pt>
    <dgm:pt modelId="{9C0B031B-3D4B-4298-AE5A-858C16540505}" type="parTrans" cxnId="{D8781A2D-9806-460C-9CB9-1E743B27EDC3}">
      <dgm:prSet/>
      <dgm:spPr/>
      <dgm:t>
        <a:bodyPr/>
        <a:lstStyle/>
        <a:p>
          <a:endParaRPr lang="en-US">
            <a:solidFill>
              <a:schemeClr val="tx1">
                <a:lumMod val="75000"/>
                <a:lumOff val="25000"/>
              </a:schemeClr>
            </a:solidFill>
            <a:latin typeface="Calibri Light" panose="020F0302020204030204" pitchFamily="34" charset="0"/>
          </a:endParaRPr>
        </a:p>
      </dgm:t>
    </dgm:pt>
    <dgm:pt modelId="{5FD4342F-C32F-4EF3-9A41-48CADA6C45C1}" type="sibTrans" cxnId="{D8781A2D-9806-460C-9CB9-1E743B27EDC3}">
      <dgm:prSet/>
      <dgm:spPr/>
      <dgm:t>
        <a:bodyPr/>
        <a:lstStyle/>
        <a:p>
          <a:endParaRPr lang="en-US">
            <a:solidFill>
              <a:schemeClr val="tx1">
                <a:lumMod val="75000"/>
                <a:lumOff val="25000"/>
              </a:schemeClr>
            </a:solidFill>
            <a:latin typeface="Calibri Light" panose="020F0302020204030204" pitchFamily="34" charset="0"/>
          </a:endParaRPr>
        </a:p>
      </dgm:t>
    </dgm:pt>
    <dgm:pt modelId="{67EF3C8D-F19E-4AA4-AC94-92128885FD24}">
      <dgm:prSet/>
      <dgm:spPr/>
      <dgm:t>
        <a:bodyPr/>
        <a:lstStyle/>
        <a:p>
          <a:r>
            <a:rPr lang="en-CA" dirty="0" smtClean="0">
              <a:solidFill>
                <a:schemeClr val="tx1">
                  <a:lumMod val="75000"/>
                  <a:lumOff val="25000"/>
                </a:schemeClr>
              </a:solidFill>
              <a:latin typeface="Calibri Light" panose="020F0302020204030204" pitchFamily="34" charset="0"/>
            </a:rPr>
            <a:t>Is it worth the risk?</a:t>
          </a:r>
          <a:endParaRPr lang="en-CA" dirty="0">
            <a:solidFill>
              <a:schemeClr val="tx1">
                <a:lumMod val="75000"/>
                <a:lumOff val="25000"/>
              </a:schemeClr>
            </a:solidFill>
            <a:latin typeface="Calibri Light" panose="020F0302020204030204" pitchFamily="34" charset="0"/>
          </a:endParaRPr>
        </a:p>
      </dgm:t>
    </dgm:pt>
    <dgm:pt modelId="{C7F1BF24-814F-46B1-83F4-2706DA424EFF}" type="parTrans" cxnId="{80AF22C0-9C7E-4ED6-B2B4-990B35DA60E1}">
      <dgm:prSet/>
      <dgm:spPr/>
      <dgm:t>
        <a:bodyPr/>
        <a:lstStyle/>
        <a:p>
          <a:endParaRPr lang="en-US">
            <a:solidFill>
              <a:schemeClr val="tx1">
                <a:lumMod val="75000"/>
                <a:lumOff val="25000"/>
              </a:schemeClr>
            </a:solidFill>
            <a:latin typeface="Calibri Light" panose="020F0302020204030204" pitchFamily="34" charset="0"/>
          </a:endParaRPr>
        </a:p>
      </dgm:t>
    </dgm:pt>
    <dgm:pt modelId="{A7E96AAF-80D6-4D45-9BC2-D46E26F283D5}" type="sibTrans" cxnId="{80AF22C0-9C7E-4ED6-B2B4-990B35DA60E1}">
      <dgm:prSet/>
      <dgm:spPr/>
      <dgm:t>
        <a:bodyPr/>
        <a:lstStyle/>
        <a:p>
          <a:endParaRPr lang="en-US">
            <a:solidFill>
              <a:schemeClr val="tx1">
                <a:lumMod val="75000"/>
                <a:lumOff val="25000"/>
              </a:schemeClr>
            </a:solidFill>
            <a:latin typeface="Calibri Light" panose="020F0302020204030204" pitchFamily="34" charset="0"/>
          </a:endParaRPr>
        </a:p>
      </dgm:t>
    </dgm:pt>
    <dgm:pt modelId="{556764A5-C5B0-4BC9-AC6E-3E2BF3400C00}">
      <dgm:prSet/>
      <dgm:spPr/>
      <dgm:t>
        <a:bodyPr/>
        <a:lstStyle/>
        <a:p>
          <a:r>
            <a:rPr lang="en-CA" dirty="0" smtClean="0">
              <a:solidFill>
                <a:schemeClr val="tx1">
                  <a:lumMod val="75000"/>
                  <a:lumOff val="25000"/>
                </a:schemeClr>
              </a:solidFill>
              <a:latin typeface="Calibri Light" panose="020F0302020204030204" pitchFamily="34" charset="0"/>
            </a:rPr>
            <a:t>Is the pass necessary?</a:t>
          </a:r>
          <a:endParaRPr lang="en-CA" dirty="0">
            <a:solidFill>
              <a:schemeClr val="tx1">
                <a:lumMod val="75000"/>
                <a:lumOff val="25000"/>
              </a:schemeClr>
            </a:solidFill>
            <a:latin typeface="Calibri Light" panose="020F0302020204030204" pitchFamily="34" charset="0"/>
          </a:endParaRPr>
        </a:p>
      </dgm:t>
    </dgm:pt>
    <dgm:pt modelId="{A6697343-49E8-4629-AEE9-509FE111DAD7}" type="parTrans" cxnId="{0C865939-D124-4624-BE96-7F23EE4BAB1E}">
      <dgm:prSet/>
      <dgm:spPr/>
      <dgm:t>
        <a:bodyPr/>
        <a:lstStyle/>
        <a:p>
          <a:endParaRPr lang="en-US">
            <a:solidFill>
              <a:schemeClr val="tx1">
                <a:lumMod val="75000"/>
                <a:lumOff val="25000"/>
              </a:schemeClr>
            </a:solidFill>
            <a:latin typeface="Calibri Light" panose="020F0302020204030204" pitchFamily="34" charset="0"/>
          </a:endParaRPr>
        </a:p>
      </dgm:t>
    </dgm:pt>
    <dgm:pt modelId="{88993577-F56A-4B2D-8E65-A6F1055306A6}" type="sibTrans" cxnId="{0C865939-D124-4624-BE96-7F23EE4BAB1E}">
      <dgm:prSet/>
      <dgm:spPr/>
      <dgm:t>
        <a:bodyPr/>
        <a:lstStyle/>
        <a:p>
          <a:endParaRPr lang="en-US">
            <a:solidFill>
              <a:schemeClr val="tx1">
                <a:lumMod val="75000"/>
                <a:lumOff val="25000"/>
              </a:schemeClr>
            </a:solidFill>
            <a:latin typeface="Calibri Light" panose="020F0302020204030204" pitchFamily="34" charset="0"/>
          </a:endParaRPr>
        </a:p>
      </dgm:t>
    </dgm:pt>
    <dgm:pt modelId="{647090F8-8BF0-47A4-ADF0-D25DF728B798}">
      <dgm:prSet/>
      <dgm:spPr/>
      <dgm:t>
        <a:bodyPr/>
        <a:lstStyle/>
        <a:p>
          <a:r>
            <a:rPr lang="en-CA" dirty="0" smtClean="0">
              <a:solidFill>
                <a:schemeClr val="tx1">
                  <a:lumMod val="75000"/>
                  <a:lumOff val="25000"/>
                </a:schemeClr>
              </a:solidFill>
              <a:latin typeface="Calibri Light" panose="020F0302020204030204" pitchFamily="34" charset="0"/>
            </a:rPr>
            <a:t>Will I have to exceed the speed limit to pass?</a:t>
          </a:r>
          <a:endParaRPr lang="en-CA" dirty="0">
            <a:solidFill>
              <a:schemeClr val="tx1">
                <a:lumMod val="75000"/>
                <a:lumOff val="25000"/>
              </a:schemeClr>
            </a:solidFill>
            <a:latin typeface="Calibri Light" panose="020F0302020204030204" pitchFamily="34" charset="0"/>
          </a:endParaRPr>
        </a:p>
      </dgm:t>
    </dgm:pt>
    <dgm:pt modelId="{C44ADDD4-C429-496C-8B91-2620224C870C}" type="parTrans" cxnId="{ECA66F90-506C-41B9-BB7F-C180FB04D105}">
      <dgm:prSet/>
      <dgm:spPr/>
      <dgm:t>
        <a:bodyPr/>
        <a:lstStyle/>
        <a:p>
          <a:endParaRPr lang="en-US">
            <a:solidFill>
              <a:schemeClr val="tx1">
                <a:lumMod val="75000"/>
                <a:lumOff val="25000"/>
              </a:schemeClr>
            </a:solidFill>
            <a:latin typeface="Calibri Light" panose="020F0302020204030204" pitchFamily="34" charset="0"/>
          </a:endParaRPr>
        </a:p>
      </dgm:t>
    </dgm:pt>
    <dgm:pt modelId="{D054DDB1-504E-442A-978D-EBFB437909AC}" type="sibTrans" cxnId="{ECA66F90-506C-41B9-BB7F-C180FB04D105}">
      <dgm:prSet/>
      <dgm:spPr/>
      <dgm:t>
        <a:bodyPr/>
        <a:lstStyle/>
        <a:p>
          <a:endParaRPr lang="en-US">
            <a:solidFill>
              <a:schemeClr val="tx1">
                <a:lumMod val="75000"/>
                <a:lumOff val="25000"/>
              </a:schemeClr>
            </a:solidFill>
            <a:latin typeface="Calibri Light" panose="020F0302020204030204" pitchFamily="34" charset="0"/>
          </a:endParaRPr>
        </a:p>
      </dgm:t>
    </dgm:pt>
    <dgm:pt modelId="{C28BF741-DBC5-4CB5-A412-4565C7980C69}" type="pres">
      <dgm:prSet presAssocID="{A826D9FB-D59A-4C7B-B5A8-C125E750E868}" presName="Name0" presStyleCnt="0">
        <dgm:presLayoutVars>
          <dgm:chMax val="7"/>
          <dgm:chPref val="7"/>
          <dgm:dir/>
        </dgm:presLayoutVars>
      </dgm:prSet>
      <dgm:spPr/>
      <dgm:t>
        <a:bodyPr/>
        <a:lstStyle/>
        <a:p>
          <a:endParaRPr lang="en-US"/>
        </a:p>
      </dgm:t>
    </dgm:pt>
    <dgm:pt modelId="{F5E9FC14-EC85-455C-BA29-10CB95D07BE5}" type="pres">
      <dgm:prSet presAssocID="{A826D9FB-D59A-4C7B-B5A8-C125E750E868}" presName="Name1" presStyleCnt="0"/>
      <dgm:spPr/>
    </dgm:pt>
    <dgm:pt modelId="{513650DE-064E-46DF-9013-168689C1ACFD}" type="pres">
      <dgm:prSet presAssocID="{A826D9FB-D59A-4C7B-B5A8-C125E750E868}" presName="cycle" presStyleCnt="0"/>
      <dgm:spPr/>
    </dgm:pt>
    <dgm:pt modelId="{C3C0F18D-0815-4B41-BE77-FF138F6488EF}" type="pres">
      <dgm:prSet presAssocID="{A826D9FB-D59A-4C7B-B5A8-C125E750E868}" presName="srcNode" presStyleLbl="node1" presStyleIdx="0" presStyleCnt="4"/>
      <dgm:spPr/>
    </dgm:pt>
    <dgm:pt modelId="{4DEDD463-AC6C-4BA5-AC6C-C5789C419765}" type="pres">
      <dgm:prSet presAssocID="{A826D9FB-D59A-4C7B-B5A8-C125E750E868}" presName="conn" presStyleLbl="parChTrans1D2" presStyleIdx="0" presStyleCnt="1"/>
      <dgm:spPr/>
      <dgm:t>
        <a:bodyPr/>
        <a:lstStyle/>
        <a:p>
          <a:endParaRPr lang="en-US"/>
        </a:p>
      </dgm:t>
    </dgm:pt>
    <dgm:pt modelId="{A5C550BD-2231-400C-B33C-F9BCA204A911}" type="pres">
      <dgm:prSet presAssocID="{A826D9FB-D59A-4C7B-B5A8-C125E750E868}" presName="extraNode" presStyleLbl="node1" presStyleIdx="0" presStyleCnt="4"/>
      <dgm:spPr/>
    </dgm:pt>
    <dgm:pt modelId="{FB254F6B-CABA-41A1-9BB1-39A2A2316792}" type="pres">
      <dgm:prSet presAssocID="{A826D9FB-D59A-4C7B-B5A8-C125E750E868}" presName="dstNode" presStyleLbl="node1" presStyleIdx="0" presStyleCnt="4"/>
      <dgm:spPr/>
    </dgm:pt>
    <dgm:pt modelId="{BB0C91EE-EEDE-429A-9933-B447C7A40521}" type="pres">
      <dgm:prSet presAssocID="{B110BF16-5169-44D5-B4A3-7795B0C26DD5}" presName="text_1" presStyleLbl="node1" presStyleIdx="0" presStyleCnt="4">
        <dgm:presLayoutVars>
          <dgm:bulletEnabled val="1"/>
        </dgm:presLayoutVars>
      </dgm:prSet>
      <dgm:spPr/>
      <dgm:t>
        <a:bodyPr/>
        <a:lstStyle/>
        <a:p>
          <a:endParaRPr lang="en-US"/>
        </a:p>
      </dgm:t>
    </dgm:pt>
    <dgm:pt modelId="{395F24E3-46B4-4B69-80AB-3BA558BF6288}" type="pres">
      <dgm:prSet presAssocID="{B110BF16-5169-44D5-B4A3-7795B0C26DD5}" presName="accent_1" presStyleCnt="0"/>
      <dgm:spPr/>
    </dgm:pt>
    <dgm:pt modelId="{35DAB834-9C51-42D0-BCC2-FDC54995454B}" type="pres">
      <dgm:prSet presAssocID="{B110BF16-5169-44D5-B4A3-7795B0C26DD5}" presName="accentRepeatNode" presStyleLbl="solidFgAcc1" presStyleIdx="0" presStyleCnt="4"/>
      <dgm:spPr/>
    </dgm:pt>
    <dgm:pt modelId="{628ACFC6-A78C-4F3F-AE25-09CE84BE1A08}" type="pres">
      <dgm:prSet presAssocID="{67EF3C8D-F19E-4AA4-AC94-92128885FD24}" presName="text_2" presStyleLbl="node1" presStyleIdx="1" presStyleCnt="4">
        <dgm:presLayoutVars>
          <dgm:bulletEnabled val="1"/>
        </dgm:presLayoutVars>
      </dgm:prSet>
      <dgm:spPr/>
      <dgm:t>
        <a:bodyPr/>
        <a:lstStyle/>
        <a:p>
          <a:endParaRPr lang="en-US"/>
        </a:p>
      </dgm:t>
    </dgm:pt>
    <dgm:pt modelId="{8D9886DC-4DB5-46F3-A64A-8B028EB5323E}" type="pres">
      <dgm:prSet presAssocID="{67EF3C8D-F19E-4AA4-AC94-92128885FD24}" presName="accent_2" presStyleCnt="0"/>
      <dgm:spPr/>
    </dgm:pt>
    <dgm:pt modelId="{0E4046F4-54EB-4987-ACE3-430FF75C6FF2}" type="pres">
      <dgm:prSet presAssocID="{67EF3C8D-F19E-4AA4-AC94-92128885FD24}" presName="accentRepeatNode" presStyleLbl="solidFgAcc1" presStyleIdx="1" presStyleCnt="4"/>
      <dgm:spPr/>
    </dgm:pt>
    <dgm:pt modelId="{0C342777-5AC2-4D63-BB30-838327960064}" type="pres">
      <dgm:prSet presAssocID="{556764A5-C5B0-4BC9-AC6E-3E2BF3400C00}" presName="text_3" presStyleLbl="node1" presStyleIdx="2" presStyleCnt="4">
        <dgm:presLayoutVars>
          <dgm:bulletEnabled val="1"/>
        </dgm:presLayoutVars>
      </dgm:prSet>
      <dgm:spPr/>
      <dgm:t>
        <a:bodyPr/>
        <a:lstStyle/>
        <a:p>
          <a:endParaRPr lang="en-US"/>
        </a:p>
      </dgm:t>
    </dgm:pt>
    <dgm:pt modelId="{5418A13E-FF68-46C7-8DBE-B856CF830EAF}" type="pres">
      <dgm:prSet presAssocID="{556764A5-C5B0-4BC9-AC6E-3E2BF3400C00}" presName="accent_3" presStyleCnt="0"/>
      <dgm:spPr/>
    </dgm:pt>
    <dgm:pt modelId="{AF37CB2F-D88B-4FCA-87CD-A67DCFE78FAD}" type="pres">
      <dgm:prSet presAssocID="{556764A5-C5B0-4BC9-AC6E-3E2BF3400C00}" presName="accentRepeatNode" presStyleLbl="solidFgAcc1" presStyleIdx="2" presStyleCnt="4"/>
      <dgm:spPr/>
    </dgm:pt>
    <dgm:pt modelId="{42BD7132-A3D6-44E4-A70F-BB078E4C89EF}" type="pres">
      <dgm:prSet presAssocID="{647090F8-8BF0-47A4-ADF0-D25DF728B798}" presName="text_4" presStyleLbl="node1" presStyleIdx="3" presStyleCnt="4">
        <dgm:presLayoutVars>
          <dgm:bulletEnabled val="1"/>
        </dgm:presLayoutVars>
      </dgm:prSet>
      <dgm:spPr/>
      <dgm:t>
        <a:bodyPr/>
        <a:lstStyle/>
        <a:p>
          <a:endParaRPr lang="en-US"/>
        </a:p>
      </dgm:t>
    </dgm:pt>
    <dgm:pt modelId="{B67BAF99-7E09-46FC-9C11-18CD7F623812}" type="pres">
      <dgm:prSet presAssocID="{647090F8-8BF0-47A4-ADF0-D25DF728B798}" presName="accent_4" presStyleCnt="0"/>
      <dgm:spPr/>
    </dgm:pt>
    <dgm:pt modelId="{5A37F5CA-EBF5-4AB0-A085-9DD77013A19E}" type="pres">
      <dgm:prSet presAssocID="{647090F8-8BF0-47A4-ADF0-D25DF728B798}" presName="accentRepeatNode" presStyleLbl="solidFgAcc1" presStyleIdx="3" presStyleCnt="4"/>
      <dgm:spPr/>
    </dgm:pt>
  </dgm:ptLst>
  <dgm:cxnLst>
    <dgm:cxn modelId="{E460795D-53B0-4083-89EF-1635848E0129}" type="presOf" srcId="{67EF3C8D-F19E-4AA4-AC94-92128885FD24}" destId="{628ACFC6-A78C-4F3F-AE25-09CE84BE1A08}" srcOrd="0" destOrd="0" presId="urn:microsoft.com/office/officeart/2008/layout/VerticalCurvedList"/>
    <dgm:cxn modelId="{317799BA-18A8-43DA-864D-26366AB07C2F}" type="presOf" srcId="{A826D9FB-D59A-4C7B-B5A8-C125E750E868}" destId="{C28BF741-DBC5-4CB5-A412-4565C7980C69}" srcOrd="0" destOrd="0" presId="urn:microsoft.com/office/officeart/2008/layout/VerticalCurvedList"/>
    <dgm:cxn modelId="{80AF22C0-9C7E-4ED6-B2B4-990B35DA60E1}" srcId="{A826D9FB-D59A-4C7B-B5A8-C125E750E868}" destId="{67EF3C8D-F19E-4AA4-AC94-92128885FD24}" srcOrd="1" destOrd="0" parTransId="{C7F1BF24-814F-46B1-83F4-2706DA424EFF}" sibTransId="{A7E96AAF-80D6-4D45-9BC2-D46E26F283D5}"/>
    <dgm:cxn modelId="{12B871A6-89E6-4BD7-834E-DE307857F209}" type="presOf" srcId="{B110BF16-5169-44D5-B4A3-7795B0C26DD5}" destId="{BB0C91EE-EEDE-429A-9933-B447C7A40521}" srcOrd="0" destOrd="0" presId="urn:microsoft.com/office/officeart/2008/layout/VerticalCurvedList"/>
    <dgm:cxn modelId="{0C865939-D124-4624-BE96-7F23EE4BAB1E}" srcId="{A826D9FB-D59A-4C7B-B5A8-C125E750E868}" destId="{556764A5-C5B0-4BC9-AC6E-3E2BF3400C00}" srcOrd="2" destOrd="0" parTransId="{A6697343-49E8-4629-AEE9-509FE111DAD7}" sibTransId="{88993577-F56A-4B2D-8E65-A6F1055306A6}"/>
    <dgm:cxn modelId="{471DCEA1-9BD4-458A-91D8-1F5561B1AC6A}" type="presOf" srcId="{556764A5-C5B0-4BC9-AC6E-3E2BF3400C00}" destId="{0C342777-5AC2-4D63-BB30-838327960064}" srcOrd="0" destOrd="0" presId="urn:microsoft.com/office/officeart/2008/layout/VerticalCurvedList"/>
    <dgm:cxn modelId="{294E5E3C-7093-47C5-9DA0-315D3A4A4899}" type="presOf" srcId="{5FD4342F-C32F-4EF3-9A41-48CADA6C45C1}" destId="{4DEDD463-AC6C-4BA5-AC6C-C5789C419765}" srcOrd="0" destOrd="0" presId="urn:microsoft.com/office/officeart/2008/layout/VerticalCurvedList"/>
    <dgm:cxn modelId="{ECA66F90-506C-41B9-BB7F-C180FB04D105}" srcId="{A826D9FB-D59A-4C7B-B5A8-C125E750E868}" destId="{647090F8-8BF0-47A4-ADF0-D25DF728B798}" srcOrd="3" destOrd="0" parTransId="{C44ADDD4-C429-496C-8B91-2620224C870C}" sibTransId="{D054DDB1-504E-442A-978D-EBFB437909AC}"/>
    <dgm:cxn modelId="{D8781A2D-9806-460C-9CB9-1E743B27EDC3}" srcId="{A826D9FB-D59A-4C7B-B5A8-C125E750E868}" destId="{B110BF16-5169-44D5-B4A3-7795B0C26DD5}" srcOrd="0" destOrd="0" parTransId="{9C0B031B-3D4B-4298-AE5A-858C16540505}" sibTransId="{5FD4342F-C32F-4EF3-9A41-48CADA6C45C1}"/>
    <dgm:cxn modelId="{DD478C00-0282-4401-ABE8-8BE922873011}" type="presOf" srcId="{647090F8-8BF0-47A4-ADF0-D25DF728B798}" destId="{42BD7132-A3D6-44E4-A70F-BB078E4C89EF}" srcOrd="0" destOrd="0" presId="urn:microsoft.com/office/officeart/2008/layout/VerticalCurvedList"/>
    <dgm:cxn modelId="{F7EF3999-C845-4DAF-B96F-2D223202F58F}" type="presParOf" srcId="{C28BF741-DBC5-4CB5-A412-4565C7980C69}" destId="{F5E9FC14-EC85-455C-BA29-10CB95D07BE5}" srcOrd="0" destOrd="0" presId="urn:microsoft.com/office/officeart/2008/layout/VerticalCurvedList"/>
    <dgm:cxn modelId="{E5E50363-B9EF-4B77-8B90-BFD578F4341B}" type="presParOf" srcId="{F5E9FC14-EC85-455C-BA29-10CB95D07BE5}" destId="{513650DE-064E-46DF-9013-168689C1ACFD}" srcOrd="0" destOrd="0" presId="urn:microsoft.com/office/officeart/2008/layout/VerticalCurvedList"/>
    <dgm:cxn modelId="{71E5D6F1-9A4F-47D4-A7F7-4152573DC47F}" type="presParOf" srcId="{513650DE-064E-46DF-9013-168689C1ACFD}" destId="{C3C0F18D-0815-4B41-BE77-FF138F6488EF}" srcOrd="0" destOrd="0" presId="urn:microsoft.com/office/officeart/2008/layout/VerticalCurvedList"/>
    <dgm:cxn modelId="{FE68FDF1-193E-4C66-9C64-4D9A7FAAC70B}" type="presParOf" srcId="{513650DE-064E-46DF-9013-168689C1ACFD}" destId="{4DEDD463-AC6C-4BA5-AC6C-C5789C419765}" srcOrd="1" destOrd="0" presId="urn:microsoft.com/office/officeart/2008/layout/VerticalCurvedList"/>
    <dgm:cxn modelId="{908C7A1C-25C4-4F54-A875-04B6A9E0123E}" type="presParOf" srcId="{513650DE-064E-46DF-9013-168689C1ACFD}" destId="{A5C550BD-2231-400C-B33C-F9BCA204A911}" srcOrd="2" destOrd="0" presId="urn:microsoft.com/office/officeart/2008/layout/VerticalCurvedList"/>
    <dgm:cxn modelId="{24DC0FAB-323E-4F40-9148-E106C1AC2BD3}" type="presParOf" srcId="{513650DE-064E-46DF-9013-168689C1ACFD}" destId="{FB254F6B-CABA-41A1-9BB1-39A2A2316792}" srcOrd="3" destOrd="0" presId="urn:microsoft.com/office/officeart/2008/layout/VerticalCurvedList"/>
    <dgm:cxn modelId="{D5D67529-5EAD-4EC9-AE5C-F1FAEBF6F1FF}" type="presParOf" srcId="{F5E9FC14-EC85-455C-BA29-10CB95D07BE5}" destId="{BB0C91EE-EEDE-429A-9933-B447C7A40521}" srcOrd="1" destOrd="0" presId="urn:microsoft.com/office/officeart/2008/layout/VerticalCurvedList"/>
    <dgm:cxn modelId="{440EC4E5-1AF5-447D-9E1A-68D84C993232}" type="presParOf" srcId="{F5E9FC14-EC85-455C-BA29-10CB95D07BE5}" destId="{395F24E3-46B4-4B69-80AB-3BA558BF6288}" srcOrd="2" destOrd="0" presId="urn:microsoft.com/office/officeart/2008/layout/VerticalCurvedList"/>
    <dgm:cxn modelId="{F5DC7511-5139-4621-BFB4-2DC47D475FC0}" type="presParOf" srcId="{395F24E3-46B4-4B69-80AB-3BA558BF6288}" destId="{35DAB834-9C51-42D0-BCC2-FDC54995454B}" srcOrd="0" destOrd="0" presId="urn:microsoft.com/office/officeart/2008/layout/VerticalCurvedList"/>
    <dgm:cxn modelId="{38D6D548-0CC7-4F5D-8521-443AFA8AAEE0}" type="presParOf" srcId="{F5E9FC14-EC85-455C-BA29-10CB95D07BE5}" destId="{628ACFC6-A78C-4F3F-AE25-09CE84BE1A08}" srcOrd="3" destOrd="0" presId="urn:microsoft.com/office/officeart/2008/layout/VerticalCurvedList"/>
    <dgm:cxn modelId="{ECA177BB-B33F-4107-A7D3-C2241698609E}" type="presParOf" srcId="{F5E9FC14-EC85-455C-BA29-10CB95D07BE5}" destId="{8D9886DC-4DB5-46F3-A64A-8B028EB5323E}" srcOrd="4" destOrd="0" presId="urn:microsoft.com/office/officeart/2008/layout/VerticalCurvedList"/>
    <dgm:cxn modelId="{D9C6921F-9EC0-4FBA-89D2-F0B2484A14F0}" type="presParOf" srcId="{8D9886DC-4DB5-46F3-A64A-8B028EB5323E}" destId="{0E4046F4-54EB-4987-ACE3-430FF75C6FF2}" srcOrd="0" destOrd="0" presId="urn:microsoft.com/office/officeart/2008/layout/VerticalCurvedList"/>
    <dgm:cxn modelId="{72B2D78A-2DBB-4F53-BAD1-EAE703FFADFE}" type="presParOf" srcId="{F5E9FC14-EC85-455C-BA29-10CB95D07BE5}" destId="{0C342777-5AC2-4D63-BB30-838327960064}" srcOrd="5" destOrd="0" presId="urn:microsoft.com/office/officeart/2008/layout/VerticalCurvedList"/>
    <dgm:cxn modelId="{122B0245-9198-45AA-895E-8C50C8B44419}" type="presParOf" srcId="{F5E9FC14-EC85-455C-BA29-10CB95D07BE5}" destId="{5418A13E-FF68-46C7-8DBE-B856CF830EAF}" srcOrd="6" destOrd="0" presId="urn:microsoft.com/office/officeart/2008/layout/VerticalCurvedList"/>
    <dgm:cxn modelId="{C4F014B3-057D-453D-A97B-2E761404DCD4}" type="presParOf" srcId="{5418A13E-FF68-46C7-8DBE-B856CF830EAF}" destId="{AF37CB2F-D88B-4FCA-87CD-A67DCFE78FAD}" srcOrd="0" destOrd="0" presId="urn:microsoft.com/office/officeart/2008/layout/VerticalCurvedList"/>
    <dgm:cxn modelId="{9C07CF25-35CE-4E48-B733-55E49C14CAED}" type="presParOf" srcId="{F5E9FC14-EC85-455C-BA29-10CB95D07BE5}" destId="{42BD7132-A3D6-44E4-A70F-BB078E4C89EF}" srcOrd="7" destOrd="0" presId="urn:microsoft.com/office/officeart/2008/layout/VerticalCurvedList"/>
    <dgm:cxn modelId="{BB2030E2-89BC-4652-A128-48FEDE419286}" type="presParOf" srcId="{F5E9FC14-EC85-455C-BA29-10CB95D07BE5}" destId="{B67BAF99-7E09-46FC-9C11-18CD7F623812}" srcOrd="8" destOrd="0" presId="urn:microsoft.com/office/officeart/2008/layout/VerticalCurvedList"/>
    <dgm:cxn modelId="{41478F7B-866C-44A6-837A-9ECAFA1F25CC}" type="presParOf" srcId="{B67BAF99-7E09-46FC-9C11-18CD7F623812}" destId="{5A37F5CA-EBF5-4AB0-A085-9DD77013A19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43F56EA-8ECC-4024-A8D1-127F0154830D}"/>
              </a:ext>
            </a:extLst>
          </p:cNvPr>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latin typeface="Calibri Light" panose="020F0302020204030204" pitchFamily="34" charset="0"/>
            </a:endParaRPr>
          </a:p>
        </p:txBody>
      </p:sp>
      <p:sp>
        <p:nvSpPr>
          <p:cNvPr id="3" name="Date Placeholder 2">
            <a:extLst>
              <a:ext uri="{FF2B5EF4-FFF2-40B4-BE49-F238E27FC236}">
                <a16:creationId xmlns="" xmlns:a16="http://schemas.microsoft.com/office/drawing/2014/main" id="{B3AAB079-B003-47C9-918A-73159677363A}"/>
              </a:ext>
            </a:extLst>
          </p:cNvPr>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A1D5FC21-C888-4100-9733-9B472F218229}" type="datetimeFigureOut">
              <a:rPr lang="en-US" smtClean="0">
                <a:latin typeface="Calibri Light" panose="020F0302020204030204" pitchFamily="34" charset="0"/>
              </a:rPr>
              <a:t>12/7/2021</a:t>
            </a:fld>
            <a:endParaRPr lang="en-US" dirty="0">
              <a:latin typeface="Calibri Light" panose="020F0302020204030204" pitchFamily="34" charset="0"/>
            </a:endParaRPr>
          </a:p>
        </p:txBody>
      </p:sp>
      <p:sp>
        <p:nvSpPr>
          <p:cNvPr id="4" name="Footer Placeholder 3">
            <a:extLst>
              <a:ext uri="{FF2B5EF4-FFF2-40B4-BE49-F238E27FC236}">
                <a16:creationId xmlns="" xmlns:a16="http://schemas.microsoft.com/office/drawing/2014/main" id="{BCE81674-B423-4A62-8B66-FDA2A4DC6221}"/>
              </a:ext>
            </a:extLst>
          </p:cNvPr>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dirty="0">
              <a:latin typeface="Calibri Light" panose="020F0302020204030204" pitchFamily="34" charset="0"/>
            </a:endParaRPr>
          </a:p>
        </p:txBody>
      </p:sp>
      <p:sp>
        <p:nvSpPr>
          <p:cNvPr id="5" name="Slide Number Placeholder 4">
            <a:extLst>
              <a:ext uri="{FF2B5EF4-FFF2-40B4-BE49-F238E27FC236}">
                <a16:creationId xmlns="" xmlns:a16="http://schemas.microsoft.com/office/drawing/2014/main" id="{69A77F04-C7D9-4948-9CAB-DCC9EF500F69}"/>
              </a:ext>
            </a:extLst>
          </p:cNvPr>
          <p:cNvSpPr>
            <a:spLocks noGrp="1"/>
          </p:cNvSpPr>
          <p:nvPr>
            <p:ph type="sldNum" sz="quarter" idx="3"/>
          </p:nvPr>
        </p:nvSpPr>
        <p:spPr>
          <a:xfrm>
            <a:off x="3970938" y="8829967"/>
            <a:ext cx="3037840" cy="466433"/>
          </a:xfrm>
          <a:prstGeom prst="rect">
            <a:avLst/>
          </a:prstGeom>
        </p:spPr>
        <p:txBody>
          <a:bodyPr vert="horz" lIns="91440" tIns="45720" rIns="91440" bIns="45720" rtlCol="0" anchor="b"/>
          <a:lstStyle>
            <a:lvl1pPr algn="r">
              <a:defRPr sz="1200"/>
            </a:lvl1pPr>
          </a:lstStyle>
          <a:p>
            <a:fld id="{CEF43A11-90A3-42E7-8CF6-431A2107D1E1}" type="slidenum">
              <a:rPr lang="en-US" smtClean="0">
                <a:latin typeface="Calibri Light" panose="020F0302020204030204" pitchFamily="34" charset="0"/>
              </a:rPr>
              <a:t>‹#›</a:t>
            </a:fld>
            <a:endParaRPr lang="en-US" dirty="0">
              <a:latin typeface="Calibri Light" panose="020F0302020204030204" pitchFamily="34" charset="0"/>
            </a:endParaRPr>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atin typeface="Calibri Light" panose="020F0302020204030204" pitchFamily="34" charset="0"/>
              </a:defRPr>
            </a:lvl1pPr>
          </a:lstStyle>
          <a:p>
            <a:fld id="{C95A6671-F96F-4532-B4EE-20AEA24545AD}" type="datetimeFigureOut">
              <a:rPr lang="en-CA" smtClean="0"/>
              <a:pPr/>
              <a:t>2021-12-07</a:t>
            </a:fld>
            <a:endParaRPr lang="en-CA"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D2AAB52B-0897-46EF-ACB7-C2A1E9716B33}" type="slidenum">
              <a:rPr lang="en-CA" smtClean="0"/>
              <a:pPr/>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409981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latin typeface="Calibri Light" panose="020F0302020204030204" pitchFamily="34" charset="0"/>
                <a:ea typeface="+mn-ea"/>
                <a:cs typeface="+mn-cs"/>
              </a:rPr>
              <a:t>When you’re being passed: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Maintain a lane position</a:t>
            </a:r>
            <a:r>
              <a:rPr lang="en-CA" sz="1200" u="none" strike="noStrike" kern="1200" dirty="0" smtClean="0">
                <a:solidFill>
                  <a:schemeClr val="tx1"/>
                </a:solidFill>
                <a:effectLst/>
                <a:latin typeface="Calibri Light" panose="020F0302020204030204" pitchFamily="34" charset="0"/>
                <a:ea typeface="+mn-ea"/>
                <a:cs typeface="+mn-cs"/>
              </a:rPr>
              <a:t> in the centre or slightly to the right of the lane, to give the passing vehicle enough clearance.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Maintain or </a:t>
            </a:r>
            <a:r>
              <a:rPr lang="en-CA" sz="1200" b="1" u="none" strike="noStrike" kern="1200" dirty="0" smtClean="0">
                <a:solidFill>
                  <a:schemeClr val="tx1"/>
                </a:solidFill>
                <a:effectLst/>
                <a:latin typeface="Calibri Light" panose="020F0302020204030204" pitchFamily="34" charset="0"/>
                <a:ea typeface="+mn-ea"/>
                <a:cs typeface="+mn-cs"/>
              </a:rPr>
              <a:t>reduce your speed</a:t>
            </a:r>
            <a:r>
              <a:rPr lang="en-CA" sz="1200" u="none" strike="noStrike" kern="1200" dirty="0" smtClean="0">
                <a:solidFill>
                  <a:schemeClr val="tx1"/>
                </a:solidFill>
                <a:effectLst/>
                <a:latin typeface="Calibri Light" panose="020F0302020204030204" pitchFamily="34" charset="0"/>
                <a:ea typeface="+mn-ea"/>
                <a:cs typeface="+mn-cs"/>
              </a:rPr>
              <a:t>.</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If the passing vehicle cuts in too quickly after the pass, </a:t>
            </a:r>
            <a:r>
              <a:rPr lang="en-CA" sz="1200" b="1" u="none" strike="noStrike" kern="1200" dirty="0" smtClean="0">
                <a:solidFill>
                  <a:schemeClr val="tx1"/>
                </a:solidFill>
                <a:effectLst/>
                <a:latin typeface="Calibri Light" panose="020F0302020204030204" pitchFamily="34" charset="0"/>
                <a:ea typeface="+mn-ea"/>
                <a:cs typeface="+mn-cs"/>
              </a:rPr>
              <a:t>slow down </a:t>
            </a:r>
            <a:r>
              <a:rPr lang="en-CA" sz="1200" u="none" strike="noStrike" kern="1200" dirty="0" smtClean="0">
                <a:solidFill>
                  <a:schemeClr val="tx1"/>
                </a:solidFill>
                <a:effectLst/>
                <a:latin typeface="Calibri Light" panose="020F0302020204030204" pitchFamily="34" charset="0"/>
                <a:ea typeface="+mn-ea"/>
                <a:cs typeface="+mn-cs"/>
              </a:rPr>
              <a:t>(brake if necessary) to ensure a safe following distance.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If the passing vehicle driver decides to abort the pass and return behind you, </a:t>
            </a:r>
            <a:r>
              <a:rPr lang="en-CA" sz="1200" b="1" u="none" strike="noStrike" kern="1200" dirty="0" smtClean="0">
                <a:solidFill>
                  <a:schemeClr val="tx1"/>
                </a:solidFill>
                <a:effectLst/>
                <a:latin typeface="Calibri Light" panose="020F0302020204030204" pitchFamily="34" charset="0"/>
                <a:ea typeface="+mn-ea"/>
                <a:cs typeface="+mn-cs"/>
              </a:rPr>
              <a:t>give them space </a:t>
            </a:r>
            <a:r>
              <a:rPr lang="en-CA" sz="1200" u="none" strike="noStrike" kern="1200" dirty="0" smtClean="0">
                <a:solidFill>
                  <a:schemeClr val="tx1"/>
                </a:solidFill>
                <a:effectLst/>
                <a:latin typeface="Calibri Light" panose="020F0302020204030204" pitchFamily="34" charset="0"/>
                <a:ea typeface="+mn-ea"/>
                <a:cs typeface="+mn-cs"/>
              </a:rPr>
              <a:t>to pull back into the lane safely.</a:t>
            </a:r>
          </a:p>
          <a:p>
            <a:pPr marL="0" lvl="0" indent="0">
              <a:buFont typeface="Arial" panose="020B0604020202020204" pitchFamily="34" charset="0"/>
              <a:buNone/>
            </a:pPr>
            <a:endParaRPr lang="en-CA" sz="1200" u="none" strike="noStrike" kern="1200" dirty="0" smtClean="0">
              <a:solidFill>
                <a:schemeClr val="tx1"/>
              </a:solidFill>
              <a:effectLst/>
              <a:latin typeface="Calibri Light" panose="020F0302020204030204" pitchFamily="34" charset="0"/>
              <a:ea typeface="+mn-ea"/>
              <a:cs typeface="+mn-cs"/>
            </a:endParaRPr>
          </a:p>
          <a:p>
            <a:pPr marL="0" lvl="0" indent="0">
              <a:buFont typeface="Arial" panose="020B0604020202020204" pitchFamily="34" charset="0"/>
              <a:buNone/>
            </a:pPr>
            <a:r>
              <a:rPr lang="en-CA" sz="1200" u="none" strike="noStrike" kern="1200" dirty="0" smtClean="0">
                <a:solidFill>
                  <a:schemeClr val="tx1"/>
                </a:solidFill>
                <a:effectLst/>
                <a:latin typeface="Calibri Light" panose="020F0302020204030204" pitchFamily="34" charset="0"/>
                <a:ea typeface="+mn-ea"/>
                <a:cs typeface="+mn-cs"/>
              </a:rPr>
              <a:t>Avoid flashing your lights or hazards as a signal that the passing vehicle can safely cut back into the driving lane. The lights may blind or confuse the driver; truck drivers will understand what you mean, but not the average motorist.  </a:t>
            </a:r>
          </a:p>
          <a:p>
            <a:pPr marL="0" lvl="0" indent="0">
              <a:buFont typeface="Arial" panose="020B0604020202020204" pitchFamily="34" charset="0"/>
              <a:buNone/>
            </a:pPr>
            <a:endParaRPr lang="en-CA" sz="1200" u="none" strike="noStrike" kern="1200" dirty="0" smtClean="0">
              <a:solidFill>
                <a:schemeClr val="tx1"/>
              </a:solidFill>
              <a:effectLst/>
              <a:latin typeface="Calibri Light" panose="020F0302020204030204" pitchFamily="34" charset="0"/>
              <a:ea typeface="+mn-ea"/>
              <a:cs typeface="+mn-cs"/>
            </a:endParaRPr>
          </a:p>
          <a:p>
            <a:pPr marL="0" lvl="0" indent="0">
              <a:buFont typeface="Arial" panose="020B0604020202020204" pitchFamily="34" charset="0"/>
              <a:buNone/>
            </a:pPr>
            <a:r>
              <a:rPr lang="en-CA" sz="1200" u="none" strike="noStrike" kern="1200" dirty="0" smtClean="0">
                <a:solidFill>
                  <a:schemeClr val="tx1"/>
                </a:solidFill>
                <a:effectLst/>
                <a:latin typeface="Calibri Light" panose="020F0302020204030204" pitchFamily="34" charset="0"/>
                <a:ea typeface="+mn-ea"/>
                <a:cs typeface="+mn-cs"/>
              </a:rPr>
              <a:t>If you’re being passed on a multi-lane highway, </a:t>
            </a:r>
            <a:r>
              <a:rPr lang="en-CA" sz="1200" b="1" u="none" strike="noStrike" kern="1200" dirty="0" smtClean="0">
                <a:solidFill>
                  <a:schemeClr val="tx1"/>
                </a:solidFill>
                <a:effectLst/>
                <a:latin typeface="Calibri Light" panose="020F0302020204030204" pitchFamily="34" charset="0"/>
                <a:ea typeface="+mn-ea"/>
                <a:cs typeface="+mn-cs"/>
              </a:rPr>
              <a:t>avoid edging too far </a:t>
            </a:r>
            <a:r>
              <a:rPr lang="en-CA" sz="1200" u="none" strike="noStrike" kern="1200" dirty="0" smtClean="0">
                <a:solidFill>
                  <a:schemeClr val="tx1"/>
                </a:solidFill>
                <a:effectLst/>
                <a:latin typeface="Calibri Light" panose="020F0302020204030204" pitchFamily="34" charset="0"/>
                <a:ea typeface="+mn-ea"/>
                <a:cs typeface="+mn-cs"/>
              </a:rPr>
              <a:t>to the other side and encroaching on the other lane.  </a:t>
            </a:r>
            <a:endParaRPr lang="en-CA" sz="1200" u="none" strike="noStrike" kern="1200" dirty="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147897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1" baseline="0" dirty="0" smtClean="0"/>
              <a:t> </a:t>
            </a:r>
            <a:r>
              <a:rPr lang="en-US" b="0" baseline="0" dirty="0" smtClean="0"/>
              <a:t>Click to reveal answers, one at a time.</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11</a:t>
            </a:fld>
            <a:endParaRPr lang="en-CA" dirty="0"/>
          </a:p>
        </p:txBody>
      </p:sp>
    </p:spTree>
    <p:extLst>
      <p:ext uri="{BB962C8B-B14F-4D97-AF65-F5344CB8AC3E}">
        <p14:creationId xmlns:p14="http://schemas.microsoft.com/office/powerpoint/2010/main" val="3117593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kern="1200" dirty="0" smtClean="0">
                <a:solidFill>
                  <a:schemeClr val="tx1"/>
                </a:solidFill>
                <a:effectLst/>
                <a:latin typeface="Calibri Light" panose="020F0302020204030204" pitchFamily="34" charset="0"/>
                <a:ea typeface="+mn-ea"/>
                <a:cs typeface="+mn-cs"/>
              </a:rPr>
              <a:t>Whether you are stopped at an intersection or have the right of way, follow these steps when crossing: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As you approach, gradually slow down and cover the brake.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Always be prepared to stop because of visibility problems, traffic, surprises, anything.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Scan the area to determine the “point of no return,” at which you won’t stop if the lights turn amber. Deciding factors include: speed, road conditions, visibility, and traffic volume to the front, rear, and side.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Never assume other drivers will obey rules of right of way.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Look left and right </a:t>
            </a:r>
            <a:r>
              <a:rPr lang="en-CA" sz="1200" b="1" u="none" strike="noStrike" kern="1200" dirty="0" smtClean="0">
                <a:solidFill>
                  <a:schemeClr val="tx1"/>
                </a:solidFill>
                <a:effectLst/>
                <a:latin typeface="Calibri Light" panose="020F0302020204030204" pitchFamily="34" charset="0"/>
                <a:ea typeface="+mn-ea"/>
                <a:cs typeface="+mn-cs"/>
              </a:rPr>
              <a:t>twice</a:t>
            </a:r>
            <a:r>
              <a:rPr lang="en-CA" sz="1200" u="none" strike="noStrike" kern="1200" dirty="0" smtClean="0">
                <a:solidFill>
                  <a:schemeClr val="tx1"/>
                </a:solidFill>
                <a:effectLst/>
                <a:latin typeface="Calibri Light" panose="020F0302020204030204" pitchFamily="34" charset="0"/>
                <a:ea typeface="+mn-ea"/>
                <a:cs typeface="+mn-cs"/>
              </a:rPr>
              <a:t> for traffic indicators and controls, pedestrians and other vehicles. Look around any obstructions like mirror arms.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Ensure no approaching vehicle is about to turn left in front of you.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Cross only when safe, even if you have the right of way. Again, don’t assume other drivers will obey rules of right of way.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Once past the intersection, check mirrors again for any change in traffic patterns behind you. </a:t>
            </a:r>
          </a:p>
          <a:p>
            <a:pPr marL="171450" lvl="0" indent="-171450">
              <a:buFont typeface="Arial" panose="020B0604020202020204" pitchFamily="34" charset="0"/>
              <a:buChar char="•"/>
            </a:pPr>
            <a:endParaRPr lang="en-US" sz="1200" u="none" strike="noStrike" kern="1200" dirty="0" smtClean="0">
              <a:solidFill>
                <a:schemeClr val="tx1"/>
              </a:solidFill>
              <a:effectLst/>
              <a:latin typeface="Calibri Light" panose="020F03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strike="noStrike" kern="1200" dirty="0" smtClean="0">
                <a:solidFill>
                  <a:schemeClr val="tx1"/>
                </a:solidFill>
                <a:effectLst/>
                <a:latin typeface="Calibri Light" panose="020F0302020204030204" pitchFamily="34" charset="0"/>
                <a:ea typeface="+mn-ea"/>
                <a:cs typeface="+mn-cs"/>
              </a:rPr>
              <a:t>Always remember pedestrians: if a vehicle is stopped at an intersection, always assume they may be waiting for a pedestrian or other traffic to cross. Never pass a vehicle that stopped at a crosswalk (marked or unmarked) to allow a pedestrian to cross the road.</a:t>
            </a:r>
          </a:p>
          <a:p>
            <a:pPr marL="171450" lvl="0" indent="-171450">
              <a:buFont typeface="Arial" panose="020B0604020202020204" pitchFamily="34" charset="0"/>
              <a:buChar char="•"/>
            </a:pPr>
            <a:endParaRPr lang="en-CA" sz="1200" u="none" strike="noStrike" kern="1200" dirty="0" smtClean="0">
              <a:solidFill>
                <a:schemeClr val="tx1"/>
              </a:solidFill>
              <a:effectLst/>
              <a:latin typeface="Calibri Light" panose="020F0302020204030204" pitchFamily="34" charset="0"/>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12</a:t>
            </a:fld>
            <a:endParaRPr lang="en-CA" dirty="0"/>
          </a:p>
        </p:txBody>
      </p:sp>
    </p:spTree>
    <p:extLst>
      <p:ext uri="{BB962C8B-B14F-4D97-AF65-F5344CB8AC3E}">
        <p14:creationId xmlns:p14="http://schemas.microsoft.com/office/powerpoint/2010/main" val="4201368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0" dirty="0" smtClean="0"/>
              <a:t> Refer students to the textbook</a:t>
            </a:r>
            <a:r>
              <a:rPr lang="en-US" b="0" baseline="0" dirty="0" smtClean="0"/>
              <a:t> on Merging, Entering, and Exiting to review this section together.</a:t>
            </a:r>
          </a:p>
          <a:p>
            <a:endParaRPr lang="en-US" sz="1200" b="1" kern="1200" dirty="0" smtClean="0">
              <a:solidFill>
                <a:schemeClr val="tx1"/>
              </a:solidFill>
              <a:effectLst/>
              <a:latin typeface="Calibri Light" panose="020F0302020204030204" pitchFamily="34" charset="0"/>
              <a:ea typeface="+mn-ea"/>
              <a:cs typeface="+mn-cs"/>
            </a:endParaRPr>
          </a:p>
          <a:p>
            <a:r>
              <a:rPr lang="en-US" sz="1200" b="1" kern="1200" dirty="0" smtClean="0">
                <a:solidFill>
                  <a:schemeClr val="tx1"/>
                </a:solidFill>
                <a:effectLst/>
                <a:latin typeface="Calibri Light" panose="020F0302020204030204" pitchFamily="34" charset="0"/>
                <a:ea typeface="+mn-ea"/>
                <a:cs typeface="+mn-cs"/>
              </a:rPr>
              <a:t>SAY:</a:t>
            </a:r>
            <a:r>
              <a:rPr lang="en-US" sz="1200" b="1" kern="1200" baseline="0" dirty="0" smtClean="0">
                <a:solidFill>
                  <a:schemeClr val="tx1"/>
                </a:solidFill>
                <a:effectLst/>
                <a:latin typeface="Calibri Light" panose="020F0302020204030204" pitchFamily="34" charset="0"/>
                <a:ea typeface="+mn-ea"/>
                <a:cs typeface="+mn-cs"/>
              </a:rPr>
              <a:t> </a:t>
            </a:r>
            <a:r>
              <a:rPr lang="en-US" sz="1200" kern="1200" baseline="0" dirty="0" smtClean="0">
                <a:solidFill>
                  <a:schemeClr val="tx1"/>
                </a:solidFill>
                <a:effectLst/>
                <a:latin typeface="Calibri Light" panose="020F0302020204030204" pitchFamily="34" charset="0"/>
                <a:ea typeface="+mn-ea"/>
                <a:cs typeface="+mn-cs"/>
              </a:rPr>
              <a:t>When </a:t>
            </a:r>
            <a:r>
              <a:rPr lang="en-CA" sz="1200" b="0"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entering a roadway from the curb or loading zone </a:t>
            </a:r>
            <a:endParaRPr lang="en-US" sz="1200" b="0"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Signal your turn well in advance, check mirrors, and look directly out the windows to ensure the path is clear before proceeding. </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If entering from an alley, side street, driveway, or terminal, stop before entering a cross street and proceed with extreme caution.</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Stay in the lane nearest the curb until you reach appropriate speed. </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endParaRPr lang="en-CA" sz="1200" b="1"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CA" sz="1200" b="0"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When merging onto major roadways</a:t>
            </a:r>
            <a:endParaRPr lang="en-US" sz="1200" b="0"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n-CA" sz="1200"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Merging (when two roadways join into one) is a shared responsibility. Traffic on the main roadway must cooperate to allow space for merging vehicles to enter; neither line of traffic has the right of way.</a:t>
            </a:r>
            <a:endParaRPr lang="en-US" sz="1200"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Signal your turn well in advance, check mirrors, and look directly out the windows to ensure the path is clear. </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Check your gap often and adjust speed and timing as needed. </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Do not stop or abruptly reduce your speed. </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When it is safe and legal, merge into the gap after you pass the solid white line of the acceleration lane. </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Maintain your speed with the traffic flow and turn off the signal. </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merging,</a:t>
            </a:r>
            <a:r>
              <a:rPr lang="en-US" sz="1200" kern="1200" baseline="0" dirty="0" smtClean="0">
                <a:solidFill>
                  <a:schemeClr val="tx1"/>
                </a:solidFill>
                <a:effectLst/>
                <a:latin typeface="Calibri Light" panose="020F0302020204030204" pitchFamily="34" charset="0"/>
                <a:ea typeface="+mn-ea"/>
                <a:cs typeface="+mn-cs"/>
              </a:rPr>
              <a:t> entering and exiting information is </a:t>
            </a:r>
            <a:r>
              <a:rPr lang="en-US" sz="1200" kern="1200" dirty="0" smtClean="0">
                <a:solidFill>
                  <a:schemeClr val="tx1"/>
                </a:solidFill>
                <a:effectLst/>
                <a:latin typeface="Calibri Light" panose="020F0302020204030204" pitchFamily="34" charset="0"/>
                <a:ea typeface="+mn-ea"/>
                <a:cs typeface="+mn-cs"/>
              </a:rPr>
              <a:t>listed in Lesson 6 of the Textbook, under Advance Driving Manoeuvres</a:t>
            </a:r>
            <a:r>
              <a:rPr lang="en-US" sz="1200" kern="1200" baseline="0" dirty="0" smtClean="0">
                <a:solidFill>
                  <a:schemeClr val="tx1"/>
                </a:solidFill>
                <a:effectLst/>
                <a:latin typeface="Calibri Light" panose="020F0302020204030204" pitchFamily="34" charset="0"/>
                <a:ea typeface="+mn-ea"/>
                <a:cs typeface="+mn-cs"/>
              </a:rPr>
              <a:t>.</a:t>
            </a: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13</a:t>
            </a:fld>
            <a:endParaRPr lang="en-CA" dirty="0"/>
          </a:p>
        </p:txBody>
      </p:sp>
    </p:spTree>
    <p:extLst>
      <p:ext uri="{BB962C8B-B14F-4D97-AF65-F5344CB8AC3E}">
        <p14:creationId xmlns:p14="http://schemas.microsoft.com/office/powerpoint/2010/main" val="905493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0" dirty="0" smtClean="0"/>
              <a:t> Refer students to the textbook</a:t>
            </a:r>
            <a:r>
              <a:rPr lang="en-US" b="0" baseline="0" dirty="0" smtClean="0"/>
              <a:t> on Merging, Entering, and Exiting to review this section together.</a:t>
            </a:r>
          </a:p>
          <a:p>
            <a:endParaRPr lang="en-US" b="0" baseline="0" dirty="0" smtClean="0"/>
          </a:p>
          <a:p>
            <a:r>
              <a:rPr lang="en-US" b="1" baseline="0" dirty="0" smtClean="0"/>
              <a:t>SAY: </a:t>
            </a:r>
            <a:r>
              <a:rPr lang="en-US" b="0" baseline="0" dirty="0" smtClean="0"/>
              <a:t>When exiting a major roadway:</a:t>
            </a: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Plan ahead. Be in the proper lane well before you reach your exit.</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Signal your turn well in advance of the exit.</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Move into the deceleration lane as soon as space is available, if there is one.</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Decelerate in the deceleration lane, not the regular lane. If the deceleration lane is too short, start reducing speed in the regular lane.  </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When you have exited, turn off the turn signal.  </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If you miss your exit, do not stop. Continue to the next exit and plan how to return to your route. Do not stop and reverse on the highway, the emergency stopping lane, or shoulder.</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sz="1200"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Some interchanges have </a:t>
            </a:r>
            <a:r>
              <a:rPr lang="en-CA" sz="1200" b="1"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weave zones</a:t>
            </a:r>
            <a:r>
              <a:rPr lang="en-CA" sz="1200"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where the entrance and exit are in the same lane and close together. Weave zones require caution and cooperation because of the mix of exiting vehicles slowing down and entering vehicles speeding up. </a:t>
            </a:r>
            <a:endParaRPr lang="en-US" b="1" dirty="0" smtClean="0"/>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merging,</a:t>
            </a:r>
            <a:r>
              <a:rPr lang="en-US" sz="1200" kern="1200" baseline="0" dirty="0" smtClean="0">
                <a:solidFill>
                  <a:schemeClr val="tx1"/>
                </a:solidFill>
                <a:effectLst/>
                <a:latin typeface="Calibri Light" panose="020F0302020204030204" pitchFamily="34" charset="0"/>
                <a:ea typeface="+mn-ea"/>
                <a:cs typeface="+mn-cs"/>
              </a:rPr>
              <a:t> entering and exiting information is </a:t>
            </a:r>
            <a:r>
              <a:rPr lang="en-US" sz="1200" kern="1200" dirty="0" smtClean="0">
                <a:solidFill>
                  <a:schemeClr val="tx1"/>
                </a:solidFill>
                <a:effectLst/>
                <a:latin typeface="Calibri Light" panose="020F0302020204030204" pitchFamily="34" charset="0"/>
                <a:ea typeface="+mn-ea"/>
                <a:cs typeface="+mn-cs"/>
              </a:rPr>
              <a:t>listed in Lesson 6 of the Textbook, under Advance Driving Manoeuvres</a:t>
            </a:r>
            <a:r>
              <a:rPr lang="en-US" sz="1200" kern="1200" baseline="0" dirty="0" smtClean="0">
                <a:solidFill>
                  <a:schemeClr val="tx1"/>
                </a:solidFill>
                <a:effectLst/>
                <a:latin typeface="Calibri Light" panose="020F0302020204030204" pitchFamily="34" charset="0"/>
                <a:ea typeface="+mn-ea"/>
                <a:cs typeface="+mn-cs"/>
              </a:rPr>
              <a:t>.</a:t>
            </a: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14</a:t>
            </a:fld>
            <a:endParaRPr lang="en-CA" dirty="0"/>
          </a:p>
        </p:txBody>
      </p:sp>
    </p:spTree>
    <p:extLst>
      <p:ext uri="{BB962C8B-B14F-4D97-AF65-F5344CB8AC3E}">
        <p14:creationId xmlns:p14="http://schemas.microsoft.com/office/powerpoint/2010/main" val="2608870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latin typeface="Calibri Light" panose="020F0302020204030204" pitchFamily="34" charset="0"/>
                <a:ea typeface="Calibri" panose="020F0502020204030204" pitchFamily="34" charset="0"/>
                <a:cs typeface="Times New Roman" panose="02020603050405020304" pitchFamily="18" charset="0"/>
              </a:rPr>
              <a:t>SAY: </a:t>
            </a:r>
            <a:r>
              <a:rPr lang="en-CA" sz="1200" kern="1200" dirty="0" smtClean="0">
                <a:solidFill>
                  <a:schemeClr val="tx1"/>
                </a:solidFill>
                <a:effectLst/>
                <a:latin typeface="Calibri Light" panose="020F0302020204030204" pitchFamily="34" charset="0"/>
                <a:ea typeface="+mn-ea"/>
                <a:cs typeface="+mn-cs"/>
              </a:rPr>
              <a:t>Trains represent one of the most dangerous hazards on the road. A truck-train collision can have terrible consequences because of a train’s size, speed, and cargo. Trucks are big too, so there’s a greater risk of derailment than for a car-train collision.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Trucks need extra time and distance to stop at and then clear a crossing. A typical tractor-trailer needs at least 14 seconds to clear a single track and more than 15 seconds to clear a double track.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It’s easy to misjudge the speed and distance of an approaching train. Never try to beat a train to the crossing.</a:t>
            </a:r>
          </a:p>
          <a:p>
            <a:pPr marL="342900" lvl="0" indent="-342900">
              <a:lnSpc>
                <a:spcPct val="115000"/>
              </a:lnSpc>
              <a:spcAft>
                <a:spcPts val="0"/>
              </a:spcAft>
              <a:buFont typeface="Symbol" panose="05050102010706020507" pitchFamily="18" charset="2"/>
              <a:buChar char=""/>
            </a:pPr>
            <a:endParaRPr lang="en-CA" dirty="0" smtClean="0">
              <a:latin typeface="Calibri Light" panose="020F0302020204030204" pitchFamily="34" charset="0"/>
              <a:ea typeface="Calibri" panose="020F0502020204030204" pitchFamily="34" charset="0"/>
            </a:endParaRPr>
          </a:p>
          <a:p>
            <a:pPr marL="0" lvl="0" indent="0">
              <a:lnSpc>
                <a:spcPct val="115000"/>
              </a:lnSpc>
              <a:spcAft>
                <a:spcPts val="0"/>
              </a:spcAft>
              <a:buFont typeface="Symbol" panose="05050102010706020507" pitchFamily="18" charset="2"/>
              <a:buNone/>
            </a:pPr>
            <a:r>
              <a:rPr lang="en-CA" b="1" dirty="0" smtClean="0">
                <a:latin typeface="Calibri Light" panose="020F0302020204030204" pitchFamily="34" charset="0"/>
                <a:ea typeface="Calibri" panose="020F0502020204030204" pitchFamily="34" charset="0"/>
              </a:rPr>
              <a:t>DO:</a:t>
            </a:r>
          </a:p>
          <a:p>
            <a:pPr marL="0" lvl="0" indent="0">
              <a:lnSpc>
                <a:spcPct val="115000"/>
              </a:lnSpc>
              <a:spcAft>
                <a:spcPts val="0"/>
              </a:spcAft>
              <a:buFont typeface="Symbol" panose="05050102010706020507" pitchFamily="18" charset="2"/>
              <a:buNone/>
            </a:pPr>
            <a:r>
              <a:rPr lang="en-CA" baseline="0" dirty="0" smtClean="0">
                <a:latin typeface="Calibri Light" panose="020F0302020204030204" pitchFamily="34" charset="0"/>
                <a:ea typeface="Calibri" panose="020F0502020204030204" pitchFamily="34" charset="0"/>
              </a:rPr>
              <a:t>Select one of the following to play and/or discuss in class:</a:t>
            </a:r>
          </a:p>
          <a:p>
            <a:pPr marL="171450" lvl="0" indent="-171450">
              <a:lnSpc>
                <a:spcPct val="115000"/>
              </a:lnSpc>
              <a:spcAft>
                <a:spcPts val="0"/>
              </a:spcAft>
              <a:buFont typeface="Arial" panose="020B0604020202020204" pitchFamily="34" charset="0"/>
              <a:buChar char="•"/>
            </a:pPr>
            <a:r>
              <a:rPr lang="en-CA" b="1" i="1" baseline="0" dirty="0" smtClean="0">
                <a:latin typeface="Calibri Light" panose="020F0302020204030204" pitchFamily="34" charset="0"/>
                <a:ea typeface="Calibri" panose="020F0502020204030204" pitchFamily="34" charset="0"/>
              </a:rPr>
              <a:t>Link: </a:t>
            </a:r>
            <a:r>
              <a:rPr lang="en-CA" baseline="0" dirty="0" smtClean="0">
                <a:latin typeface="Calibri Light" panose="020F0302020204030204" pitchFamily="34" charset="0"/>
                <a:ea typeface="Calibri" panose="020F0502020204030204" pitchFamily="34" charset="0"/>
              </a:rPr>
              <a:t>https://www.operationlifesaver.ca/initiatives/campaigns/train-to-drive/training-for-professional-drivers/</a:t>
            </a:r>
          </a:p>
          <a:p>
            <a:pPr marL="171450" lvl="0" indent="-171450">
              <a:lnSpc>
                <a:spcPct val="115000"/>
              </a:lnSpc>
              <a:spcAft>
                <a:spcPts val="0"/>
              </a:spcAft>
              <a:buFont typeface="Arial" panose="020B0604020202020204" pitchFamily="34" charset="0"/>
              <a:buChar char="•"/>
            </a:pPr>
            <a:r>
              <a:rPr lang="en-CA" b="1" i="1" baseline="0" dirty="0" smtClean="0">
                <a:latin typeface="Calibri Light" panose="020F0302020204030204" pitchFamily="34" charset="0"/>
                <a:ea typeface="Calibri" panose="020F0502020204030204" pitchFamily="34" charset="0"/>
              </a:rPr>
              <a:t>Alternate Link: </a:t>
            </a:r>
            <a:r>
              <a:rPr lang="en-CA" baseline="0" dirty="0" smtClean="0">
                <a:latin typeface="Calibri Light" panose="020F0302020204030204" pitchFamily="34" charset="0"/>
                <a:ea typeface="Calibri" panose="020F0502020204030204" pitchFamily="34" charset="0"/>
              </a:rPr>
              <a:t>https://www.operationlifesaver.ca/blog/november-2013/driving-instructors-–-make-rail-safety-part-of-your-drivers-programs!/</a:t>
            </a:r>
          </a:p>
          <a:p>
            <a:pPr marL="171450" lvl="0" indent="-171450">
              <a:lnSpc>
                <a:spcPct val="115000"/>
              </a:lnSpc>
              <a:spcAft>
                <a:spcPts val="0"/>
              </a:spcAft>
              <a:buFont typeface="Arial" panose="020B0604020202020204" pitchFamily="34" charset="0"/>
              <a:buChar char="•"/>
            </a:pPr>
            <a:r>
              <a:rPr lang="en-CA" b="1" i="1" baseline="0" dirty="0" smtClean="0">
                <a:latin typeface="Calibri Light" panose="020F0302020204030204" pitchFamily="34" charset="0"/>
                <a:ea typeface="Calibri" panose="020F0502020204030204" pitchFamily="34" charset="0"/>
              </a:rPr>
              <a:t>Alternate Link: </a:t>
            </a:r>
            <a:r>
              <a:rPr lang="en-CA" baseline="0" dirty="0" smtClean="0">
                <a:latin typeface="Calibri Light" panose="020F0302020204030204" pitchFamily="34" charset="0"/>
                <a:ea typeface="Calibri" panose="020F0502020204030204" pitchFamily="34" charset="0"/>
              </a:rPr>
              <a:t>https://www.operationlifesaver.ca/resources/resource-items/professional-drivers/pro-drivers.pdf/</a:t>
            </a:r>
            <a:endParaRPr lang="en-CA" dirty="0" smtClean="0">
              <a:latin typeface="Calibri Light" panose="020F03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4227831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A controlled crossing</a:t>
            </a:r>
            <a:r>
              <a:rPr lang="en-US" baseline="0" dirty="0" smtClean="0">
                <a:solidFill>
                  <a:schemeClr val="tx1">
                    <a:lumMod val="75000"/>
                    <a:lumOff val="25000"/>
                  </a:schemeClr>
                </a:solidFill>
              </a:rPr>
              <a:t> h</a:t>
            </a:r>
            <a:r>
              <a:rPr lang="en-US" sz="1200" dirty="0" smtClean="0">
                <a:solidFill>
                  <a:schemeClr val="tx1">
                    <a:lumMod val="75000"/>
                    <a:lumOff val="25000"/>
                  </a:schemeClr>
                </a:solidFill>
              </a:rPr>
              <a:t>as a flag person, stop sign, crossing gate or an electric or mechanical signaling device. </a:t>
            </a:r>
            <a:r>
              <a:rPr lang="en-CA" sz="1200" kern="1200" dirty="0" smtClean="0">
                <a:solidFill>
                  <a:schemeClr val="tx1"/>
                </a:solidFill>
                <a:effectLst/>
                <a:latin typeface="Calibri Light" panose="020F0302020204030204" pitchFamily="34" charset="0"/>
                <a:ea typeface="+mn-ea"/>
                <a:cs typeface="+mn-cs"/>
              </a:rPr>
              <a:t>All vehicles are required to stop at controlled railway crossings if signaled to do so. </a:t>
            </a:r>
          </a:p>
          <a:p>
            <a:pPr marL="0" indent="0">
              <a:buNone/>
            </a:pPr>
            <a:endParaRPr lang="en-US" dirty="0" smtClean="0">
              <a:solidFill>
                <a:schemeClr val="tx1">
                  <a:lumMod val="75000"/>
                  <a:lumOff val="25000"/>
                </a:schemeClr>
              </a:solidFill>
            </a:endParaRPr>
          </a:p>
          <a:p>
            <a:pPr marL="0" indent="0">
              <a:buNone/>
            </a:pPr>
            <a:r>
              <a:rPr lang="en-US" dirty="0" smtClean="0">
                <a:solidFill>
                  <a:schemeClr val="tx1">
                    <a:lumMod val="75000"/>
                    <a:lumOff val="25000"/>
                  </a:schemeClr>
                </a:solidFill>
              </a:rPr>
              <a:t>An uncontrolled crossing</a:t>
            </a:r>
            <a:r>
              <a:rPr lang="en-US" baseline="0" dirty="0" smtClean="0">
                <a:solidFill>
                  <a:schemeClr val="tx1">
                    <a:lumMod val="75000"/>
                    <a:lumOff val="25000"/>
                  </a:schemeClr>
                </a:solidFill>
              </a:rPr>
              <a:t> has n</a:t>
            </a:r>
            <a:r>
              <a:rPr lang="en-US" sz="1200" dirty="0" smtClean="0">
                <a:solidFill>
                  <a:schemeClr val="tx1">
                    <a:lumMod val="75000"/>
                    <a:lumOff val="25000"/>
                  </a:schemeClr>
                </a:solidFill>
              </a:rPr>
              <a:t>o stop sign or traffic light. You cross at your own discretion.</a:t>
            </a:r>
          </a:p>
          <a:p>
            <a:pPr marL="0" indent="0">
              <a:buClr>
                <a:schemeClr val="accent1"/>
              </a:buClr>
              <a:buNone/>
            </a:pPr>
            <a:endParaRPr lang="en-US" dirty="0" smtClean="0">
              <a:solidFill>
                <a:schemeClr val="tx1">
                  <a:lumMod val="75000"/>
                  <a:lumOff val="25000"/>
                </a:schemeClr>
              </a:solidFill>
            </a:endParaRPr>
          </a:p>
          <a:p>
            <a:r>
              <a:rPr lang="en-CA" sz="1200" kern="1200" dirty="0" smtClean="0">
                <a:solidFill>
                  <a:schemeClr val="tx1"/>
                </a:solidFill>
                <a:effectLst/>
                <a:latin typeface="Calibri Light" panose="020F0302020204030204" pitchFamily="34" charset="0"/>
                <a:ea typeface="+mn-ea"/>
                <a:cs typeface="+mn-cs"/>
              </a:rPr>
              <a:t>For uncontrolled railway crossings, only certain vehicles are required by regulation to stop:</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School buses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Vehicles carrying explosives as cargo or part of their cargo</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Vehicles designated for carrying flammable liquids or gas, whether the vehicle is loaded or empty</a:t>
            </a:r>
          </a:p>
          <a:p>
            <a:endParaRPr lang="en-US" b="1" baseline="0" dirty="0" smtClean="0"/>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Railway crossings are listed in Lesson 6 of the Textbook, under Advance Driving Manoeuvres</a:t>
            </a:r>
            <a:r>
              <a:rPr lang="en-US" sz="1200" kern="1200" baseline="0" dirty="0" smtClean="0">
                <a:solidFill>
                  <a:schemeClr val="tx1"/>
                </a:solidFill>
                <a:effectLst/>
                <a:latin typeface="Calibri Light" panose="020F0302020204030204" pitchFamily="34" charset="0"/>
                <a:ea typeface="+mn-ea"/>
                <a:cs typeface="+mn-cs"/>
              </a:rPr>
              <a:t> – Railway Crossings</a:t>
            </a:r>
            <a:r>
              <a:rPr lang="en-US" sz="1200" kern="1200" dirty="0" smtClean="0">
                <a:solidFill>
                  <a:schemeClr val="tx1"/>
                </a:solidFill>
                <a:effectLst/>
                <a:latin typeface="Calibri Light" panose="020F0302020204030204" pitchFamily="34" charset="0"/>
                <a:ea typeface="+mn-ea"/>
                <a:cs typeface="+mn-cs"/>
              </a:rPr>
              <a:t>.</a:t>
            </a:r>
            <a:endParaRPr lang="en-CA" sz="1200" kern="1200" dirty="0" smtClean="0">
              <a:solidFill>
                <a:schemeClr val="tx1"/>
              </a:solidFill>
              <a:effectLst/>
              <a:latin typeface="Calibri Light" panose="020F0302020204030204" pitchFamily="34" charset="0"/>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dirty="0"/>
          </a:p>
        </p:txBody>
      </p:sp>
    </p:spTree>
    <p:extLst>
      <p:ext uri="{BB962C8B-B14F-4D97-AF65-F5344CB8AC3E}">
        <p14:creationId xmlns:p14="http://schemas.microsoft.com/office/powerpoint/2010/main" val="1429102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US" b="1" dirty="0" smtClean="0"/>
              <a:t>DO:</a:t>
            </a:r>
            <a:r>
              <a:rPr lang="en-US" b="0" dirty="0" smtClean="0"/>
              <a:t> Refer students to the textbook</a:t>
            </a:r>
            <a:r>
              <a:rPr lang="en-US" b="0" baseline="0" dirty="0" smtClean="0"/>
              <a:t> on Railway Crossings to review procedures for crossing railway tracks.</a:t>
            </a:r>
            <a:endParaRPr lang="en-US" b="1" dirty="0" smtClean="0"/>
          </a:p>
          <a:p>
            <a:pPr>
              <a:lnSpc>
                <a:spcPct val="115000"/>
              </a:lnSpc>
              <a:spcAft>
                <a:spcPts val="600"/>
              </a:spcAft>
            </a:pPr>
            <a:endParaRPr lang="en-CA" b="1" i="0" u="none" dirty="0" smtClean="0">
              <a:latin typeface="Calibri Light" panose="020F0302020204030204" pitchFamily="34" charset="0"/>
              <a:ea typeface="Calibri" panose="020F0502020204030204" pitchFamily="34" charset="0"/>
              <a:cs typeface="Times New Roman" panose="02020603050405020304" pitchFamily="18" charset="0"/>
            </a:endParaRPr>
          </a:p>
          <a:p>
            <a:r>
              <a:rPr lang="en-CA" b="1" i="0" u="none" dirty="0" smtClean="0">
                <a:latin typeface="Calibri Light" panose="020F0302020204030204" pitchFamily="34" charset="0"/>
                <a:ea typeface="Calibri" panose="020F0502020204030204" pitchFamily="34" charset="0"/>
                <a:cs typeface="Times New Roman" panose="02020603050405020304" pitchFamily="18" charset="0"/>
              </a:rPr>
              <a:t>SAY: </a:t>
            </a:r>
            <a:r>
              <a:rPr lang="en-CA" sz="1200" kern="1200" dirty="0" smtClean="0">
                <a:solidFill>
                  <a:schemeClr val="tx1"/>
                </a:solidFill>
                <a:effectLst/>
                <a:latin typeface="Calibri Light" panose="020F0302020204030204" pitchFamily="34" charset="0"/>
                <a:ea typeface="+mn-ea"/>
                <a:cs typeface="+mn-cs"/>
              </a:rPr>
              <a:t>Uncontrolled railway crossings require extra caution, especially in some rural areas, because: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Approach grades may be steeper, rough or uneven.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Thicker vegetation can obstruct your vision.</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In winter, snow banks may be higher.</a:t>
            </a:r>
          </a:p>
          <a:p>
            <a:r>
              <a:rPr lang="en-CA" sz="1200" kern="1200" dirty="0" smtClean="0">
                <a:solidFill>
                  <a:schemeClr val="tx1"/>
                </a:solidFill>
                <a:effectLst/>
                <a:latin typeface="Calibri Light" panose="020F0302020204030204" pitchFamily="34" charset="0"/>
                <a:ea typeface="+mn-ea"/>
                <a:cs typeface="+mn-cs"/>
              </a:rPr>
              <a:t>Be especially careful at night. Crossing trains may be difficult to see in the dark.  </a:t>
            </a:r>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Crossing procedures are listed in Lesson 6 of the Textbook, under Advanced Driving Manoeuvres – Railway Crossings - Crossing Procedures</a:t>
            </a:r>
            <a:endParaRPr lang="en-CA" sz="1200" kern="1200" dirty="0" smtClean="0">
              <a:solidFill>
                <a:schemeClr val="tx1"/>
              </a:solidFill>
              <a:effectLst/>
              <a:latin typeface="Calibri Light" panose="020F03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966472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US" b="1" dirty="0" smtClean="0"/>
              <a:t>DO:</a:t>
            </a:r>
            <a:r>
              <a:rPr lang="en-US" b="0" dirty="0" smtClean="0"/>
              <a:t> Refer students to the textbook</a:t>
            </a:r>
            <a:r>
              <a:rPr lang="en-US" b="0" baseline="0" dirty="0" smtClean="0"/>
              <a:t> on Railway Crossings to review procedures for approaching and stopping at railway tracks.</a:t>
            </a:r>
            <a:endParaRPr lang="en-US" b="1" dirty="0" smtClean="0"/>
          </a:p>
          <a:p>
            <a:pPr>
              <a:lnSpc>
                <a:spcPct val="115000"/>
              </a:lnSpc>
              <a:spcAft>
                <a:spcPts val="600"/>
              </a:spcAft>
            </a:pPr>
            <a:endParaRPr lang="en-CA" sz="1200" b="1" dirty="0" smtClean="0">
              <a:latin typeface="Calibri Light" panose="020F03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r>
              <a:rPr lang="en-CA" sz="1200" b="1" dirty="0" smtClean="0">
                <a:latin typeface="Calibri Light" panose="020F0302020204030204" pitchFamily="34" charset="0"/>
                <a:ea typeface="Calibri" panose="020F0502020204030204" pitchFamily="34" charset="0"/>
                <a:cs typeface="Times New Roman" panose="02020603050405020304" pitchFamily="18" charset="0"/>
              </a:rPr>
              <a:t>SAY: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Always </a:t>
            </a:r>
            <a:r>
              <a:rPr lang="en-CA" sz="1200" u="none" strike="noStrike" kern="1200" dirty="0" smtClean="0">
                <a:solidFill>
                  <a:schemeClr val="tx1"/>
                </a:solidFill>
                <a:effectLst/>
                <a:latin typeface="Calibri Light" panose="020F0302020204030204" pitchFamily="34" charset="0"/>
                <a:ea typeface="+mn-ea"/>
                <a:cs typeface="+mn-cs"/>
              </a:rPr>
              <a:t>slow down and check for trains, whether the crossing is controlled or uncontrolled. Don’t rely completely on the train signals – it’s possible they won’t come on because of some unrepaired malfunction.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Remember: </a:t>
            </a:r>
            <a:r>
              <a:rPr lang="en-CA" sz="1200" u="none" strike="noStrike" kern="1200" dirty="0" smtClean="0">
                <a:solidFill>
                  <a:schemeClr val="tx1"/>
                </a:solidFill>
                <a:effectLst/>
                <a:latin typeface="Calibri Light" panose="020F0302020204030204" pitchFamily="34" charset="0"/>
                <a:ea typeface="+mn-ea"/>
                <a:cs typeface="+mn-cs"/>
              </a:rPr>
              <a:t>anytime is train time. When approaching a familiar crossing that normally never has a train on it, you should still be alert for a train since schedules can change.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Listen for warning bells and whistles. Turn off, or down, distracting noise from fans, heaters, or the radio. Opening the window helps you hear.</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Shift to a lower gear if you have a manual transmission, and test your brakes.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Obey traffic signs, signals, gates, or anyone directing traffic at a crossing.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Check for traffic behind you.</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If a train is coming, stop 5 to 15 metres from the gate.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While stopped, shift into neutral and use your emergency or service brake.</a:t>
            </a:r>
          </a:p>
          <a:p>
            <a:pPr>
              <a:lnSpc>
                <a:spcPct val="115000"/>
              </a:lnSpc>
              <a:spcAft>
                <a:spcPts val="600"/>
              </a:spcAft>
            </a:pPr>
            <a:endParaRPr lang="en-US" sz="1200" b="1" i="1" dirty="0" smtClean="0">
              <a:latin typeface="Calibri Light" panose="020F0302020204030204" pitchFamily="34" charset="0"/>
              <a:ea typeface="StoneSerif"/>
              <a:cs typeface="Times New Roman" panose="02020603050405020304" pitchFamily="18" charset="0"/>
            </a:endParaRPr>
          </a:p>
          <a:p>
            <a:pPr lvl="0"/>
            <a:r>
              <a:rPr lang="en-CA" sz="1200" b="1" i="0" dirty="0" smtClean="0">
                <a:latin typeface="Calibri Light" panose="020F0302020204030204" pitchFamily="34" charset="0"/>
                <a:ea typeface="StoneSerif"/>
              </a:rPr>
              <a:t>Note</a:t>
            </a:r>
            <a:r>
              <a:rPr lang="en-CA" sz="1200" b="1" i="1" dirty="0" smtClean="0">
                <a:latin typeface="Calibri Light" panose="020F0302020204030204" pitchFamily="34" charset="0"/>
                <a:ea typeface="StoneSerif"/>
              </a:rPr>
              <a:t>: </a:t>
            </a:r>
            <a:r>
              <a:rPr lang="en-CA" sz="1200" u="none" strike="noStrike" kern="1200" dirty="0" smtClean="0">
                <a:solidFill>
                  <a:schemeClr val="tx1"/>
                </a:solidFill>
                <a:effectLst/>
                <a:latin typeface="Calibri Light" panose="020F0302020204030204" pitchFamily="34" charset="0"/>
                <a:ea typeface="+mn-ea"/>
                <a:cs typeface="+mn-cs"/>
              </a:rPr>
              <a:t>Make sure there is enough room on the other side of the track for the whole unit to clear, including any overhang. Trains are about a metre wider than the rails on both sides.</a:t>
            </a:r>
          </a:p>
          <a:p>
            <a:endParaRPr lang="en-US" dirty="0" smtClean="0"/>
          </a:p>
          <a:p>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Railway </a:t>
            </a:r>
            <a:r>
              <a:rPr lang="en-CA" sz="1200" b="0" kern="1200" dirty="0" smtClean="0">
                <a:solidFill>
                  <a:schemeClr val="tx1"/>
                </a:solidFill>
                <a:effectLst/>
                <a:latin typeface="Calibri Light" panose="020F0302020204030204" pitchFamily="34" charset="0"/>
                <a:ea typeface="+mn-ea"/>
                <a:cs typeface="+mn-cs"/>
              </a:rPr>
              <a:t>Approaching and Stopping Procedures</a:t>
            </a:r>
            <a:r>
              <a:rPr lang="en-CA" sz="1200" b="0" kern="1200" baseline="0" dirty="0" smtClean="0">
                <a:solidFill>
                  <a:schemeClr val="tx1"/>
                </a:solidFill>
                <a:effectLst/>
                <a:latin typeface="Calibri Light" panose="020F0302020204030204" pitchFamily="34" charset="0"/>
                <a:ea typeface="+mn-ea"/>
                <a:cs typeface="+mn-cs"/>
              </a:rPr>
              <a:t> </a:t>
            </a:r>
            <a:r>
              <a:rPr lang="en-US" sz="1200" kern="1200" dirty="0" smtClean="0">
                <a:solidFill>
                  <a:schemeClr val="tx1"/>
                </a:solidFill>
                <a:effectLst/>
                <a:latin typeface="Calibri Light" panose="020F0302020204030204" pitchFamily="34" charset="0"/>
                <a:ea typeface="+mn-ea"/>
                <a:cs typeface="+mn-cs"/>
              </a:rPr>
              <a:t>are listed in Lesson 6 of the Textbook, under Advanced Driving Manoeuvres – Railway Crossings</a:t>
            </a:r>
            <a:r>
              <a:rPr lang="en-US" sz="1200" kern="1200" baseline="0" dirty="0" smtClean="0">
                <a:solidFill>
                  <a:schemeClr val="tx1"/>
                </a:solidFill>
                <a:effectLst/>
                <a:latin typeface="Calibri Light" panose="020F0302020204030204" pitchFamily="34" charset="0"/>
                <a:ea typeface="+mn-ea"/>
                <a:cs typeface="+mn-cs"/>
              </a:rPr>
              <a:t> – </a:t>
            </a:r>
            <a:r>
              <a:rPr lang="en-CA" sz="1200" b="0" kern="1200" dirty="0" smtClean="0">
                <a:solidFill>
                  <a:schemeClr val="tx1"/>
                </a:solidFill>
                <a:effectLst/>
                <a:latin typeface="Calibri Light" panose="020F0302020204030204" pitchFamily="34" charset="0"/>
                <a:ea typeface="+mn-ea"/>
                <a:cs typeface="+mn-cs"/>
              </a:rPr>
              <a:t>Approaching and Stopping Procedure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587072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CA" sz="1200" b="1" u="none" dirty="0" smtClean="0">
                <a:latin typeface="Calibri Light" panose="020F0302020204030204" pitchFamily="34" charset="0"/>
                <a:ea typeface="Calibri" panose="020F0502020204030204" pitchFamily="34" charset="0"/>
                <a:cs typeface="Times New Roman" panose="02020603050405020304" pitchFamily="18" charset="0"/>
              </a:rPr>
              <a:t>SAY: </a:t>
            </a:r>
            <a:r>
              <a:rPr lang="en-CA" sz="1200" b="0" u="none" dirty="0" smtClean="0">
                <a:latin typeface="Calibri Light" panose="020F0302020204030204" pitchFamily="34" charset="0"/>
                <a:ea typeface="Calibri" panose="020F0502020204030204" pitchFamily="34" charset="0"/>
                <a:cs typeface="Times New Roman" panose="02020603050405020304" pitchFamily="18" charset="0"/>
              </a:rPr>
              <a:t>When you are ready to cross:</a:t>
            </a:r>
          </a:p>
          <a:p>
            <a:pPr>
              <a:lnSpc>
                <a:spcPct val="115000"/>
              </a:lnSpc>
              <a:spcAft>
                <a:spcPts val="600"/>
              </a:spcAft>
            </a:pPr>
            <a:endParaRPr lang="en-CA" sz="1200" b="1" u="sng" dirty="0" smtClean="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Always</a:t>
            </a:r>
            <a:r>
              <a:rPr lang="en-CA" sz="1200" u="none" strike="noStrike" kern="1200" dirty="0" smtClean="0">
                <a:solidFill>
                  <a:schemeClr val="tx1"/>
                </a:solidFill>
                <a:effectLst/>
                <a:latin typeface="Calibri Light" panose="020F0302020204030204" pitchFamily="34" charset="0"/>
                <a:ea typeface="+mn-ea"/>
                <a:cs typeface="+mn-cs"/>
              </a:rPr>
              <a:t> use extreme caution.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Take your time. Be 100% sure it’s safe before crossing </a:t>
            </a:r>
            <a:r>
              <a:rPr lang="en-CA" sz="1200" b="1" u="none" strike="noStrike" kern="1200" dirty="0" smtClean="0">
                <a:solidFill>
                  <a:schemeClr val="tx1"/>
                </a:solidFill>
                <a:effectLst/>
                <a:latin typeface="Calibri Light" panose="020F0302020204030204" pitchFamily="34" charset="0"/>
                <a:ea typeface="+mn-ea"/>
                <a:cs typeface="+mn-cs"/>
              </a:rPr>
              <a:t>any</a:t>
            </a:r>
            <a:r>
              <a:rPr lang="en-CA" sz="1200" u="none" strike="noStrike" kern="1200" dirty="0" smtClean="0">
                <a:solidFill>
                  <a:schemeClr val="tx1"/>
                </a:solidFill>
                <a:effectLst/>
                <a:latin typeface="Calibri Light" panose="020F0302020204030204" pitchFamily="34" charset="0"/>
                <a:ea typeface="+mn-ea"/>
                <a:cs typeface="+mn-cs"/>
              </a:rPr>
              <a:t> railway track.</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Check and double check at least 300 metres in both directions that no trains are approaching. </a:t>
            </a:r>
          </a:p>
          <a:p>
            <a:pPr marL="628650" lvl="1"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If there is more than one track, there may be more than one train. Wait for a train to pass by far enough so that you have a clear view of the other tracks.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Be extra careful when crossing tracks during bad weather, or any other difficult conditions.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Never</a:t>
            </a:r>
            <a:r>
              <a:rPr lang="en-CA" sz="1200" u="none" strike="noStrike" kern="1200" dirty="0" smtClean="0">
                <a:solidFill>
                  <a:schemeClr val="tx1"/>
                </a:solidFill>
                <a:effectLst/>
                <a:latin typeface="Calibri Light" panose="020F0302020204030204" pitchFamily="34" charset="0"/>
                <a:ea typeface="+mn-ea"/>
                <a:cs typeface="+mn-cs"/>
              </a:rPr>
              <a:t> drive through, around or under a crossing gate or barrier when it’s closed, closing or opening. Wait until the gate is completely open.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strike="noStrike" kern="1200" dirty="0" smtClean="0">
                <a:solidFill>
                  <a:schemeClr val="tx1"/>
                </a:solidFill>
                <a:effectLst/>
                <a:latin typeface="Calibri Light" panose="020F0302020204030204" pitchFamily="34" charset="0"/>
                <a:ea typeface="+mn-ea"/>
                <a:cs typeface="+mn-cs"/>
              </a:rPr>
              <a:t>Select a gear that will let you cross the track without shifting. To avoid the risk of stalling, never shift gears while crossing.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Do not </a:t>
            </a:r>
            <a:r>
              <a:rPr lang="en-CA" sz="1200" u="none" strike="noStrike" kern="1200" dirty="0" smtClean="0">
                <a:solidFill>
                  <a:schemeClr val="tx1"/>
                </a:solidFill>
                <a:effectLst/>
                <a:latin typeface="Calibri Light" panose="020F0302020204030204" pitchFamily="34" charset="0"/>
                <a:ea typeface="+mn-ea"/>
                <a:cs typeface="+mn-cs"/>
              </a:rPr>
              <a:t>cross when signals are flashing. You may not see a train, but it may be approaching at high speed and just not yet visible.   </a:t>
            </a:r>
          </a:p>
          <a:p>
            <a:pPr marL="628650" lvl="1"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If the crossing lights begin to flash after starting, keep going. It is safer to continue than to back up.</a:t>
            </a:r>
          </a:p>
          <a:p>
            <a:pPr marL="171450" lvl="0" indent="-171450">
              <a:buFont typeface="Arial" panose="020B0604020202020204" pitchFamily="34" charset="0"/>
              <a:buChar char="•"/>
            </a:pPr>
            <a:endParaRPr lang="en-US" sz="1200" u="none" strike="noStrike" kern="1200" dirty="0" smtClean="0">
              <a:solidFill>
                <a:schemeClr val="tx1"/>
              </a:solidFill>
              <a:effectLst/>
              <a:latin typeface="Calibri Light" panose="020F0302020204030204" pitchFamily="34" charset="0"/>
              <a:ea typeface="+mn-ea"/>
              <a:cs typeface="+mn-cs"/>
            </a:endParaRPr>
          </a:p>
          <a:p>
            <a:r>
              <a:rPr lang="en-US" sz="1200" b="1" u="none" strike="noStrike" kern="1200" dirty="0" smtClean="0">
                <a:solidFill>
                  <a:schemeClr val="tx1"/>
                </a:solidFill>
                <a:effectLst/>
                <a:latin typeface="Calibri Light" panose="020F0302020204030204" pitchFamily="34" charset="0"/>
                <a:ea typeface="+mn-ea"/>
                <a:cs typeface="+mn-cs"/>
              </a:rPr>
              <a:t>NOTE:  </a:t>
            </a:r>
            <a:r>
              <a:rPr lang="en-CA" sz="1200" kern="1200" dirty="0" smtClean="0">
                <a:solidFill>
                  <a:schemeClr val="tx1"/>
                </a:solidFill>
                <a:effectLst/>
                <a:latin typeface="Calibri Light" panose="020F0302020204030204" pitchFamily="34" charset="0"/>
                <a:ea typeface="+mn-ea"/>
                <a:cs typeface="+mn-cs"/>
              </a:rPr>
              <a:t>If you do see the train and it’s stopped or not close to the crossing, the law allows you to cross. Do so with extreme caution only. Be absolutely certain you can cross </a:t>
            </a:r>
            <a:r>
              <a:rPr lang="en-CA" sz="1200" u="sng" kern="1200" dirty="0" smtClean="0">
                <a:solidFill>
                  <a:schemeClr val="tx1"/>
                </a:solidFill>
                <a:effectLst/>
                <a:latin typeface="Calibri Light" panose="020F0302020204030204" pitchFamily="34" charset="0"/>
                <a:ea typeface="+mn-ea"/>
                <a:cs typeface="+mn-cs"/>
              </a:rPr>
              <a:t>safely</a:t>
            </a:r>
            <a:r>
              <a:rPr lang="en-CA" sz="1200" kern="1200" dirty="0" smtClean="0">
                <a:solidFill>
                  <a:schemeClr val="tx1"/>
                </a:solidFill>
                <a:effectLst/>
                <a:latin typeface="Calibri Light" panose="020F0302020204030204" pitchFamily="34" charset="0"/>
                <a:ea typeface="+mn-ea"/>
                <a:cs typeface="+mn-cs"/>
              </a:rPr>
              <a:t>.</a:t>
            </a:r>
            <a:endParaRPr lang="en-CA" sz="1200" u="none" strike="noStrike" kern="1200" dirty="0" smtClean="0">
              <a:solidFill>
                <a:schemeClr val="tx1"/>
              </a:solidFill>
              <a:effectLst/>
              <a:latin typeface="Calibri Light" panose="020F0302020204030204" pitchFamily="34" charset="0"/>
              <a:ea typeface="+mn-ea"/>
              <a:cs typeface="+mn-cs"/>
            </a:endParaRPr>
          </a:p>
          <a:p>
            <a:pPr marL="171450" lvl="0" indent="-171450">
              <a:lnSpc>
                <a:spcPct val="115000"/>
              </a:lnSpc>
              <a:spcAft>
                <a:spcPts val="600"/>
              </a:spcAft>
              <a:buFont typeface="Arial" panose="020B0604020202020204" pitchFamily="34" charset="0"/>
              <a:buChar char="•"/>
            </a:pPr>
            <a:endParaRPr lang="en-CA" sz="1000" dirty="0" smtClean="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314819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Read</a:t>
            </a:r>
            <a:r>
              <a:rPr lang="en-US" b="0" baseline="0" dirty="0" smtClean="0"/>
              <a:t> slide</a:t>
            </a:r>
            <a:endParaRPr lang="en-US" b="0"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209923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none"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SAY: </a:t>
            </a:r>
            <a:r>
              <a:rPr lang="en-CA" sz="1200" kern="1200" dirty="0" smtClean="0">
                <a:solidFill>
                  <a:schemeClr val="tx1"/>
                </a:solidFill>
                <a:effectLst/>
                <a:latin typeface="Calibri Light" panose="020F0302020204030204" pitchFamily="34" charset="0"/>
                <a:ea typeface="+mn-ea"/>
                <a:cs typeface="+mn-cs"/>
              </a:rPr>
              <a:t>If you stall or get stuck on a crossing, get out of the vehicle immediately. If a train is coming, move away from the track in the direction of the approaching train. This will reduce the chance of being struck by flying debris if the train hits the vehicle, because the momentum of the train striking the vehicle will sweep the debris forward. Contact the railway company if its emergency number is posted or call 911.</a:t>
            </a:r>
          </a:p>
          <a:p>
            <a:endParaRPr lang="en-CA" sz="1200" kern="1200" dirty="0" smtClean="0">
              <a:solidFill>
                <a:schemeClr val="tx1"/>
              </a:solidFill>
              <a:effectLst/>
              <a:latin typeface="Calibri Light" panose="020F0302020204030204" pitchFamily="34" charset="0"/>
              <a:ea typeface="+mn-ea"/>
              <a:cs typeface="+mn-cs"/>
            </a:endParaRPr>
          </a:p>
          <a:p>
            <a:pPr lvl="0"/>
            <a:r>
              <a:rPr lang="en-CA" sz="1200" u="none" strike="noStrike" kern="1200" dirty="0" smtClean="0">
                <a:solidFill>
                  <a:schemeClr val="tx1"/>
                </a:solidFill>
                <a:effectLst/>
                <a:latin typeface="Calibri Light" panose="020F0302020204030204" pitchFamily="34" charset="0"/>
                <a:ea typeface="+mn-ea"/>
                <a:cs typeface="+mn-cs"/>
              </a:rPr>
              <a:t>The phone numbers to call for repairs or other non-emergency</a:t>
            </a:r>
            <a:r>
              <a:rPr lang="en-CA" sz="1200" u="none" strike="noStrike" kern="1200" baseline="0" dirty="0" smtClean="0">
                <a:solidFill>
                  <a:schemeClr val="tx1"/>
                </a:solidFill>
                <a:effectLst/>
                <a:latin typeface="Calibri Light" panose="020F0302020204030204" pitchFamily="34" charset="0"/>
                <a:ea typeface="+mn-ea"/>
                <a:cs typeface="+mn-cs"/>
              </a:rPr>
              <a:t> issues </a:t>
            </a:r>
            <a:r>
              <a:rPr lang="en-CA" sz="1200" u="none" strike="noStrike" kern="1200" dirty="0" smtClean="0">
                <a:solidFill>
                  <a:schemeClr val="tx1"/>
                </a:solidFill>
                <a:effectLst/>
                <a:latin typeface="Calibri Light" panose="020F0302020204030204" pitchFamily="34" charset="0"/>
                <a:ea typeface="+mn-ea"/>
                <a:cs typeface="+mn-cs"/>
              </a:rPr>
              <a:t>are listed in your textbook.</a:t>
            </a:r>
          </a:p>
          <a:p>
            <a:pPr lvl="1"/>
            <a:r>
              <a:rPr lang="en-CA" sz="1200" u="none" strike="noStrike" kern="1200" dirty="0" smtClean="0">
                <a:solidFill>
                  <a:schemeClr val="tx1"/>
                </a:solidFill>
                <a:effectLst/>
                <a:latin typeface="Calibri Light" panose="020F0302020204030204" pitchFamily="34" charset="0"/>
                <a:ea typeface="+mn-ea"/>
                <a:cs typeface="+mn-cs"/>
              </a:rPr>
              <a:t>Canadian Pacific (CP):</a:t>
            </a:r>
            <a:r>
              <a:rPr lang="en-CA" sz="1200" u="none" strike="noStrike" kern="1200" baseline="0" dirty="0" smtClean="0">
                <a:solidFill>
                  <a:schemeClr val="tx1"/>
                </a:solidFill>
                <a:effectLst/>
                <a:latin typeface="Calibri Light" panose="020F0302020204030204" pitchFamily="34" charset="0"/>
                <a:ea typeface="+mn-ea"/>
                <a:cs typeface="+mn-cs"/>
              </a:rPr>
              <a:t> </a:t>
            </a:r>
            <a:r>
              <a:rPr lang="en-CA" sz="1200" u="none" strike="noStrike" kern="1200" dirty="0" smtClean="0">
                <a:solidFill>
                  <a:schemeClr val="tx1"/>
                </a:solidFill>
                <a:effectLst/>
                <a:latin typeface="Calibri Light" panose="020F0302020204030204" pitchFamily="34" charset="0"/>
                <a:ea typeface="+mn-ea"/>
                <a:cs typeface="+mn-cs"/>
              </a:rPr>
              <a:t>1-800-551-2553</a:t>
            </a:r>
          </a:p>
          <a:p>
            <a:pPr lvl="1"/>
            <a:r>
              <a:rPr lang="en-CA" sz="1200" u="none" strike="noStrike" kern="1200" dirty="0" smtClean="0">
                <a:solidFill>
                  <a:schemeClr val="tx1"/>
                </a:solidFill>
                <a:effectLst/>
                <a:latin typeface="Calibri Light" panose="020F0302020204030204" pitchFamily="34" charset="0"/>
                <a:ea typeface="+mn-ea"/>
                <a:cs typeface="+mn-cs"/>
              </a:rPr>
              <a:t>Canadian National (CN): 1-800-665-0581 or 1-800-465-9239</a:t>
            </a:r>
          </a:p>
          <a:p>
            <a:pPr>
              <a:lnSpc>
                <a:spcPct val="115000"/>
              </a:lnSpc>
              <a:spcAft>
                <a:spcPts val="0"/>
              </a:spcAft>
            </a:pPr>
            <a:r>
              <a:rPr lang="en-CA" sz="1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
            </a:r>
            <a:br>
              <a:rPr lang="en-CA" sz="1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br>
            <a:endParaRPr lang="en-CA" sz="1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Crossing procedures are listed in Lesson 6 of the Textbook, under Advanced Driving Manoeuvres – Stalling on the Tracks</a:t>
            </a:r>
            <a:endParaRPr lang="en-CA" sz="1200" kern="1200" dirty="0" smtClean="0">
              <a:solidFill>
                <a:schemeClr val="tx1"/>
              </a:solidFill>
              <a:effectLst/>
              <a:latin typeface="Calibri Light" panose="020F0302020204030204" pitchFamily="34" charset="0"/>
              <a:ea typeface="+mn-ea"/>
              <a:cs typeface="+mn-cs"/>
            </a:endParaRPr>
          </a:p>
          <a:p>
            <a:pPr>
              <a:lnSpc>
                <a:spcPct val="115000"/>
              </a:lnSpc>
              <a:spcAft>
                <a:spcPts val="0"/>
              </a:spcAft>
            </a:pPr>
            <a:endParaRPr lang="en-CA" sz="1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20</a:t>
            </a:fld>
            <a:endParaRPr lang="en-CA" dirty="0"/>
          </a:p>
        </p:txBody>
      </p:sp>
    </p:spTree>
    <p:extLst>
      <p:ext uri="{BB962C8B-B14F-4D97-AF65-F5344CB8AC3E}">
        <p14:creationId xmlns:p14="http://schemas.microsoft.com/office/powerpoint/2010/main" val="76061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ea typeface="+mn-ea"/>
                <a:cs typeface="+mn-cs"/>
              </a:rPr>
              <a:t>DO: </a:t>
            </a:r>
            <a:r>
              <a:rPr lang="en-US" sz="1200" b="0" kern="1200" dirty="0" smtClean="0">
                <a:solidFill>
                  <a:schemeClr val="tx1"/>
                </a:solidFill>
                <a:effectLst/>
                <a:ea typeface="+mn-ea"/>
                <a:cs typeface="+mn-cs"/>
              </a:rPr>
              <a:t>Allow for a 10 minute discussion </a:t>
            </a:r>
            <a:r>
              <a:rPr lang="en-US" sz="1200" kern="1200" dirty="0" smtClean="0">
                <a:solidFill>
                  <a:schemeClr val="tx1"/>
                </a:solidFill>
                <a:effectLst/>
                <a:ea typeface="+mn-ea"/>
                <a:cs typeface="+mn-cs"/>
              </a:rPr>
              <a:t>with students. After getting some answers from students, refer</a:t>
            </a:r>
            <a:r>
              <a:rPr lang="en-US" sz="1200" kern="1200" baseline="0" dirty="0" smtClean="0">
                <a:solidFill>
                  <a:schemeClr val="tx1"/>
                </a:solidFill>
                <a:effectLst/>
                <a:ea typeface="+mn-ea"/>
                <a:cs typeface="+mn-cs"/>
              </a:rPr>
              <a:t> to the section below for possible answers.  </a:t>
            </a:r>
            <a:endParaRPr lang="en-CA" sz="1200" kern="1200" dirty="0" smtClean="0">
              <a:solidFill>
                <a:schemeClr val="tx1"/>
              </a:solidFill>
              <a:effectLst/>
              <a:ea typeface="+mn-ea"/>
              <a:cs typeface="+mn-cs"/>
            </a:endParaRPr>
          </a:p>
          <a:p>
            <a:pPr lvl="0"/>
            <a:endParaRPr lang="en-CA" sz="1200" kern="1200" dirty="0" smtClean="0">
              <a:solidFill>
                <a:schemeClr val="tx1"/>
              </a:solidFill>
              <a:effectLst/>
              <a:ea typeface="+mn-ea"/>
              <a:cs typeface="+mn-cs"/>
            </a:endParaRPr>
          </a:p>
          <a:p>
            <a:pPr lvl="0"/>
            <a:r>
              <a:rPr lang="en-CA" sz="1200" b="1" kern="1200" dirty="0" smtClean="0">
                <a:solidFill>
                  <a:schemeClr val="tx1"/>
                </a:solidFill>
                <a:effectLst/>
                <a:ea typeface="+mn-ea"/>
                <a:cs typeface="+mn-cs"/>
              </a:rPr>
              <a:t>SAY:</a:t>
            </a:r>
            <a:r>
              <a:rPr lang="en-CA" sz="1200" b="1" kern="1200" baseline="0" dirty="0" smtClean="0">
                <a:solidFill>
                  <a:schemeClr val="tx1"/>
                </a:solidFill>
                <a:effectLst/>
                <a:ea typeface="+mn-ea"/>
                <a:cs typeface="+mn-cs"/>
              </a:rPr>
              <a:t> </a:t>
            </a:r>
            <a:r>
              <a:rPr lang="en-CA" sz="1200" b="0" kern="1200" baseline="0" dirty="0" smtClean="0">
                <a:solidFill>
                  <a:schemeClr val="tx1"/>
                </a:solidFill>
                <a:effectLst/>
                <a:ea typeface="+mn-ea"/>
                <a:cs typeface="+mn-cs"/>
              </a:rPr>
              <a:t>(Possible answers) - </a:t>
            </a:r>
            <a:r>
              <a:rPr lang="en-CA" sz="1200" kern="1200" dirty="0" smtClean="0">
                <a:solidFill>
                  <a:schemeClr val="tx1"/>
                </a:solidFill>
                <a:effectLst/>
                <a:ea typeface="+mn-ea"/>
                <a:cs typeface="+mn-cs"/>
              </a:rPr>
              <a:t>Because of its size, it is easy to misjudge the speed and distance of an approaching train.</a:t>
            </a:r>
          </a:p>
          <a:p>
            <a:pPr lvl="0"/>
            <a:endParaRPr lang="en-CA" dirty="0" smtClean="0">
              <a:effectLst/>
            </a:endParaRPr>
          </a:p>
          <a:p>
            <a:pPr lvl="0"/>
            <a:r>
              <a:rPr lang="en-CA" sz="1200" kern="1200" dirty="0" smtClean="0">
                <a:solidFill>
                  <a:schemeClr val="tx1"/>
                </a:solidFill>
                <a:effectLst/>
                <a:ea typeface="+mn-ea"/>
                <a:cs typeface="+mn-cs"/>
              </a:rPr>
              <a:t>Trying to beat a train to the crossing. Many vehicles have been hit by the train or have run into the side of it when trying to get across the tracks ahead of an approaching train.</a:t>
            </a:r>
          </a:p>
          <a:p>
            <a:pPr lvl="0"/>
            <a:endParaRPr lang="en-CA" dirty="0" smtClean="0">
              <a:effectLst/>
            </a:endParaRPr>
          </a:p>
          <a:p>
            <a:pPr lvl="0"/>
            <a:r>
              <a:rPr lang="en-CA" sz="1200" kern="1200" dirty="0" smtClean="0">
                <a:solidFill>
                  <a:schemeClr val="tx1"/>
                </a:solidFill>
                <a:effectLst/>
                <a:ea typeface="+mn-ea"/>
                <a:cs typeface="+mn-cs"/>
              </a:rPr>
              <a:t>Immediately proceeding across the tracks after the train clears without first checking for other trains. You must be patient and wait for a train to proceed a sufficient distance to allow for good visibility in both directions.</a:t>
            </a:r>
          </a:p>
          <a:p>
            <a:pPr lvl="0"/>
            <a:endParaRPr lang="en-CA" dirty="0" smtClean="0">
              <a:effectLst/>
            </a:endParaRPr>
          </a:p>
          <a:p>
            <a:pPr lvl="0"/>
            <a:r>
              <a:rPr lang="en-CA" sz="1200" kern="1200" dirty="0" smtClean="0">
                <a:solidFill>
                  <a:schemeClr val="tx1"/>
                </a:solidFill>
                <a:effectLst/>
                <a:ea typeface="+mn-ea"/>
                <a:cs typeface="+mn-cs"/>
              </a:rPr>
              <a:t>Crossing tracks while the flashing signals are operating. If the signals are on and there is no train in sight, it may be approaching at high speed but is not yet visible, or possibly there could be a malfunction in the system.</a:t>
            </a:r>
          </a:p>
          <a:p>
            <a:pPr lvl="0"/>
            <a:endParaRPr lang="en-CA" dirty="0" smtClean="0">
              <a:effectLst/>
            </a:endParaRPr>
          </a:p>
          <a:p>
            <a:pPr lvl="0"/>
            <a:r>
              <a:rPr lang="en-CA" sz="1200" kern="1200" dirty="0" smtClean="0">
                <a:solidFill>
                  <a:schemeClr val="tx1"/>
                </a:solidFill>
                <a:effectLst/>
                <a:ea typeface="+mn-ea"/>
                <a:cs typeface="+mn-cs"/>
              </a:rPr>
              <a:t>Not</a:t>
            </a:r>
            <a:r>
              <a:rPr lang="en-CA" sz="1200" kern="1200" baseline="0" dirty="0" smtClean="0">
                <a:solidFill>
                  <a:schemeClr val="tx1"/>
                </a:solidFill>
                <a:effectLst/>
                <a:ea typeface="+mn-ea"/>
                <a:cs typeface="+mn-cs"/>
              </a:rPr>
              <a:t> being prepared to stop. </a:t>
            </a:r>
            <a:r>
              <a:rPr lang="en-CA" sz="1200" kern="1200" dirty="0" smtClean="0">
                <a:solidFill>
                  <a:schemeClr val="tx1"/>
                </a:solidFill>
                <a:effectLst/>
                <a:ea typeface="+mn-ea"/>
                <a:cs typeface="+mn-cs"/>
              </a:rPr>
              <a:t>The signals may be malfunctioning in the off position and a train may be approaching the crossing – always be prepared to stop when approaching a railway crossing, even one where signals are present but not activated.</a:t>
            </a:r>
          </a:p>
          <a:p>
            <a:pPr lvl="0"/>
            <a:endParaRPr lang="en-CA" sz="1200" kern="1200" dirty="0" smtClean="0">
              <a:solidFill>
                <a:schemeClr val="tx1"/>
              </a:solidFill>
              <a:effectLst/>
              <a:ea typeface="+mn-ea"/>
              <a:cs typeface="+mn-cs"/>
            </a:endParaRPr>
          </a:p>
          <a:p>
            <a:pPr lvl="0"/>
            <a:r>
              <a:rPr lang="en-CA" sz="1200" kern="1200" dirty="0" smtClean="0">
                <a:solidFill>
                  <a:schemeClr val="tx1"/>
                </a:solidFill>
                <a:effectLst/>
                <a:ea typeface="+mn-ea"/>
                <a:cs typeface="+mn-cs"/>
              </a:rPr>
              <a:t>You should reduce speed and be especially observant if weather conditions or sight observations limit visibility of the rail.</a:t>
            </a:r>
          </a:p>
          <a:p>
            <a:pPr lvl="0"/>
            <a:endParaRPr lang="en-CA" dirty="0" smtClean="0">
              <a:effectLst/>
            </a:endParaRPr>
          </a:p>
          <a:p>
            <a:pPr lvl="0"/>
            <a:r>
              <a:rPr lang="en-CA" sz="1200" kern="1200" dirty="0" smtClean="0">
                <a:solidFill>
                  <a:schemeClr val="tx1"/>
                </a:solidFill>
                <a:effectLst/>
                <a:ea typeface="+mn-ea"/>
                <a:cs typeface="+mn-cs"/>
              </a:rPr>
              <a:t>Some tracks may have curves and may</a:t>
            </a:r>
            <a:r>
              <a:rPr lang="en-CA" sz="1200" kern="1200" baseline="0" dirty="0" smtClean="0">
                <a:solidFill>
                  <a:schemeClr val="tx1"/>
                </a:solidFill>
                <a:effectLst/>
                <a:ea typeface="+mn-ea"/>
                <a:cs typeface="+mn-cs"/>
              </a:rPr>
              <a:t> </a:t>
            </a:r>
            <a:r>
              <a:rPr lang="en-CA" sz="1200" kern="1200" dirty="0" smtClean="0">
                <a:solidFill>
                  <a:schemeClr val="tx1"/>
                </a:solidFill>
                <a:effectLst/>
                <a:ea typeface="+mn-ea"/>
                <a:cs typeface="+mn-cs"/>
              </a:rPr>
              <a:t>be hidden behind trees or hills which would make a train approaching a high speed difficult to see and react to ahead of time.</a:t>
            </a:r>
          </a:p>
          <a:p>
            <a:pPr lvl="0"/>
            <a:endParaRPr lang="en-CA" dirty="0" smtClean="0">
              <a:effectLst/>
            </a:endParaRPr>
          </a:p>
          <a:p>
            <a:pPr lvl="0"/>
            <a:r>
              <a:rPr lang="en-CA" sz="1200" kern="1200" dirty="0" smtClean="0">
                <a:solidFill>
                  <a:schemeClr val="tx1"/>
                </a:solidFill>
                <a:effectLst/>
                <a:ea typeface="+mn-ea"/>
                <a:cs typeface="+mn-cs"/>
              </a:rPr>
              <a:t>Always use extreme caution. Take your time. Be 100 % sure it is safe before crossing any railway track whether signalized or not.</a:t>
            </a:r>
            <a:endParaRPr lang="en-US"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21</a:t>
            </a:fld>
            <a:endParaRPr lang="en-CA" dirty="0"/>
          </a:p>
        </p:txBody>
      </p:sp>
    </p:spTree>
    <p:extLst>
      <p:ext uri="{BB962C8B-B14F-4D97-AF65-F5344CB8AC3E}">
        <p14:creationId xmlns:p14="http://schemas.microsoft.com/office/powerpoint/2010/main" val="1871534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You</a:t>
            </a:r>
            <a:r>
              <a:rPr lang="en-US" baseline="0" dirty="0" smtClean="0"/>
              <a:t> will have 15 minutes to complete Exercise 1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Review the answers for Exercise 1, using the Exercise Book - Answer Key.</a:t>
            </a:r>
            <a:endParaRPr lang="en-CA"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pPr/>
              <a:t>22</a:t>
            </a:fld>
            <a:endParaRPr lang="en-CA" dirty="0"/>
          </a:p>
        </p:txBody>
      </p:sp>
    </p:spTree>
    <p:extLst>
      <p:ext uri="{BB962C8B-B14F-4D97-AF65-F5344CB8AC3E}">
        <p14:creationId xmlns:p14="http://schemas.microsoft.com/office/powerpoint/2010/main" val="1033473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b="1" u="none" dirty="0" smtClean="0">
                <a:cs typeface="Arial" panose="020B0604020202020204" pitchFamily="34" charset="0"/>
              </a:rPr>
              <a:t>SAY: </a:t>
            </a:r>
            <a:r>
              <a:rPr lang="en-CA" sz="1200" b="0" u="none" dirty="0" smtClean="0">
                <a:cs typeface="Arial" panose="020B0604020202020204" pitchFamily="34" charset="0"/>
              </a:rPr>
              <a:t>Before driving uphill:</a:t>
            </a:r>
          </a:p>
          <a:p>
            <a:pPr marL="0" indent="0">
              <a:buNone/>
            </a:pPr>
            <a:endParaRPr lang="en-CA" sz="1200" b="1" u="none" dirty="0" smtClean="0">
              <a:cs typeface="Arial" panose="020B0604020202020204" pitchFamily="34" charset="0"/>
            </a:endParaRPr>
          </a:p>
          <a:p>
            <a:pPr marL="171450" indent="-171450">
              <a:buFont typeface="Arial" panose="020B0604020202020204" pitchFamily="34" charset="0"/>
              <a:buChar char="•"/>
            </a:pPr>
            <a:r>
              <a:rPr lang="en-US" sz="1200" b="0" u="none" dirty="0" smtClean="0">
                <a:cs typeface="Arial" panose="020B0604020202020204" pitchFamily="34" charset="0"/>
              </a:rPr>
              <a:t>Move to the right and maintain a safe speed.</a:t>
            </a:r>
          </a:p>
          <a:p>
            <a:pPr marL="171450" indent="-171450">
              <a:buFont typeface="Arial" panose="020B0604020202020204" pitchFamily="34" charset="0"/>
              <a:buChar char="•"/>
            </a:pPr>
            <a:r>
              <a:rPr lang="en-US" sz="1200" b="0" u="none" dirty="0" smtClean="0">
                <a:cs typeface="Arial" panose="020B0604020202020204" pitchFamily="34" charset="0"/>
              </a:rPr>
              <a:t>When shifting, shift one shift range at a time to</a:t>
            </a:r>
            <a:r>
              <a:rPr lang="en-US" sz="1200" b="0" u="none" baseline="0" dirty="0" smtClean="0">
                <a:cs typeface="Arial" panose="020B0604020202020204" pitchFamily="34" charset="0"/>
              </a:rPr>
              <a:t> maintain a safe speed, when necessary</a:t>
            </a:r>
            <a:r>
              <a:rPr lang="en-US" sz="1200" b="0" u="none" dirty="0" smtClean="0">
                <a:cs typeface="Arial" panose="020B0604020202020204" pitchFamily="34" charset="0"/>
              </a:rPr>
              <a:t>. </a:t>
            </a:r>
          </a:p>
          <a:p>
            <a:pPr marL="171450" indent="-171450">
              <a:buFont typeface="Arial" panose="020B0604020202020204" pitchFamily="34" charset="0"/>
              <a:buChar char="•"/>
            </a:pPr>
            <a:r>
              <a:rPr lang="en-US" sz="1200" b="0" u="none" dirty="0" smtClean="0">
                <a:cs typeface="Arial" panose="020B0604020202020204" pitchFamily="34" charset="0"/>
              </a:rPr>
              <a:t>Monitor the engine temperature frequently for dragging, pulling, or overheating. </a:t>
            </a:r>
          </a:p>
          <a:p>
            <a:pPr marL="171450" indent="-171450">
              <a:buFont typeface="Arial" panose="020B0604020202020204" pitchFamily="34" charset="0"/>
              <a:buChar char="•"/>
            </a:pPr>
            <a:endParaRPr lang="en-US" sz="1200" b="0" u="none" dirty="0" smtClean="0">
              <a:cs typeface="Arial" panose="020B0604020202020204" pitchFamily="34" charset="0"/>
            </a:endParaRPr>
          </a:p>
          <a:p>
            <a:pPr marL="0" indent="0">
              <a:buFont typeface="Arial" panose="020B0604020202020204" pitchFamily="34" charset="0"/>
              <a:buNone/>
            </a:pPr>
            <a:r>
              <a:rPr lang="en-US" sz="1200" b="0" u="none" dirty="0" smtClean="0">
                <a:cs typeface="Arial" panose="020B0604020202020204" pitchFamily="34" charset="0"/>
              </a:rPr>
              <a:t>Never pass a vehicle when you are travelling going uphill or downhill</a:t>
            </a:r>
            <a:r>
              <a:rPr lang="en-US" sz="1200" b="0" u="none" baseline="0" dirty="0" smtClean="0">
                <a:cs typeface="Arial" panose="020B0604020202020204" pitchFamily="34" charset="0"/>
              </a:rPr>
              <a:t> </a:t>
            </a:r>
            <a:r>
              <a:rPr lang="en-US" sz="1200" b="0" u="none" dirty="0" smtClean="0">
                <a:cs typeface="Arial" panose="020B0604020202020204" pitchFamily="34" charset="0"/>
              </a:rPr>
              <a:t>on a two-lane highway.</a:t>
            </a:r>
          </a:p>
          <a:p>
            <a:pPr marL="0" indent="0">
              <a:buNone/>
            </a:pPr>
            <a:endParaRPr lang="en-US" sz="1200" b="0" u="none" dirty="0" smtClean="0">
              <a:cs typeface="Arial" panose="020B0604020202020204" pitchFamily="34" charset="0"/>
            </a:endParaRPr>
          </a:p>
          <a:p>
            <a:pPr marL="0" indent="0">
              <a:buNone/>
            </a:pPr>
            <a:r>
              <a:rPr lang="en-US" dirty="0" smtClean="0"/>
              <a:t>Turn on the engine fan override before ascending to start the cooling process early. Do not operate the fan for extended periods. It was designed for intermittent use only.</a:t>
            </a:r>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dirty="0"/>
          </a:p>
        </p:txBody>
      </p:sp>
    </p:spTree>
    <p:extLst>
      <p:ext uri="{BB962C8B-B14F-4D97-AF65-F5344CB8AC3E}">
        <p14:creationId xmlns:p14="http://schemas.microsoft.com/office/powerpoint/2010/main" val="2865167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cs typeface="Arial" panose="020B0604020202020204" pitchFamily="34" charset="0"/>
              </a:rPr>
              <a:t>SAY: </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Before descending, check the system air pressure and cover the brake. </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Select a lower gear that allows you to descend without using service brakes. </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Stay to the right and maintain a speed that allows you to stay in control without overheating the brakes or depleting the air pressure. </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Brake moderately or intermittently to prevent over speeding. </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If you pass the safe or posted speed, use the snub method of braking:</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Apply the brakes firmly until you drop 5 km/h below the safe or posted speed, then release the brakes, and repeat as needed.  </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With an automatic transmission, do not exceed the top speed of the selected gear. This keeps the automatic transmission from upshifting.</a:t>
            </a:r>
          </a:p>
          <a:p>
            <a:endParaRPr lang="en-CA"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24</a:t>
            </a:fld>
            <a:endParaRPr lang="en-CA" dirty="0"/>
          </a:p>
        </p:txBody>
      </p:sp>
    </p:spTree>
    <p:extLst>
      <p:ext uri="{BB962C8B-B14F-4D97-AF65-F5344CB8AC3E}">
        <p14:creationId xmlns:p14="http://schemas.microsoft.com/office/powerpoint/2010/main" val="3454280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US" b="0" dirty="0" smtClean="0"/>
              <a:t>Runaway lanes are an additional lane on downhill sections, usually on roads preceded by a mandatory brake check. They are used as a path to help vehicles slow down and stop if the brakes fail.</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25</a:t>
            </a:fld>
            <a:endParaRPr lang="en-CA" dirty="0"/>
          </a:p>
        </p:txBody>
      </p:sp>
    </p:spTree>
    <p:extLst>
      <p:ext uri="{BB962C8B-B14F-4D97-AF65-F5344CB8AC3E}">
        <p14:creationId xmlns:p14="http://schemas.microsoft.com/office/powerpoint/2010/main" val="83044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b="1" u="none" dirty="0" smtClean="0">
                <a:cs typeface="Arial" panose="020B0604020202020204" pitchFamily="34" charset="0"/>
              </a:rPr>
              <a:t>SAY: </a:t>
            </a:r>
            <a:r>
              <a:rPr lang="en-CA" sz="1200" b="0" u="none" dirty="0" smtClean="0">
                <a:cs typeface="Arial" panose="020B0604020202020204" pitchFamily="34" charset="0"/>
              </a:rPr>
              <a:t>Stopping and Parking on Hills</a:t>
            </a:r>
            <a:endParaRPr lang="en-US" sz="1200" b="0" u="none" dirty="0" smtClean="0">
              <a:cs typeface="Arial" panose="020B0604020202020204" pitchFamily="34" charset="0"/>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Check </a:t>
            </a:r>
            <a:r>
              <a:rPr lang="en-CA" sz="1200" b="0" u="none" strike="noStrike" kern="1200" dirty="0" smtClean="0">
                <a:solidFill>
                  <a:schemeClr val="tx1"/>
                </a:solidFill>
                <a:effectLst/>
                <a:latin typeface="Calibri Light" panose="020F0302020204030204" pitchFamily="34" charset="0"/>
                <a:ea typeface="+mn-ea"/>
                <a:cs typeface="+mn-cs"/>
              </a:rPr>
              <a:t>your side mirrors for following traffic, then signal to pull over.</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Downshift, if necessary, to reduce speed in preparation to stop.</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Apply brakes lightly at first (going downhill, you should probably tap the brakes with your right foot a couple of times) and then apply firm, even pressure for a smooth stop.</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Depress the clutch as you near a stop. When stopped, shift to low gear or reverse for manual transmissions, and neutral for automatic transmissions.</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Allow extra room between vehicles.</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Turn wheels into the curb downhill, away from the curb uphill. Make gentle contact with the curb. If there’s no curb, turn the wheel to the right, uphill or downhill. According to Manitoba law, the wheels of a parked vehicle must be no more than 50 cm from the curb.</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Set the parking brake and turn off the ignition.</a:t>
            </a:r>
          </a:p>
          <a:p>
            <a:pPr marL="171450" indent="-171450">
              <a:buFont typeface="Arial" panose="020B0604020202020204" pitchFamily="34" charset="0"/>
              <a:buChar char="•"/>
            </a:pPr>
            <a:r>
              <a:rPr lang="en-CA" sz="1200" b="0" kern="1200" dirty="0" smtClean="0">
                <a:solidFill>
                  <a:schemeClr val="tx1"/>
                </a:solidFill>
                <a:effectLst/>
                <a:latin typeface="Calibri Light" panose="020F0302020204030204" pitchFamily="34" charset="0"/>
                <a:ea typeface="+mn-ea"/>
                <a:cs typeface="+mn-cs"/>
              </a:rPr>
              <a:t>See Braking in Section 5 for more information on braking on downhills.</a:t>
            </a:r>
            <a:endParaRPr lang="en-CA" sz="1200" b="0" kern="1200" dirty="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4058905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smtClean="0">
                <a:effectLst>
                  <a:outerShdw blurRad="38100" dist="38100" dir="2700000" algn="tl">
                    <a:srgbClr val="000000">
                      <a:alpha val="43137"/>
                    </a:srgbClr>
                  </a:outerShdw>
                </a:effectLst>
                <a:ea typeface="StoneSerif"/>
                <a:cs typeface="Arial" panose="020B0604020202020204" pitchFamily="34" charset="0"/>
              </a:rPr>
              <a:t>SAY: </a:t>
            </a:r>
            <a:r>
              <a:rPr lang="en-CA" sz="1200" kern="1200" dirty="0" smtClean="0">
                <a:solidFill>
                  <a:schemeClr val="tx1"/>
                </a:solidFill>
                <a:effectLst/>
                <a:latin typeface="Calibri Light" panose="020F0302020204030204" pitchFamily="34" charset="0"/>
                <a:ea typeface="+mn-ea"/>
                <a:cs typeface="+mn-cs"/>
              </a:rPr>
              <a:t>Starting a manual transmission truck uphill can be a challenging manoeuvre, especially in heavy traffic. On a gentle grade, the normal starting procedure may work. Otherwise, do this: </a:t>
            </a:r>
          </a:p>
          <a:p>
            <a:endParaRPr lang="en-CA" sz="1200" kern="1200" dirty="0" smtClean="0">
              <a:solidFill>
                <a:schemeClr val="tx1"/>
              </a:solidFill>
              <a:effectLst/>
              <a:latin typeface="Calibri Light" panose="020F0302020204030204" pitchFamily="34" charset="0"/>
              <a:ea typeface="+mn-ea"/>
              <a:cs typeface="+mn-cs"/>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Depress the clutch and shift into the appropriate gear.</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Release the parking brake.</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300"/>
              </a:spcAft>
              <a:buSzPts val="900"/>
              <a:buFont typeface="Symbol" panose="05050102010706020507" pitchFamily="18" charset="2"/>
              <a:buChar char=""/>
            </a:pPr>
            <a:r>
              <a:rPr lang="en-CA"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Release the clutch slowly to the friction point while gradually depressing the accelerator.</a:t>
            </a:r>
            <a:endParaRPr lang="en-US" sz="1200" u="none" strike="noStrike" dirty="0" smtClean="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sz="1200" dirty="0" smtClean="0"/>
          </a:p>
          <a:p>
            <a:pPr marL="342900" indent="-342900">
              <a:lnSpc>
                <a:spcPct val="115000"/>
              </a:lnSpc>
              <a:spcAft>
                <a:spcPts val="600"/>
              </a:spcAft>
              <a:buFont typeface="+mj-lt"/>
              <a:buAutoNum type="arabicPeriod"/>
            </a:pPr>
            <a:endParaRPr lang="en-CA" sz="1200" dirty="0" smtClean="0">
              <a:cs typeface="Arial" panose="020B0604020202020204" pitchFamily="34" charset="0"/>
            </a:endParaRPr>
          </a:p>
          <a:p>
            <a:pPr marL="342900" indent="-342900">
              <a:lnSpc>
                <a:spcPct val="115000"/>
              </a:lnSpc>
              <a:spcAft>
                <a:spcPts val="600"/>
              </a:spcAft>
              <a:buFont typeface="+mj-lt"/>
              <a:buAutoNum type="arabicPeriod"/>
            </a:pPr>
            <a:endParaRPr lang="en-CA" sz="1200" dirty="0" smtClean="0">
              <a:ea typeface="Calibri" panose="020F0502020204030204" pitchFamily="34" charset="0"/>
              <a:cs typeface="Arial" panose="020B0604020202020204" pitchFamily="34" charset="0"/>
            </a:endParaRPr>
          </a:p>
          <a:p>
            <a:endParaRPr lang="en-CA" dirty="0" smtClean="0"/>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t>27</a:t>
            </a:fld>
            <a:endParaRPr lang="en-CA" dirty="0"/>
          </a:p>
        </p:txBody>
      </p:sp>
    </p:spTree>
    <p:extLst>
      <p:ext uri="{BB962C8B-B14F-4D97-AF65-F5344CB8AC3E}">
        <p14:creationId xmlns:p14="http://schemas.microsoft.com/office/powerpoint/2010/main" val="772651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SAY</a:t>
            </a:r>
            <a:r>
              <a:rPr lang="en-CA" b="0" dirty="0" smtClean="0"/>
              <a:t>:  </a:t>
            </a:r>
            <a:r>
              <a:rPr lang="en-CA" sz="1200" kern="1200" dirty="0" smtClean="0">
                <a:solidFill>
                  <a:schemeClr val="tx1"/>
                </a:solidFill>
                <a:effectLst/>
                <a:latin typeface="Calibri Light" panose="020F0302020204030204" pitchFamily="34" charset="0"/>
                <a:ea typeface="+mn-ea"/>
                <a:cs typeface="+mn-cs"/>
              </a:rPr>
              <a:t>Hopefully, you won’t encounter very many high-risk driving situations in your career, but the reality is you very likely will. The last part of this section provides advice on: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Skidding</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Jackknifing</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Tire Blowout</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Loss of Visibility</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Emergency Braking</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Loss of Brakes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Emergency Evasive Action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Oncoming Vehicles</a:t>
            </a:r>
          </a:p>
          <a:p>
            <a:endParaRPr lang="en-CA" b="1" dirty="0"/>
          </a:p>
        </p:txBody>
      </p:sp>
      <p:sp>
        <p:nvSpPr>
          <p:cNvPr id="4" name="Slide Number Placeholder 3"/>
          <p:cNvSpPr>
            <a:spLocks noGrp="1"/>
          </p:cNvSpPr>
          <p:nvPr>
            <p:ph type="sldNum" sz="quarter" idx="10"/>
          </p:nvPr>
        </p:nvSpPr>
        <p:spPr/>
        <p:txBody>
          <a:bodyPr/>
          <a:lstStyle/>
          <a:p>
            <a:fld id="{D2AAB52B-0897-46EF-ACB7-C2A1E9716B33}"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2241910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ea typeface="+mn-ea"/>
                <a:cs typeface="+mn-cs"/>
              </a:rPr>
              <a:t>SAY: </a:t>
            </a:r>
            <a:r>
              <a:rPr lang="en-US" sz="1200" b="0" kern="1200" dirty="0" smtClean="0">
                <a:solidFill>
                  <a:schemeClr val="tx1"/>
                </a:solidFill>
                <a:effectLst/>
                <a:ea typeface="+mn-ea"/>
                <a:cs typeface="+mn-cs"/>
              </a:rPr>
              <a:t>C</a:t>
            </a:r>
            <a:r>
              <a:rPr lang="en-US" sz="1200" kern="1200" dirty="0" smtClean="0">
                <a:solidFill>
                  <a:schemeClr val="tx1"/>
                </a:solidFill>
                <a:effectLst/>
                <a:ea typeface="+mn-ea"/>
                <a:cs typeface="+mn-cs"/>
              </a:rPr>
              <a:t>onditions that affect any driving situation include: </a:t>
            </a:r>
          </a:p>
          <a:p>
            <a:pPr marL="228600" lvl="0" indent="-228600">
              <a:buFont typeface="+mj-lt"/>
              <a:buAutoNum type="arabicPeriod"/>
            </a:pPr>
            <a:r>
              <a:rPr lang="en-US" sz="1200" kern="1200" dirty="0" smtClean="0">
                <a:solidFill>
                  <a:schemeClr val="tx1"/>
                </a:solidFill>
                <a:effectLst/>
                <a:ea typeface="+mn-ea"/>
                <a:cs typeface="+mn-cs"/>
              </a:rPr>
              <a:t>Light</a:t>
            </a:r>
          </a:p>
          <a:p>
            <a:pPr marL="228600" lvl="0" indent="-228600">
              <a:buFont typeface="+mj-lt"/>
              <a:buAutoNum type="arabicPeriod"/>
            </a:pPr>
            <a:r>
              <a:rPr lang="en-US" sz="1200" kern="1200" dirty="0" smtClean="0">
                <a:solidFill>
                  <a:schemeClr val="tx1"/>
                </a:solidFill>
                <a:effectLst/>
                <a:ea typeface="+mn-ea"/>
                <a:cs typeface="+mn-cs"/>
              </a:rPr>
              <a:t>Weather</a:t>
            </a:r>
          </a:p>
          <a:p>
            <a:pPr marL="228600" lvl="0" indent="-228600">
              <a:buFont typeface="+mj-lt"/>
              <a:buAutoNum type="arabicPeriod"/>
            </a:pPr>
            <a:r>
              <a:rPr lang="en-US" sz="1200" kern="1200" dirty="0" smtClean="0">
                <a:solidFill>
                  <a:schemeClr val="tx1"/>
                </a:solidFill>
                <a:effectLst/>
                <a:ea typeface="+mn-ea"/>
                <a:cs typeface="+mn-cs"/>
              </a:rPr>
              <a:t>Road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rPr>
              <a:t>You may need to change your driving to suit these conditions. The changes can be minor, to very serious. They may require little to no adjustments, or on the other extreme, you may need to get off the road completely until the conditions return to safe and favourable.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800" b="0" i="0" u="none" strike="noStrike" kern="1200" cap="none" spc="0" normalizeH="0" baseline="0" noProof="0" dirty="0" smtClean="0">
              <a:ln>
                <a:noFill/>
              </a:ln>
              <a:solidFill>
                <a:prstClr val="black"/>
              </a:solidFill>
              <a:effectLst/>
              <a:uLnTx/>
              <a:uFillTx/>
              <a:latin typeface="Calibri Light" panose="020F0302020204030204" pitchFamily="34" charset="0"/>
              <a:ea typeface="+mn-ea"/>
              <a:cs typeface="+mn-cs"/>
            </a:endParaRPr>
          </a:p>
          <a:p>
            <a:pPr marL="0" indent="0">
              <a:buFont typeface="+mj-lt"/>
              <a:buNone/>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29</a:t>
            </a:fld>
            <a:endParaRPr lang="en-CA" dirty="0"/>
          </a:p>
        </p:txBody>
      </p:sp>
    </p:spTree>
    <p:extLst>
      <p:ext uri="{BB962C8B-B14F-4D97-AF65-F5344CB8AC3E}">
        <p14:creationId xmlns:p14="http://schemas.microsoft.com/office/powerpoint/2010/main" val="137820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pPr marL="0" indent="0">
              <a:buNone/>
            </a:pPr>
            <a:r>
              <a:rPr lang="en-CA" dirty="0" smtClean="0">
                <a:solidFill>
                  <a:schemeClr val="tx1">
                    <a:lumMod val="75000"/>
                    <a:lumOff val="25000"/>
                  </a:schemeClr>
                </a:solidFill>
              </a:rPr>
              <a:t>After</a:t>
            </a:r>
            <a:r>
              <a:rPr lang="en-CA" baseline="0" dirty="0" smtClean="0">
                <a:solidFill>
                  <a:schemeClr val="tx1">
                    <a:lumMod val="75000"/>
                    <a:lumOff val="25000"/>
                  </a:schemeClr>
                </a:solidFill>
              </a:rPr>
              <a:t> the last class, you were asked to review the material from Lesson 5.</a:t>
            </a:r>
            <a:endParaRPr lang="en-CA" dirty="0" smtClean="0">
              <a:solidFill>
                <a:schemeClr val="tx1">
                  <a:lumMod val="75000"/>
                  <a:lumOff val="25000"/>
                </a:schemeClr>
              </a:solidFill>
            </a:endParaRPr>
          </a:p>
          <a:p>
            <a:endParaRPr lang="en-US" b="1" baseline="0" dirty="0" smtClean="0"/>
          </a:p>
          <a:p>
            <a:r>
              <a:rPr lang="en-US" baseline="0" dirty="0" smtClean="0"/>
              <a:t>Do you have any questions about that lesson?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Answer any questions that may come up.</a:t>
            </a:r>
            <a:endParaRPr lang="en-CA" sz="1200" kern="1200" dirty="0" smtClean="0">
              <a:solidFill>
                <a:schemeClr val="tx1"/>
              </a:solidFill>
              <a:effectLst/>
              <a:latin typeface="Calibri Light" panose="020F0302020204030204" pitchFamily="34" charset="0"/>
              <a:ea typeface="+mn-ea"/>
              <a:cs typeface="+mn-cs"/>
            </a:endParaRPr>
          </a:p>
          <a:p>
            <a:endParaRPr lang="en-US" baseline="0" dirty="0" smtClean="0"/>
          </a:p>
          <a:p>
            <a:endParaRPr lang="en-US" sz="1200" baseline="0" dirty="0" smtClean="0">
              <a:solidFill>
                <a:schemeClr val="tx1">
                  <a:lumMod val="75000"/>
                  <a:lumOff val="25000"/>
                </a:schemeClr>
              </a:solidFill>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3821232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1" i="0" u="none" strike="noStrike" kern="1200" cap="none" spc="0" normalizeH="0" baseline="0" noProof="0" dirty="0" smtClean="0">
                <a:ln>
                  <a:noFill/>
                </a:ln>
                <a:solidFill>
                  <a:prstClr val="black"/>
                </a:solidFill>
                <a:effectLst/>
                <a:uLnTx/>
                <a:uFillTx/>
                <a:ea typeface="+mn-ea"/>
                <a:cs typeface="+mn-cs"/>
              </a:rPr>
              <a:t>SAY: </a:t>
            </a:r>
            <a:r>
              <a:rPr kumimoji="0" lang="en-CA" sz="2800" b="0" i="0" u="none" strike="noStrike" kern="1200" cap="none" spc="0" normalizeH="0" baseline="0" noProof="0" dirty="0" smtClean="0">
                <a:ln>
                  <a:noFill/>
                </a:ln>
                <a:solidFill>
                  <a:prstClr val="black"/>
                </a:solidFill>
                <a:effectLst/>
                <a:uLnTx/>
                <a:uFillTx/>
                <a:ea typeface="+mn-ea"/>
                <a:cs typeface="+mn-cs"/>
              </a:rPr>
              <a:t>The first requirement of safe driving is to see and be seen. The ability is affected by light condition. The presence of natural or artificial light; you can have too little light, or too much light.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800" b="0" i="0" u="none" strike="noStrike" kern="1200" cap="none" spc="0" normalizeH="0" baseline="0" noProof="0" dirty="0" smtClean="0">
              <a:ln>
                <a:noFill/>
              </a:ln>
              <a:solidFill>
                <a:prstClr val="black"/>
              </a:solidFill>
              <a:effectLst/>
              <a:uLnTx/>
              <a:uFillTx/>
              <a:ea typeface="+mn-ea"/>
              <a:cs typeface="+mn-cs"/>
            </a:endParaRPr>
          </a:p>
          <a:p>
            <a:r>
              <a:rPr kumimoji="0" lang="en-US" sz="2800" b="0" i="0" u="none" strike="noStrike" kern="1200" cap="none" spc="0" normalizeH="0" baseline="0" noProof="0" dirty="0" smtClean="0">
                <a:ln>
                  <a:noFill/>
                </a:ln>
                <a:solidFill>
                  <a:prstClr val="black"/>
                </a:solidFill>
                <a:effectLst/>
                <a:uLnTx/>
                <a:uFillTx/>
                <a:ea typeface="+mn-ea"/>
                <a:cs typeface="+mn-cs"/>
              </a:rPr>
              <a:t>Remember: </a:t>
            </a:r>
            <a:r>
              <a:rPr lang="en-CA" sz="1200" kern="1200" dirty="0" smtClean="0">
                <a:solidFill>
                  <a:schemeClr val="tx1"/>
                </a:solidFill>
                <a:effectLst/>
                <a:latin typeface="Calibri Light" panose="020F0302020204030204" pitchFamily="34" charset="0"/>
                <a:ea typeface="+mn-ea"/>
                <a:cs typeface="+mn-cs"/>
              </a:rPr>
              <a:t>In Manitoba, you are legally required to use headlights:</a:t>
            </a:r>
          </a:p>
          <a:p>
            <a:pPr lvl="0"/>
            <a:r>
              <a:rPr lang="en-CA" sz="1200" u="none" strike="noStrike" kern="1200" dirty="0" smtClean="0">
                <a:solidFill>
                  <a:schemeClr val="tx1"/>
                </a:solidFill>
                <a:effectLst/>
                <a:latin typeface="Calibri Light" panose="020F0302020204030204" pitchFamily="34" charset="0"/>
                <a:ea typeface="+mn-ea"/>
                <a:cs typeface="+mn-cs"/>
              </a:rPr>
              <a:t>Anytime between 30 minutes before sunset to 30 minutes after sunrise </a:t>
            </a:r>
          </a:p>
          <a:p>
            <a:pPr lvl="0"/>
            <a:r>
              <a:rPr lang="en-CA" sz="1200" u="none" strike="noStrike" kern="1200" dirty="0" smtClean="0">
                <a:solidFill>
                  <a:schemeClr val="tx1"/>
                </a:solidFill>
                <a:effectLst/>
                <a:latin typeface="Calibri Light" panose="020F0302020204030204" pitchFamily="34" charset="0"/>
                <a:ea typeface="+mn-ea"/>
                <a:cs typeface="+mn-cs"/>
              </a:rPr>
              <a:t>In conditions of poor visibility (less than 60 metres)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Light Conditions are listed in Lesson 6 of the Textbook, under </a:t>
            </a:r>
            <a:r>
              <a:rPr lang="en-CA" sz="1200" b="0" kern="1200" dirty="0" smtClean="0">
                <a:solidFill>
                  <a:schemeClr val="tx1"/>
                </a:solidFill>
                <a:effectLst/>
                <a:latin typeface="Calibri Light" panose="020F0302020204030204" pitchFamily="34" charset="0"/>
                <a:ea typeface="+mn-ea"/>
                <a:cs typeface="+mn-cs"/>
              </a:rPr>
              <a:t>Driving in Difficult Weather Conditions</a:t>
            </a:r>
            <a:r>
              <a:rPr lang="en-US" sz="1200" b="0" kern="1200" dirty="0" smtClean="0">
                <a:solidFill>
                  <a:schemeClr val="tx1"/>
                </a:solidFill>
                <a:effectLst/>
                <a:latin typeface="Calibri Light" panose="020F0302020204030204" pitchFamily="34" charset="0"/>
                <a:ea typeface="+mn-ea"/>
                <a:cs typeface="+mn-cs"/>
              </a:rPr>
              <a:t> </a:t>
            </a:r>
            <a:r>
              <a:rPr lang="en-US" sz="1200" kern="1200" dirty="0" smtClean="0">
                <a:solidFill>
                  <a:schemeClr val="tx1"/>
                </a:solidFill>
                <a:effectLst/>
                <a:latin typeface="Calibri Light" panose="020F0302020204030204" pitchFamily="34" charset="0"/>
                <a:ea typeface="+mn-ea"/>
                <a:cs typeface="+mn-cs"/>
              </a:rPr>
              <a:t>- </a:t>
            </a:r>
            <a:r>
              <a:rPr lang="en-CA" sz="1200" b="0" kern="1200" dirty="0" smtClean="0">
                <a:solidFill>
                  <a:schemeClr val="tx1"/>
                </a:solidFill>
                <a:effectLst/>
                <a:latin typeface="Calibri Light" panose="020F0302020204030204" pitchFamily="34" charset="0"/>
                <a:ea typeface="+mn-ea"/>
                <a:cs typeface="+mn-cs"/>
              </a:rPr>
              <a:t>Night or Low-Light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30</a:t>
            </a:fld>
            <a:endParaRPr lang="en-CA" dirty="0"/>
          </a:p>
        </p:txBody>
      </p:sp>
    </p:spTree>
    <p:extLst>
      <p:ext uri="{BB962C8B-B14F-4D97-AF65-F5344CB8AC3E}">
        <p14:creationId xmlns:p14="http://schemas.microsoft.com/office/powerpoint/2010/main" val="1443024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prstClr val="black"/>
                </a:solidFill>
                <a:effectLst/>
                <a:uLnTx/>
                <a:uFillTx/>
                <a:ea typeface="+mn-ea"/>
                <a:cs typeface="+mn-cs"/>
              </a:rPr>
              <a:t>SAY: </a:t>
            </a:r>
            <a:endParaRPr kumimoji="0" lang="en-CA" sz="1200" b="1" i="0" u="none" strike="noStrike" kern="1200" cap="none" spc="0" normalizeH="0" baseline="0" noProof="0" dirty="0" smtClean="0">
              <a:ln>
                <a:noFill/>
              </a:ln>
              <a:solidFill>
                <a:prstClr val="black"/>
              </a:solidFill>
              <a:effectLst/>
              <a:uLnTx/>
              <a:uFillTx/>
              <a:ea typeface="+mn-ea"/>
              <a:cs typeface="+mn-cs"/>
            </a:endParaRPr>
          </a:p>
          <a:p>
            <a:r>
              <a:rPr lang="en-CA" sz="1200" kern="1200" dirty="0" smtClean="0">
                <a:solidFill>
                  <a:schemeClr val="tx1"/>
                </a:solidFill>
                <a:effectLst/>
                <a:latin typeface="Calibri Light" panose="020F0302020204030204" pitchFamily="34" charset="0"/>
                <a:ea typeface="+mn-ea"/>
                <a:cs typeface="+mn-cs"/>
              </a:rPr>
              <a:t>Winter brings many potential driving hazards: snow, ice, extreme cold that causes mechanical failure and dangerous conditions, and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ea typeface="+mn-ea"/>
                <a:cs typeface="+mn-cs"/>
              </a:rPr>
              <a:t>Bad weather can affect traction, visibility and vehicle control. </a:t>
            </a:r>
            <a:r>
              <a:rPr lang="en-CA" sz="1200" kern="1200" dirty="0" smtClean="0">
                <a:solidFill>
                  <a:schemeClr val="tx1"/>
                </a:solidFill>
                <a:effectLst/>
                <a:latin typeface="Calibri Light" panose="020F0302020204030204" pitchFamily="34" charset="0"/>
                <a:ea typeface="+mn-ea"/>
                <a:cs typeface="+mn-cs"/>
              </a:rPr>
              <a:t>Icy roads are perhaps the most dangerous winter hazard. </a:t>
            </a:r>
          </a:p>
          <a:p>
            <a:endParaRPr kumimoji="0" lang="en-CA" sz="1200" b="0" i="0" u="none" strike="noStrike" kern="1200" cap="none" spc="0" normalizeH="0" baseline="0" noProof="0" dirty="0" smtClean="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200" b="0" i="0" u="none" strike="noStrike" kern="1200" cap="none" spc="0" normalizeH="0" baseline="0" noProof="0" dirty="0" smtClean="0">
                <a:ln>
                  <a:noFill/>
                </a:ln>
                <a:solidFill>
                  <a:prstClr val="black"/>
                </a:solidFill>
                <a:effectLst/>
                <a:uLnTx/>
                <a:uFillTx/>
                <a:ea typeface="+mn-ea"/>
                <a:cs typeface="+mn-cs"/>
              </a:rPr>
              <a:t>For example: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sz="1200" kern="1200" dirty="0" smtClean="0">
                <a:solidFill>
                  <a:schemeClr val="tx1"/>
                </a:solidFill>
                <a:effectLst/>
                <a:latin typeface="Calibri Light" panose="020F0302020204030204" pitchFamily="34" charset="0"/>
                <a:ea typeface="+mn-ea"/>
                <a:cs typeface="+mn-cs"/>
              </a:rPr>
              <a:t>Rain and snow can cause traction problems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sz="1200" kern="1200" dirty="0" smtClean="0">
                <a:solidFill>
                  <a:schemeClr val="tx1"/>
                </a:solidFill>
                <a:effectLst/>
                <a:latin typeface="Calibri Light" panose="020F0302020204030204" pitchFamily="34" charset="0"/>
                <a:ea typeface="+mn-ea"/>
                <a:cs typeface="+mn-cs"/>
              </a:rPr>
              <a:t>Icy roads are perhaps the most dangerous winter hazard</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smtClean="0">
                <a:ln>
                  <a:noFill/>
                </a:ln>
                <a:solidFill>
                  <a:prstClr val="black"/>
                </a:solidFill>
                <a:effectLst/>
                <a:uLnTx/>
                <a:uFillTx/>
                <a:ea typeface="+mn-ea"/>
                <a:cs typeface="+mn-cs"/>
              </a:rPr>
              <a:t>Adverse weather can obscure your vision with rain, snow, fog or road splatter, as well, steam up glass with interior vapour. </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smtClean="0">
                <a:ln>
                  <a:noFill/>
                </a:ln>
                <a:solidFill>
                  <a:prstClr val="black"/>
                </a:solidFill>
                <a:effectLst/>
                <a:uLnTx/>
                <a:uFillTx/>
                <a:ea typeface="+mn-ea"/>
                <a:cs typeface="+mn-cs"/>
              </a:rPr>
              <a:t>Other drivers find it harder to see you, and pedestrians hide behind umbrellas so they fail to see cars approaching. </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smtClean="0">
                <a:ln>
                  <a:noFill/>
                </a:ln>
                <a:solidFill>
                  <a:prstClr val="black"/>
                </a:solidFill>
                <a:effectLst/>
                <a:uLnTx/>
                <a:uFillTx/>
                <a:ea typeface="+mn-ea"/>
                <a:cs typeface="+mn-cs"/>
              </a:rPr>
              <a:t>High winds make steering difficult and cause vehicles to veer to the wrong side of the road.</a:t>
            </a: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31</a:t>
            </a:fld>
            <a:endParaRPr lang="en-CA" dirty="0"/>
          </a:p>
        </p:txBody>
      </p:sp>
    </p:spTree>
    <p:extLst>
      <p:ext uri="{BB962C8B-B14F-4D97-AF65-F5344CB8AC3E}">
        <p14:creationId xmlns:p14="http://schemas.microsoft.com/office/powerpoint/2010/main" val="1248882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a:t>
            </a:r>
            <a:r>
              <a:rPr lang="en-US" b="1" baseline="0" dirty="0" smtClean="0"/>
              <a:t> </a:t>
            </a:r>
            <a:r>
              <a:rPr lang="en-US" sz="1200" b="0" kern="1200" dirty="0" smtClean="0">
                <a:solidFill>
                  <a:schemeClr val="tx1"/>
                </a:solidFill>
                <a:effectLst/>
                <a:ea typeface="+mn-ea"/>
                <a:cs typeface="+mn-cs"/>
              </a:rPr>
              <a:t>Allow for a 10 minute discussion </a:t>
            </a:r>
            <a:r>
              <a:rPr lang="en-US" sz="1200" kern="1200" dirty="0" smtClean="0">
                <a:solidFill>
                  <a:schemeClr val="tx1"/>
                </a:solidFill>
                <a:effectLst/>
                <a:ea typeface="+mn-ea"/>
                <a:cs typeface="+mn-cs"/>
              </a:rPr>
              <a:t>with students.  </a:t>
            </a:r>
            <a:r>
              <a:rPr lang="en-US" b="0" baseline="0" dirty="0" smtClean="0"/>
              <a:t>Ask student. how they would deal with less than idea conditions when they are driving?</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b="0" kern="1200" dirty="0" smtClean="0">
                <a:solidFill>
                  <a:schemeClr val="tx1"/>
                </a:solidFill>
                <a:effectLst/>
                <a:latin typeface="Calibri Light" panose="020F0302020204030204" pitchFamily="34" charset="0"/>
                <a:ea typeface="+mn-ea"/>
                <a:cs typeface="+mn-cs"/>
              </a:rPr>
              <a:t>Direct students to the Textbook</a:t>
            </a:r>
            <a:r>
              <a:rPr lang="en-US" sz="1200" b="0" kern="1200" baseline="0" dirty="0" smtClean="0">
                <a:solidFill>
                  <a:schemeClr val="tx1"/>
                </a:solidFill>
                <a:effectLst/>
                <a:latin typeface="Calibri Light" panose="020F0302020204030204" pitchFamily="34" charset="0"/>
                <a:ea typeface="+mn-ea"/>
                <a:cs typeface="+mn-cs"/>
              </a:rPr>
              <a:t> for various conditions.</a:t>
            </a:r>
            <a:endParaRPr lang="en-US" sz="1200" b="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Difficult weather conditions are listed in Lesson 6 of the Textbook, under </a:t>
            </a:r>
            <a:r>
              <a:rPr lang="en-CA" sz="1200" b="0" kern="1200" dirty="0" smtClean="0">
                <a:solidFill>
                  <a:schemeClr val="tx1"/>
                </a:solidFill>
                <a:effectLst/>
                <a:latin typeface="Calibri Light" panose="020F0302020204030204" pitchFamily="34" charset="0"/>
                <a:ea typeface="+mn-ea"/>
                <a:cs typeface="+mn-cs"/>
              </a:rPr>
              <a:t>Driving in Difficult Weather Conditions</a:t>
            </a:r>
            <a:r>
              <a:rPr lang="en-US" sz="1200" b="0" kern="1200" dirty="0" smtClean="0">
                <a:solidFill>
                  <a:schemeClr val="tx1"/>
                </a:solidFill>
                <a:effectLst/>
                <a:latin typeface="Calibri Light" panose="020F0302020204030204" pitchFamily="34" charset="0"/>
                <a:ea typeface="+mn-ea"/>
                <a:cs typeface="+mn-cs"/>
              </a:rPr>
              <a:t>.</a:t>
            </a:r>
            <a:endParaRPr lang="en-CA" sz="1200" b="0" kern="1200" dirty="0" smtClean="0">
              <a:solidFill>
                <a:schemeClr val="tx1"/>
              </a:solidFill>
              <a:effectLst/>
              <a:latin typeface="Calibri Light" panose="020F0302020204030204" pitchFamily="34" charset="0"/>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32</a:t>
            </a:fld>
            <a:endParaRPr lang="en-CA" dirty="0"/>
          </a:p>
        </p:txBody>
      </p:sp>
    </p:spTree>
    <p:extLst>
      <p:ext uri="{BB962C8B-B14F-4D97-AF65-F5344CB8AC3E}">
        <p14:creationId xmlns:p14="http://schemas.microsoft.com/office/powerpoint/2010/main" val="1431629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smtClean="0"/>
              <a:t>SAY:</a:t>
            </a:r>
            <a:r>
              <a:rPr lang="en-US" b="1" baseline="0" dirty="0" smtClean="0"/>
              <a:t> </a:t>
            </a:r>
            <a:r>
              <a:rPr lang="en-CA" sz="1200" kern="1200" dirty="0" smtClean="0">
                <a:solidFill>
                  <a:schemeClr val="tx1"/>
                </a:solidFill>
                <a:effectLst/>
                <a:latin typeface="Calibri Light" panose="020F0302020204030204" pitchFamily="34" charset="0"/>
                <a:ea typeface="+mn-ea"/>
                <a:cs typeface="+mn-cs"/>
              </a:rPr>
              <a:t>Gravel roads are common in Manitoba. Driving on them is not the same as driving on paved roads: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They tend to be narrower and have soft shoulders.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They provide less traction.</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Vehicles driving on them churn up dust and spray rocks.  </a:t>
            </a:r>
          </a:p>
          <a:p>
            <a:pPr marL="0" indent="0">
              <a:buFont typeface="Arial" panose="020B0604020202020204" pitchFamily="34" charset="0"/>
              <a:buNone/>
            </a:pPr>
            <a:endParaRPr lang="en-CA" sz="1200" kern="1200" dirty="0" smtClean="0">
              <a:solidFill>
                <a:schemeClr val="tx1"/>
              </a:solidFill>
              <a:effectLst/>
              <a:latin typeface="Calibri Light" panose="020F0302020204030204" pitchFamily="34" charset="0"/>
              <a:ea typeface="+mn-ea"/>
              <a:cs typeface="+mn-cs"/>
            </a:endParaRPr>
          </a:p>
          <a:p>
            <a:pPr marL="0" indent="0">
              <a:buFont typeface="Arial" panose="020B0604020202020204" pitchFamily="34" charset="0"/>
              <a:buNone/>
            </a:pPr>
            <a:r>
              <a:rPr lang="en-CA" sz="1200" kern="1200" dirty="0" smtClean="0">
                <a:solidFill>
                  <a:schemeClr val="tx1"/>
                </a:solidFill>
                <a:effectLst/>
                <a:latin typeface="Calibri Light" panose="020F0302020204030204" pitchFamily="34" charset="0"/>
                <a:ea typeface="+mn-ea"/>
                <a:cs typeface="+mn-cs"/>
              </a:rPr>
              <a:t>For these reasons, when driving on gravel roads: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Reduce speeds and increase following distance. Be extra cautious in slippery conditions.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Accelerate slowly to get a sense of how your vehicle handles on a gravel road.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Make slower approaches to railway crossings, intersections, uphill sections, or hazards.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If you lose traction, avoid skidding by:</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Easing off the accelerator</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Looking in the desired direction</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Steering to the desired direction</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Gently and smoothly applying brakes as needed once the vehicle has regained traction</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Avoid overtaking other vehicles unless absolutely necessary.  </a:t>
            </a:r>
          </a:p>
          <a:p>
            <a:pPr marL="0" lvl="0" indent="0">
              <a:buFont typeface="Arial" panose="020B0604020202020204" pitchFamily="34" charset="0"/>
              <a:buNone/>
            </a:pPr>
            <a:endParaRPr lang="en-CA" sz="1200" u="none" strike="noStrike" kern="1200" dirty="0" smtClean="0">
              <a:solidFill>
                <a:schemeClr val="tx1"/>
              </a:solidFill>
              <a:effectLst/>
              <a:latin typeface="Calibri Light" panose="020F0302020204030204" pitchFamily="34" charset="0"/>
              <a:ea typeface="+mn-ea"/>
              <a:cs typeface="+mn-cs"/>
            </a:endParaRPr>
          </a:p>
          <a:p>
            <a:pPr marL="0" lvl="0" indent="0">
              <a:buFont typeface="Arial" panose="020B0604020202020204" pitchFamily="34" charset="0"/>
              <a:buNone/>
            </a:pPr>
            <a:r>
              <a:rPr lang="en-CA" sz="1200" u="none" strike="noStrike" kern="1200" dirty="0" smtClean="0">
                <a:solidFill>
                  <a:schemeClr val="tx1"/>
                </a:solidFill>
                <a:effectLst/>
                <a:latin typeface="Calibri Light" panose="020F0302020204030204" pitchFamily="34" charset="0"/>
                <a:ea typeface="+mn-ea"/>
                <a:cs typeface="+mn-cs"/>
              </a:rPr>
              <a:t>When passing oncoming vehicles, slow down and move to the right as far as you can safely go. Once you’ve passed, gradually re-centre the truck and return to normal (safe) speed.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b="1" dirty="0" smtClean="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1200" kern="1200" dirty="0" smtClean="0">
                <a:solidFill>
                  <a:schemeClr val="tx1"/>
                </a:solidFill>
                <a:effectLst/>
                <a:latin typeface="Calibri Light" panose="020F0302020204030204" pitchFamily="34" charset="0"/>
                <a:ea typeface="+mn-ea"/>
                <a:cs typeface="+mn-cs"/>
              </a:rPr>
              <a:t>Gravel roads are hard on trucks. If you drive on them often, your vehicle may require more frequent servicing. Gravel roads can clog the air filter and radiator with dust, increasing the risk of overheating the engine. Dust can also stick to the grease between moving parts, causing more friction and wear.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b="1" dirty="0" smtClean="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b="1" dirty="0" smtClean="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Information on driving on gravel is in Lesson 6 of the Textbook, under </a:t>
            </a:r>
            <a:r>
              <a:rPr lang="en-CA" sz="1200" b="0" kern="1200" dirty="0" smtClean="0">
                <a:solidFill>
                  <a:schemeClr val="tx1"/>
                </a:solidFill>
                <a:effectLst/>
                <a:latin typeface="Calibri Light" panose="020F0302020204030204" pitchFamily="34" charset="0"/>
                <a:ea typeface="+mn-ea"/>
                <a:cs typeface="+mn-cs"/>
              </a:rPr>
              <a:t>Driving in Difficult Weather Conditions</a:t>
            </a:r>
            <a:r>
              <a:rPr lang="en-US" sz="1200" b="0" kern="1200" dirty="0" smtClean="0">
                <a:solidFill>
                  <a:schemeClr val="tx1"/>
                </a:solidFill>
                <a:effectLst/>
                <a:latin typeface="Calibri Light" panose="020F0302020204030204" pitchFamily="34" charset="0"/>
                <a:ea typeface="+mn-ea"/>
                <a:cs typeface="+mn-cs"/>
              </a:rPr>
              <a:t> </a:t>
            </a:r>
            <a:r>
              <a:rPr lang="en-US" sz="1200" kern="1200" dirty="0" smtClean="0">
                <a:solidFill>
                  <a:schemeClr val="tx1"/>
                </a:solidFill>
                <a:effectLst/>
                <a:latin typeface="Calibri Light" panose="020F0302020204030204" pitchFamily="34" charset="0"/>
                <a:ea typeface="+mn-ea"/>
                <a:cs typeface="+mn-cs"/>
              </a:rPr>
              <a:t>– </a:t>
            </a:r>
            <a:r>
              <a:rPr lang="en-CA" sz="1200" b="0" kern="1200" dirty="0" smtClean="0">
                <a:solidFill>
                  <a:schemeClr val="tx1"/>
                </a:solidFill>
                <a:effectLst/>
                <a:latin typeface="Calibri Light" panose="020F0302020204030204" pitchFamily="34" charset="0"/>
                <a:ea typeface="+mn-ea"/>
                <a:cs typeface="+mn-cs"/>
              </a:rPr>
              <a:t>Driving on Gravel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33</a:t>
            </a:fld>
            <a:endParaRPr lang="en-CA" dirty="0"/>
          </a:p>
        </p:txBody>
      </p:sp>
    </p:spTree>
    <p:extLst>
      <p:ext uri="{BB962C8B-B14F-4D97-AF65-F5344CB8AC3E}">
        <p14:creationId xmlns:p14="http://schemas.microsoft.com/office/powerpoint/2010/main" val="2643357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You</a:t>
            </a:r>
            <a:r>
              <a:rPr lang="en-US" baseline="0" dirty="0" smtClean="0"/>
              <a:t> will have 15 minutes to complete Exercise 2 &amp; 3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Review the answers for Exercise 2 &amp; 3 using the Exercise Book - Answer Key.</a:t>
            </a:r>
            <a:endParaRPr lang="en-CA" sz="1200" kern="1200" dirty="0" smtClean="0">
              <a:solidFill>
                <a:schemeClr val="tx1"/>
              </a:solidFill>
              <a:effectLst/>
              <a:latin typeface="Calibri Light" panose="020F03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34</a:t>
            </a:fld>
            <a:endParaRPr lang="en-CA" dirty="0"/>
          </a:p>
        </p:txBody>
      </p:sp>
    </p:spTree>
    <p:extLst>
      <p:ext uri="{BB962C8B-B14F-4D97-AF65-F5344CB8AC3E}">
        <p14:creationId xmlns:p14="http://schemas.microsoft.com/office/powerpoint/2010/main" val="3547346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dirty="0" smtClean="0"/>
              <a:t>Read slide.</a:t>
            </a:r>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35</a:t>
            </a:fld>
            <a:endParaRPr lang="en-CA" dirty="0">
              <a:solidFill>
                <a:prstClr val="black"/>
              </a:solidFill>
            </a:endParaRPr>
          </a:p>
        </p:txBody>
      </p:sp>
    </p:spTree>
    <p:extLst>
      <p:ext uri="{BB962C8B-B14F-4D97-AF65-F5344CB8AC3E}">
        <p14:creationId xmlns:p14="http://schemas.microsoft.com/office/powerpoint/2010/main" val="460238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23842"/>
          </a:xfrm>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latin typeface="Calibri Light" panose="020F0302020204030204" pitchFamily="34" charset="0"/>
                <a:ea typeface="+mn-ea"/>
                <a:cs typeface="+mn-cs"/>
              </a:rPr>
              <a:t>Skidding occurs when tires lose traction with the road surface, causing you to lose control of steering, braking, decelerating, and accelerating. </a:t>
            </a:r>
          </a:p>
          <a:p>
            <a:r>
              <a:rPr lang="en-CA" sz="1200" kern="1200" dirty="0" smtClean="0">
                <a:solidFill>
                  <a:schemeClr val="tx1"/>
                </a:solidFill>
                <a:effectLst/>
                <a:latin typeface="Calibri Light" panose="020F0302020204030204" pitchFamily="34" charset="0"/>
                <a:ea typeface="+mn-ea"/>
                <a:cs typeface="+mn-cs"/>
              </a:rPr>
              <a:t>Skidding can be caused by slippery conditions or: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Tire failure, resulting from under inflation or sudden deflation from a blowout</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Faulty brakes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Driving too fast on curves, or rough or slippery surfaces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Travelling too fast on a water-covered road, which results in hydroplaning</a:t>
            </a:r>
          </a:p>
          <a:p>
            <a:pPr marL="17145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You can prevent skidding by planning ahead, watching carefully, and driving according to conditions, especially on unfamiliar roads.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If you start to skid, regain control by turning your wheels in the direction that the rear is skidding. Be careful not to oversteer. When you feel that the vehicle has regained traction, straighten the wheels.</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Frequently a skid in one direction is followed by one in the opposite direction (as a result of oversteering while trying to correct the first skid). As the vehicle fishtails in the opposite direction, steer in the direction of the new skid.</a:t>
            </a:r>
          </a:p>
          <a:p>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ea typeface="+mn-ea"/>
                <a:cs typeface="+mn-cs"/>
              </a:rPr>
              <a:t>Reference</a:t>
            </a:r>
            <a:r>
              <a:rPr lang="en-US" sz="1200" kern="1200" dirty="0" smtClean="0">
                <a:solidFill>
                  <a:schemeClr val="tx1"/>
                </a:solidFill>
                <a:effectLst/>
                <a:ea typeface="+mn-ea"/>
                <a:cs typeface="+mn-cs"/>
              </a:rPr>
              <a:t>:  Skidding is </a:t>
            </a:r>
            <a:r>
              <a:rPr lang="en-US" sz="1200" kern="1200" dirty="0" smtClean="0">
                <a:solidFill>
                  <a:schemeClr val="tx1"/>
                </a:solidFill>
                <a:effectLst/>
                <a:latin typeface="Calibri Light" panose="020F0302020204030204" pitchFamily="34" charset="0"/>
                <a:ea typeface="+mn-ea"/>
                <a:cs typeface="+mn-cs"/>
              </a:rPr>
              <a:t>mentioned in Lesson 6 of the Textbook, under Professional Driving Techniques – High-Risk Driving Situations/Techniques.</a:t>
            </a: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36</a:t>
            </a:fld>
            <a:endParaRPr lang="en-CA" dirty="0"/>
          </a:p>
        </p:txBody>
      </p:sp>
    </p:spTree>
    <p:extLst>
      <p:ext uri="{BB962C8B-B14F-4D97-AF65-F5344CB8AC3E}">
        <p14:creationId xmlns:p14="http://schemas.microsoft.com/office/powerpoint/2010/main" val="2394070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latin typeface="Calibri Light" panose="020F0302020204030204" pitchFamily="34" charset="0"/>
                <a:ea typeface="+mn-ea"/>
                <a:cs typeface="+mn-cs"/>
              </a:rPr>
              <a:t>Jackknifing is when a tractor-trailer folds into an “L” or “V” shape (like closing a jackknife). There are two distinct kinds of jackknifing:</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In a </a:t>
            </a:r>
            <a:r>
              <a:rPr lang="en-CA" sz="1200" b="1" u="none" strike="noStrike" kern="1200" dirty="0" smtClean="0">
                <a:solidFill>
                  <a:schemeClr val="tx1"/>
                </a:solidFill>
                <a:effectLst/>
                <a:latin typeface="Calibri Light" panose="020F0302020204030204" pitchFamily="34" charset="0"/>
                <a:ea typeface="+mn-ea"/>
                <a:cs typeface="+mn-cs"/>
              </a:rPr>
              <a:t>tractor jackknife</a:t>
            </a:r>
            <a:r>
              <a:rPr lang="en-CA" sz="1200" u="none" strike="noStrike" kern="1200" dirty="0" smtClean="0">
                <a:solidFill>
                  <a:schemeClr val="tx1"/>
                </a:solidFill>
                <a:effectLst/>
                <a:latin typeface="Calibri Light" panose="020F0302020204030204" pitchFamily="34" charset="0"/>
                <a:ea typeface="+mn-ea"/>
                <a:cs typeface="+mn-cs"/>
              </a:rPr>
              <a:t>, the tractor rear skids sideways. You must react quickly, because it takes less than two seconds for a tractor-trailer to jackknife to 15 degrees, which is impossible to recover from. If sudden acceleration is causing the skid, ease up on the accelerator and steer to safety. Using the brakes will </a:t>
            </a:r>
            <a:r>
              <a:rPr lang="en-CA" sz="1200" b="1" u="none" strike="noStrike" kern="1200" dirty="0" smtClean="0">
                <a:solidFill>
                  <a:schemeClr val="tx1"/>
                </a:solidFill>
                <a:effectLst/>
                <a:latin typeface="Calibri Light" panose="020F0302020204030204" pitchFamily="34" charset="0"/>
                <a:ea typeface="+mn-ea"/>
                <a:cs typeface="+mn-cs"/>
              </a:rPr>
              <a:t>not</a:t>
            </a:r>
            <a:r>
              <a:rPr lang="en-CA" sz="1200" u="none" strike="noStrike" kern="1200" dirty="0" smtClean="0">
                <a:solidFill>
                  <a:schemeClr val="tx1"/>
                </a:solidFill>
                <a:effectLst/>
                <a:latin typeface="Calibri Light" panose="020F0302020204030204" pitchFamily="34" charset="0"/>
                <a:ea typeface="+mn-ea"/>
                <a:cs typeface="+mn-cs"/>
              </a:rPr>
              <a:t> help to prevent sliding, so don’t apply them.</a:t>
            </a:r>
            <a:br>
              <a:rPr lang="en-CA" sz="1200" u="none" strike="noStrike" kern="1200" dirty="0" smtClean="0">
                <a:solidFill>
                  <a:schemeClr val="tx1"/>
                </a:solidFill>
                <a:effectLst/>
                <a:latin typeface="Calibri Light" panose="020F0302020204030204" pitchFamily="34" charset="0"/>
                <a:ea typeface="+mn-ea"/>
                <a:cs typeface="+mn-cs"/>
              </a:rPr>
            </a:br>
            <a:endParaRPr lang="en-CA"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In a </a:t>
            </a:r>
            <a:r>
              <a:rPr lang="en-CA" sz="1200" b="1" u="none" strike="noStrike" kern="1200" dirty="0" smtClean="0">
                <a:solidFill>
                  <a:schemeClr val="tx1"/>
                </a:solidFill>
                <a:effectLst/>
                <a:latin typeface="Calibri Light" panose="020F0302020204030204" pitchFamily="34" charset="0"/>
                <a:ea typeface="+mn-ea"/>
                <a:cs typeface="+mn-cs"/>
              </a:rPr>
              <a:t>trailer jackknife</a:t>
            </a:r>
            <a:r>
              <a:rPr lang="en-CA" sz="1200" u="none" strike="noStrike" kern="1200" dirty="0" smtClean="0">
                <a:solidFill>
                  <a:schemeClr val="tx1"/>
                </a:solidFill>
                <a:effectLst/>
                <a:latin typeface="Calibri Light" panose="020F0302020204030204" pitchFamily="34" charset="0"/>
                <a:ea typeface="+mn-ea"/>
                <a:cs typeface="+mn-cs"/>
              </a:rPr>
              <a:t>, the rear of the trailer swings either left or right. If this happens, release the brakes immediately and gently accelerate to allow the trailer to correct itself. Keeping the wheels rolling will help you regain control. Steer gently and let your speed drop. </a:t>
            </a:r>
          </a:p>
          <a:p>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ea typeface="+mn-ea"/>
                <a:cs typeface="+mn-cs"/>
              </a:rPr>
              <a:t>Reference</a:t>
            </a:r>
            <a:r>
              <a:rPr lang="en-US" sz="1200" kern="1200" dirty="0" smtClean="0">
                <a:solidFill>
                  <a:schemeClr val="tx1"/>
                </a:solidFill>
                <a:effectLst/>
                <a:ea typeface="+mn-ea"/>
                <a:cs typeface="+mn-cs"/>
              </a:rPr>
              <a:t>:  Jackknifing is </a:t>
            </a:r>
            <a:r>
              <a:rPr lang="en-US" sz="1200" kern="1200" dirty="0" smtClean="0">
                <a:solidFill>
                  <a:schemeClr val="tx1"/>
                </a:solidFill>
                <a:effectLst/>
                <a:latin typeface="Calibri Light" panose="020F0302020204030204" pitchFamily="34" charset="0"/>
                <a:ea typeface="+mn-ea"/>
                <a:cs typeface="+mn-cs"/>
              </a:rPr>
              <a:t>mentioned in Lesson 6 of the Textbook, under Professional Driving Techniques – High-Risk Driving Situations/Techniques.</a:t>
            </a: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37</a:t>
            </a:fld>
            <a:endParaRPr lang="en-CA" dirty="0"/>
          </a:p>
        </p:txBody>
      </p:sp>
    </p:spTree>
    <p:extLst>
      <p:ext uri="{BB962C8B-B14F-4D97-AF65-F5344CB8AC3E}">
        <p14:creationId xmlns:p14="http://schemas.microsoft.com/office/powerpoint/2010/main" val="2723433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latin typeface="Calibri Light" panose="020F0302020204030204" pitchFamily="34" charset="0"/>
                <a:ea typeface="+mn-ea"/>
                <a:cs typeface="+mn-cs"/>
              </a:rPr>
              <a:t>To prevent jackknifing:</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Know the weight, height, and loading position of your cargo.</a:t>
            </a:r>
          </a:p>
          <a:p>
            <a:pPr marL="171450" lvl="0" indent="-171450">
              <a:buFont typeface="Arial" panose="020B0604020202020204" pitchFamily="34" charset="0"/>
              <a:buChar char="•"/>
            </a:pPr>
            <a:r>
              <a:rPr lang="en-US" sz="1200" u="none" strike="noStrike" kern="1200" dirty="0" smtClean="0">
                <a:solidFill>
                  <a:schemeClr val="tx1"/>
                </a:solidFill>
                <a:effectLst/>
                <a:latin typeface="Calibri Light" panose="020F0302020204030204" pitchFamily="34" charset="0"/>
                <a:ea typeface="+mn-ea"/>
                <a:cs typeface="+mn-cs"/>
              </a:rPr>
              <a:t>Be aware that travelling with a light or empty vehicle will make it slides more easily and may cause a jackknife to occur.</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Increase following distance.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Extend your braking distance over the longest possible area.</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Avoid braking on curves.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Avoid swerving and braking at the same time.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Do not use engine retarders when roads are slippery.</a:t>
            </a:r>
          </a:p>
          <a:p>
            <a:r>
              <a:rPr lang="en-CA" sz="1200" kern="1200" dirty="0" smtClean="0">
                <a:solidFill>
                  <a:schemeClr val="tx1"/>
                </a:solidFill>
                <a:effectLst/>
                <a:ea typeface="+mn-ea"/>
                <a:cs typeface="+mn-cs"/>
              </a:rPr>
              <a:t> </a:t>
            </a:r>
          </a:p>
          <a:p>
            <a:r>
              <a:rPr lang="en-CA" sz="1200" b="1" i="1" kern="1200" dirty="0" smtClean="0">
                <a:solidFill>
                  <a:schemeClr val="tx1"/>
                </a:solidFill>
                <a:effectLst/>
                <a:ea typeface="+mn-ea"/>
                <a:cs typeface="+mn-cs"/>
              </a:rPr>
              <a:t>Steering</a:t>
            </a:r>
            <a:endParaRPr lang="en-CA" sz="1200" kern="1200" dirty="0" smtClean="0">
              <a:solidFill>
                <a:schemeClr val="tx1"/>
              </a:solidFill>
              <a:effectLst/>
              <a:ea typeface="+mn-ea"/>
              <a:cs typeface="+mn-cs"/>
            </a:endParaRPr>
          </a:p>
          <a:p>
            <a:r>
              <a:rPr lang="en-CA" sz="1200" kern="1200" dirty="0" smtClean="0">
                <a:solidFill>
                  <a:schemeClr val="tx1"/>
                </a:solidFill>
                <a:effectLst/>
                <a:ea typeface="+mn-ea"/>
                <a:cs typeface="+mn-cs"/>
              </a:rPr>
              <a:t>Turn your wheels in the same direction the rear of the vehicle is skidding. Be careful not to oversteer. You will be able to feel when the vehicle regains traction. Then, straighten the wheels.</a:t>
            </a:r>
          </a:p>
          <a:p>
            <a:endParaRPr lang="en-CA" sz="1200" kern="1200" dirty="0" smtClean="0">
              <a:solidFill>
                <a:schemeClr val="tx1"/>
              </a:solidFill>
              <a:effectLst/>
              <a:ea typeface="+mn-ea"/>
              <a:cs typeface="+mn-cs"/>
            </a:endParaRPr>
          </a:p>
          <a:p>
            <a:endParaRPr lang="en-CA"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ea typeface="+mn-ea"/>
                <a:cs typeface="+mn-cs"/>
              </a:rPr>
              <a:t>Reference</a:t>
            </a:r>
            <a:r>
              <a:rPr lang="en-US" sz="1200" kern="1200" dirty="0" smtClean="0">
                <a:solidFill>
                  <a:schemeClr val="tx1"/>
                </a:solidFill>
                <a:effectLst/>
                <a:ea typeface="+mn-ea"/>
                <a:cs typeface="+mn-cs"/>
              </a:rPr>
              <a:t>:  Jackknifing is </a:t>
            </a:r>
            <a:r>
              <a:rPr lang="en-US" sz="1200" kern="1200" dirty="0" smtClean="0">
                <a:solidFill>
                  <a:schemeClr val="tx1"/>
                </a:solidFill>
                <a:effectLst/>
                <a:latin typeface="Calibri Light" panose="020F0302020204030204" pitchFamily="34" charset="0"/>
                <a:ea typeface="+mn-ea"/>
                <a:cs typeface="+mn-cs"/>
              </a:rPr>
              <a:t>mentioned in Lesson 6 of the Textbook, under Professional Driving Techniques – High-Risk Driving Situations/Techniques.</a:t>
            </a: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38</a:t>
            </a:fld>
            <a:endParaRPr lang="en-CA" dirty="0"/>
          </a:p>
        </p:txBody>
      </p:sp>
    </p:spTree>
    <p:extLst>
      <p:ext uri="{BB962C8B-B14F-4D97-AF65-F5344CB8AC3E}">
        <p14:creationId xmlns:p14="http://schemas.microsoft.com/office/powerpoint/2010/main" val="3358313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ea typeface="+mn-ea"/>
                <a:cs typeface="+mn-cs"/>
              </a:rPr>
              <a:t>If a tire has an air leak, you may feel the vehicle begin to pull and vibrate as you hold the steering wheel. If this air leak is not corrected soon, the tire will become flat. If one of your front tires blows, there will be a strong pull in your steering towards the side with the blowout. A back tire blowout may or may not cause the back end to swerve or ‘fish-tail’. A flat tire acts as a brake and the tractor-trailer will pull hard to that side. You will have to grip the wheel firmly to maintain steering control. </a:t>
            </a:r>
          </a:p>
          <a:p>
            <a:endParaRPr lang="en-CA" sz="1200" kern="1200" dirty="0" smtClean="0">
              <a:solidFill>
                <a:schemeClr val="tx1"/>
              </a:solidFill>
              <a:effectLst/>
              <a:ea typeface="+mn-ea"/>
              <a:cs typeface="+mn-cs"/>
            </a:endParaRPr>
          </a:p>
          <a:p>
            <a:r>
              <a:rPr lang="en-CA" sz="1200" kern="1200" dirty="0" smtClean="0">
                <a:solidFill>
                  <a:schemeClr val="tx1"/>
                </a:solidFill>
                <a:effectLst/>
                <a:latin typeface="Calibri Light" panose="020F0302020204030204" pitchFamily="34" charset="0"/>
                <a:ea typeface="+mn-ea"/>
                <a:cs typeface="+mn-cs"/>
              </a:rPr>
              <a:t>When a blowout occurs: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Take your foot off the accelerator and allow the engine to slow you down.</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Grip the steering wheel firmly and steer your vehicle straight down the centre of your lane.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Do </a:t>
            </a:r>
            <a:r>
              <a:rPr lang="en-CA" sz="1200" b="1" u="none" strike="noStrike" kern="1200" dirty="0" smtClean="0">
                <a:solidFill>
                  <a:schemeClr val="tx1"/>
                </a:solidFill>
                <a:effectLst/>
                <a:latin typeface="Calibri Light" panose="020F0302020204030204" pitchFamily="34" charset="0"/>
                <a:ea typeface="+mn-ea"/>
                <a:cs typeface="+mn-cs"/>
              </a:rPr>
              <a:t>not</a:t>
            </a:r>
            <a:r>
              <a:rPr lang="en-CA" sz="1200" u="none" strike="noStrike" kern="1200" dirty="0" smtClean="0">
                <a:solidFill>
                  <a:schemeClr val="tx1"/>
                </a:solidFill>
                <a:effectLst/>
                <a:latin typeface="Calibri Light" panose="020F0302020204030204" pitchFamily="34" charset="0"/>
                <a:ea typeface="+mn-ea"/>
                <a:cs typeface="+mn-cs"/>
              </a:rPr>
              <a:t> apply the brakes immediately. Wait until you have the vehicle under control at a low speed, then apply the brake with gentle and steady pressure.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Carefully steer to the shoulder or other safe location and stop.</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Turn on the hazard lights and place warning devices on the road (see Section 10).</a:t>
            </a:r>
          </a:p>
          <a:p>
            <a:pPr marL="171450" lvl="0" indent="-171450">
              <a:buFont typeface="Arial" panose="020B0604020202020204" pitchFamily="34" charset="0"/>
              <a:buChar char="•"/>
            </a:pPr>
            <a:endParaRPr lang="en-US"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Tire</a:t>
            </a:r>
            <a:r>
              <a:rPr lang="en-US" sz="1200" kern="1200" baseline="0" dirty="0" smtClean="0">
                <a:solidFill>
                  <a:schemeClr val="tx1"/>
                </a:solidFill>
                <a:effectLst/>
                <a:latin typeface="Calibri Light" panose="020F0302020204030204" pitchFamily="34" charset="0"/>
                <a:ea typeface="+mn-ea"/>
                <a:cs typeface="+mn-cs"/>
              </a:rPr>
              <a:t> blowouts </a:t>
            </a:r>
            <a:r>
              <a:rPr lang="en-US" sz="1200" kern="1200" dirty="0" smtClean="0">
                <a:solidFill>
                  <a:schemeClr val="tx1"/>
                </a:solidFill>
                <a:effectLst/>
                <a:latin typeface="Calibri Light" panose="020F0302020204030204" pitchFamily="34" charset="0"/>
                <a:ea typeface="+mn-ea"/>
                <a:cs typeface="+mn-cs"/>
              </a:rPr>
              <a:t>are mentioned in Lesson 6 of the Textbook, under Professional Driving Techniques – High-Risk Driving Situations/Techniques.</a:t>
            </a:r>
            <a:endParaRPr lang="en-CA"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ea typeface="+mn-ea"/>
              <a:cs typeface="+mn-cs"/>
            </a:endParaRPr>
          </a:p>
          <a:p>
            <a:pPr marL="171450" lvl="0" indent="-171450">
              <a:buFont typeface="Arial" panose="020B0604020202020204" pitchFamily="34" charset="0"/>
              <a:buChar char="•"/>
            </a:pPr>
            <a:endParaRPr lang="en-CA" sz="1200" kern="1200" dirty="0" smtClean="0">
              <a:solidFill>
                <a:schemeClr val="tx1"/>
              </a:solidFill>
              <a:effectLs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39</a:t>
            </a:fld>
            <a:endParaRPr lang="en-CA" dirty="0"/>
          </a:p>
        </p:txBody>
      </p:sp>
    </p:spTree>
    <p:extLst>
      <p:ext uri="{BB962C8B-B14F-4D97-AF65-F5344CB8AC3E}">
        <p14:creationId xmlns:p14="http://schemas.microsoft.com/office/powerpoint/2010/main" val="16814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  </a:t>
            </a:r>
            <a:r>
              <a:rPr lang="en-US" b="0" dirty="0" smtClean="0"/>
              <a:t>Read</a:t>
            </a:r>
            <a:r>
              <a:rPr lang="en-US" b="0" baseline="0" dirty="0" smtClean="0"/>
              <a:t> slide</a:t>
            </a:r>
            <a:endParaRPr lang="en-US" b="0" dirty="0" smtClean="0"/>
          </a:p>
          <a:p>
            <a:endParaRPr lang="en-US" dirty="0"/>
          </a:p>
        </p:txBody>
      </p:sp>
      <p:sp>
        <p:nvSpPr>
          <p:cNvPr id="4" name="Slide Number Placeholder 3"/>
          <p:cNvSpPr>
            <a:spLocks noGrp="1"/>
          </p:cNvSpPr>
          <p:nvPr>
            <p:ph type="sldNum" sz="quarter" idx="5"/>
          </p:nvPr>
        </p:nvSpPr>
        <p:spPr/>
        <p:txBody>
          <a:bodyPr/>
          <a:lstStyle/>
          <a:p>
            <a:fld id="{D2AAB52B-0897-46EF-ACB7-C2A1E9716B33}"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3840962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ea typeface="+mn-ea"/>
                <a:cs typeface="+mn-cs"/>
              </a:rPr>
              <a:t>Several things can happen to cause a sudden loss of visibility – your headlights could fail, your hood could fly up, mud and slush might get splashed on the windshield, etc. Suddenly you can’t see where you are going and you must stop as quickly as practical before losing steering control or hitting something.</a:t>
            </a:r>
          </a:p>
          <a:p>
            <a:endParaRPr lang="en-CA" sz="1200" kern="1200" dirty="0" smtClean="0">
              <a:solidFill>
                <a:schemeClr val="tx1"/>
              </a:solidFill>
              <a:effectLst/>
              <a:ea typeface="+mn-ea"/>
              <a:cs typeface="+mn-cs"/>
            </a:endParaRPr>
          </a:p>
          <a:p>
            <a:r>
              <a:rPr lang="en-CA" sz="1200" kern="1200" dirty="0" smtClean="0">
                <a:solidFill>
                  <a:schemeClr val="tx1"/>
                </a:solidFill>
                <a:effectLst/>
                <a:ea typeface="+mn-ea"/>
                <a:cs typeface="+mn-cs"/>
              </a:rPr>
              <a:t>What can you do in each situation?</a:t>
            </a:r>
          </a:p>
          <a:p>
            <a:endParaRPr lang="en-US" sz="1200" kern="1200" dirty="0" smtClean="0">
              <a:solidFill>
                <a:schemeClr val="tx1"/>
              </a:solidFill>
              <a:effectLst/>
              <a:ea typeface="+mn-ea"/>
              <a:cs typeface="+mn-cs"/>
            </a:endParaRPr>
          </a:p>
          <a:p>
            <a:r>
              <a:rPr lang="en-US" sz="1200" b="1" kern="1200" dirty="0" smtClean="0">
                <a:solidFill>
                  <a:schemeClr val="tx1"/>
                </a:solidFill>
                <a:effectLst/>
                <a:ea typeface="+mn-ea"/>
                <a:cs typeface="+mn-cs"/>
              </a:rPr>
              <a:t>DO: </a:t>
            </a:r>
            <a:r>
              <a:rPr lang="en-US" sz="1200" b="0" kern="1200" dirty="0" smtClean="0">
                <a:solidFill>
                  <a:schemeClr val="tx1"/>
                </a:solidFill>
                <a:effectLst/>
                <a:ea typeface="+mn-ea"/>
                <a:cs typeface="+mn-cs"/>
              </a:rPr>
              <a:t>R</a:t>
            </a:r>
            <a:r>
              <a:rPr lang="en-US" sz="1200" kern="1200" dirty="0" smtClean="0">
                <a:solidFill>
                  <a:schemeClr val="tx1"/>
                </a:solidFill>
                <a:effectLst/>
                <a:ea typeface="+mn-ea"/>
                <a:cs typeface="+mn-cs"/>
              </a:rPr>
              <a:t>efer students to “Loss of Visibility” section of the Textbook</a:t>
            </a:r>
            <a:r>
              <a:rPr lang="en-US" sz="1200" kern="1200" baseline="0" dirty="0" smtClean="0">
                <a:solidFill>
                  <a:schemeClr val="tx1"/>
                </a:solidFill>
                <a:effectLst/>
                <a:ea typeface="+mn-ea"/>
                <a:cs typeface="+mn-cs"/>
              </a:rPr>
              <a:t> in lesson 6.</a:t>
            </a:r>
            <a:endParaRPr lang="en-CA" sz="1200" kern="1200" dirty="0" smtClean="0">
              <a:solidFill>
                <a:schemeClr val="tx1"/>
              </a:solidFill>
              <a:effectLst/>
              <a:ea typeface="+mn-ea"/>
              <a:cs typeface="+mn-cs"/>
            </a:endParaRPr>
          </a:p>
          <a:p>
            <a:endParaRPr lang="en-US" sz="1200" b="1" i="1" kern="1200" dirty="0" smtClean="0">
              <a:solidFill>
                <a:schemeClr val="tx1"/>
              </a:solidFill>
              <a:effectLst/>
              <a:ea typeface="+mn-ea"/>
              <a:cs typeface="+mn-cs"/>
            </a:endParaRPr>
          </a:p>
          <a:p>
            <a:r>
              <a:rPr lang="en-US" sz="1200" b="1" i="0" kern="1200" dirty="0" smtClean="0">
                <a:solidFill>
                  <a:schemeClr val="tx1"/>
                </a:solidFill>
                <a:effectLst/>
                <a:ea typeface="+mn-ea"/>
                <a:cs typeface="+mn-cs"/>
              </a:rPr>
              <a:t>SAY: </a:t>
            </a:r>
          </a:p>
          <a:p>
            <a:r>
              <a:rPr lang="en-CA" sz="1200" b="1" kern="1200" dirty="0" smtClean="0">
                <a:solidFill>
                  <a:schemeClr val="tx1"/>
                </a:solidFill>
                <a:effectLst/>
                <a:latin typeface="Calibri Light" panose="020F0302020204030204" pitchFamily="34" charset="0"/>
                <a:ea typeface="+mn-ea"/>
                <a:cs typeface="+mn-cs"/>
              </a:rPr>
              <a:t>If the headlights fail:</a:t>
            </a:r>
            <a:endParaRPr lang="en-CA"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Immediately hit the dimmer switch to see if the high-beams work.</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Signal a right turn.</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Slow your vehicle quickly but safely. You want to reduce your speed before any steering error causes a collision.</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Carefully steer to the shoulder or other safe location and stop.</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Turn on the hazard lights and place warning devices on the road (see Section 10).</a:t>
            </a:r>
          </a:p>
          <a:p>
            <a:endParaRPr lang="en-CA" sz="1200" b="1" kern="1200" dirty="0" smtClean="0">
              <a:solidFill>
                <a:schemeClr val="tx1"/>
              </a:solidFill>
              <a:effectLst/>
              <a:latin typeface="Calibri Light" panose="020F0302020204030204" pitchFamily="34" charset="0"/>
              <a:ea typeface="+mn-ea"/>
              <a:cs typeface="+mn-cs"/>
            </a:endParaRPr>
          </a:p>
          <a:p>
            <a:r>
              <a:rPr lang="en-CA" sz="1200" b="1" kern="1200" dirty="0" smtClean="0">
                <a:solidFill>
                  <a:schemeClr val="tx1"/>
                </a:solidFill>
                <a:effectLst/>
                <a:latin typeface="Calibri Light" panose="020F0302020204030204" pitchFamily="34" charset="0"/>
                <a:ea typeface="+mn-ea"/>
                <a:cs typeface="+mn-cs"/>
              </a:rPr>
              <a:t>If the hood flies up:</a:t>
            </a:r>
            <a:endParaRPr lang="en-CA"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Look out the left and right windows to keep your sense of direction and road position.</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Apply brakes moderately.</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Signal a right turn.</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Carefully steer to the shoulder or other safe location and stop.</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Turn on the hazard lights and place warning devices on the road (see Section 10).</a:t>
            </a:r>
          </a:p>
          <a:p>
            <a:endParaRPr lang="en-CA" sz="1200" b="1" kern="1200" dirty="0" smtClean="0">
              <a:solidFill>
                <a:schemeClr val="tx1"/>
              </a:solidFill>
              <a:effectLst/>
              <a:latin typeface="Calibri Light" panose="020F0302020204030204" pitchFamily="34" charset="0"/>
              <a:ea typeface="+mn-ea"/>
              <a:cs typeface="+mn-cs"/>
            </a:endParaRPr>
          </a:p>
          <a:p>
            <a:r>
              <a:rPr lang="en-CA" sz="1200" b="1" kern="1200" dirty="0" smtClean="0">
                <a:solidFill>
                  <a:schemeClr val="tx1"/>
                </a:solidFill>
                <a:effectLst/>
                <a:latin typeface="Calibri Light" panose="020F0302020204030204" pitchFamily="34" charset="0"/>
                <a:ea typeface="+mn-ea"/>
                <a:cs typeface="+mn-cs"/>
              </a:rPr>
              <a:t>If mud or slush splashes on the windshield:</a:t>
            </a:r>
            <a:endParaRPr lang="en-CA"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Turn on wipers and washers.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Look out side windows and apply brakes moderately.</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If the windshield wipers have failed or you have no washer fluid, signal a right turn.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Carefully steer to the shoulder or other safe location and stop.</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Turn on the hazard lights. If you will remain stationary more than momentarily, place warning devices on the road (see Section 10).</a:t>
            </a:r>
          </a:p>
          <a:p>
            <a:pPr marL="171450" lvl="0" indent="-171450">
              <a:buFont typeface="Arial" panose="020B0604020202020204" pitchFamily="34" charset="0"/>
              <a:buChar char="•"/>
            </a:pPr>
            <a:endParaRPr lang="en-US" sz="1200" kern="1200" dirty="0" smtClean="0">
              <a:solidFill>
                <a:schemeClr val="tx1"/>
              </a:solidFill>
              <a:effectLst/>
              <a:ea typeface="+mn-ea"/>
              <a:cs typeface="+mn-cs"/>
            </a:endParaRPr>
          </a:p>
          <a:p>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ea typeface="+mn-ea"/>
                <a:cs typeface="+mn-cs"/>
              </a:rPr>
              <a:t>Reference</a:t>
            </a:r>
            <a:r>
              <a:rPr lang="en-US" sz="1200" kern="1200" dirty="0" smtClean="0">
                <a:solidFill>
                  <a:schemeClr val="tx1"/>
                </a:solidFill>
                <a:effectLst/>
                <a:ea typeface="+mn-ea"/>
                <a:cs typeface="+mn-cs"/>
              </a:rPr>
              <a:t>:  Loss of visibility is </a:t>
            </a:r>
            <a:r>
              <a:rPr lang="en-US" sz="1200" kern="1200" dirty="0" smtClean="0">
                <a:solidFill>
                  <a:schemeClr val="tx1"/>
                </a:solidFill>
                <a:effectLst/>
                <a:latin typeface="Calibri Light" panose="020F0302020204030204" pitchFamily="34" charset="0"/>
                <a:ea typeface="+mn-ea"/>
                <a:cs typeface="+mn-cs"/>
              </a:rPr>
              <a:t>mentioned in Lesson 6 of the Textbook, under Professional Driving Techniques – High-Risk Driving Situations/Techniques.</a:t>
            </a:r>
            <a:endParaRPr lang="en-CA"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CA" sz="120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40</a:t>
            </a:fld>
            <a:endParaRPr lang="en-CA" dirty="0"/>
          </a:p>
        </p:txBody>
      </p:sp>
    </p:spTree>
    <p:extLst>
      <p:ext uri="{BB962C8B-B14F-4D97-AF65-F5344CB8AC3E}">
        <p14:creationId xmlns:p14="http://schemas.microsoft.com/office/powerpoint/2010/main" val="661266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smtClean="0">
                <a:solidFill>
                  <a:schemeClr val="tx1"/>
                </a:solidFill>
                <a:effectLst/>
                <a:ea typeface="+mn-ea"/>
                <a:cs typeface="+mn-cs"/>
              </a:rPr>
              <a:t>SAY:</a:t>
            </a:r>
            <a:r>
              <a:rPr lang="en-CA" sz="1200" b="1" i="0" kern="1200" baseline="0" dirty="0" smtClean="0">
                <a:solidFill>
                  <a:schemeClr val="tx1"/>
                </a:solidFill>
                <a:effectLst/>
                <a:ea typeface="+mn-ea"/>
                <a:cs typeface="+mn-cs"/>
              </a:rPr>
              <a:t> </a:t>
            </a:r>
            <a:r>
              <a:rPr lang="en-CA" sz="1200" kern="1200" dirty="0" smtClean="0">
                <a:solidFill>
                  <a:schemeClr val="tx1"/>
                </a:solidFill>
                <a:effectLst/>
                <a:latin typeface="Calibri Light" panose="020F0302020204030204" pitchFamily="34" charset="0"/>
                <a:ea typeface="+mn-ea"/>
                <a:cs typeface="+mn-cs"/>
              </a:rPr>
              <a:t>Emergency braking with non-ABS brakes requires a sensitive touch on the brake pedal, using a technique called threshold braking.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Threshold braking means applying steady brake pressure almost to the point of locking the wheels (skidding), and backing off just enough to prevent the skid. It’s not easy to do; it requires a quick foot and good sense of feel to keep the brake pressure maximized without locking the wheels. Once mastered, threshold braking will stop you faster than any other technique.</a:t>
            </a:r>
          </a:p>
          <a:p>
            <a:r>
              <a:rPr lang="en-CA" sz="1200" kern="1200" dirty="0" smtClean="0">
                <a:solidFill>
                  <a:schemeClr val="tx1"/>
                </a:solidFill>
                <a:effectLst/>
                <a:latin typeface="Calibri Light" panose="020F0302020204030204" pitchFamily="34" charset="0"/>
                <a:ea typeface="+mn-ea"/>
                <a:cs typeface="+mn-cs"/>
              </a:rPr>
              <a:t>Threshold braking is not “pumping the brakes.”  Pumping the brakes with no feel for what the wheels and brakes are doing is counterproductive in a situation where maximum braking effort is needed.</a:t>
            </a:r>
          </a:p>
          <a:p>
            <a:endParaRPr lang="en-US"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ABS brakes do threshold braking for you. ABS sensors monitor each wheel and lessen brake pressure just before a wheel starts to skid. </a:t>
            </a:r>
            <a:r>
              <a:rPr lang="en-US" sz="1200" kern="1200" dirty="0" smtClean="0">
                <a:solidFill>
                  <a:schemeClr val="tx1"/>
                </a:solidFill>
                <a:effectLst/>
                <a:latin typeface="Calibri Light" panose="020F0302020204030204" pitchFamily="34" charset="0"/>
                <a:ea typeface="+mn-ea"/>
                <a:cs typeface="+mn-cs"/>
              </a:rPr>
              <a:t>It’s primary purpose is to prevent skidding, even on slippery surfaces</a:t>
            </a: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To allow ABS brakes to work when you need to brake suddenly, press hard and hold the brake. Don’t worry what it feels or sounds like, just focus on steering to safety. Release the brake only when you no longer need to brake. Do not pump ABS brakes. Doing so defeats the computer’s efforts to sense a wheel skid.  </a:t>
            </a:r>
          </a:p>
          <a:p>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ea typeface="+mn-ea"/>
              <a:cs typeface="+mn-cs"/>
            </a:endParaRPr>
          </a:p>
          <a:p>
            <a:endParaRPr lang="en-US" sz="1200" kern="1200" dirty="0" smtClean="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ea typeface="+mn-ea"/>
                <a:cs typeface="+mn-cs"/>
              </a:rPr>
              <a:t>Reference</a:t>
            </a:r>
            <a:r>
              <a:rPr lang="en-US" sz="1200" kern="1200" dirty="0" smtClean="0">
                <a:solidFill>
                  <a:schemeClr val="tx1"/>
                </a:solidFill>
                <a:effectLst/>
                <a:ea typeface="+mn-ea"/>
                <a:cs typeface="+mn-cs"/>
              </a:rPr>
              <a:t>:  Emergency Braking is </a:t>
            </a:r>
            <a:r>
              <a:rPr lang="en-US" sz="1200" kern="1200" dirty="0" smtClean="0">
                <a:solidFill>
                  <a:schemeClr val="tx1"/>
                </a:solidFill>
                <a:effectLst/>
                <a:latin typeface="Calibri Light" panose="020F0302020204030204" pitchFamily="34" charset="0"/>
                <a:ea typeface="+mn-ea"/>
                <a:cs typeface="+mn-cs"/>
              </a:rPr>
              <a:t>mentioned in Lesson 6 of the Textbook, under Professional Driving Techniques – High-Risk Driving Situations/Techniques.</a:t>
            </a: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41</a:t>
            </a:fld>
            <a:endParaRPr lang="en-CA" dirty="0"/>
          </a:p>
        </p:txBody>
      </p:sp>
    </p:spTree>
    <p:extLst>
      <p:ext uri="{BB962C8B-B14F-4D97-AF65-F5344CB8AC3E}">
        <p14:creationId xmlns:p14="http://schemas.microsoft.com/office/powerpoint/2010/main" val="773336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US" sz="1200" b="0" i="0" kern="1200" dirty="0" smtClean="0">
                <a:solidFill>
                  <a:schemeClr val="tx1"/>
                </a:solidFill>
                <a:effectLst/>
                <a:latin typeface="Calibri Light" panose="020F0302020204030204" pitchFamily="34" charset="0"/>
                <a:ea typeface="+mn-ea"/>
                <a:cs typeface="+mn-cs"/>
              </a:rPr>
              <a:t>A Traction Control System is used to prevent wheel spin from occurring due to acceleration. This usually happens on a slippery surface, such as snow or a pool of water, where the wheels are not able to generate enough traction to move the vehicle.</a:t>
            </a:r>
          </a:p>
          <a:p>
            <a:endParaRPr lang="en-US" sz="1200" b="0" i="0" kern="1200" dirty="0" smtClean="0">
              <a:solidFill>
                <a:schemeClr val="tx1"/>
              </a:solidFill>
              <a:effectLst/>
              <a:latin typeface="Calibri Light" panose="020F0302020204030204" pitchFamily="34" charset="0"/>
              <a:ea typeface="+mn-ea"/>
              <a:cs typeface="+mn-cs"/>
            </a:endParaRPr>
          </a:p>
          <a:p>
            <a:r>
              <a:rPr lang="en-US" sz="1200" b="0" i="0" kern="1200" dirty="0" smtClean="0">
                <a:solidFill>
                  <a:schemeClr val="tx1"/>
                </a:solidFill>
                <a:effectLst/>
                <a:latin typeface="Calibri Light" panose="020F0302020204030204" pitchFamily="34" charset="0"/>
                <a:ea typeface="+mn-ea"/>
                <a:cs typeface="+mn-cs"/>
              </a:rPr>
              <a:t>Traction Control systems and Anti-Lock braking systems are paired together as they help improve the vehicle's stability by working in tandem. The major difference between an ABS and a Traction Control system is that while ABS stops the wheel from spinning while </a:t>
            </a:r>
            <a:r>
              <a:rPr lang="en-US" sz="1200" b="0" i="1" kern="1200" dirty="0" smtClean="0">
                <a:solidFill>
                  <a:schemeClr val="tx1"/>
                </a:solidFill>
                <a:effectLst/>
                <a:latin typeface="Calibri Light" panose="020F0302020204030204" pitchFamily="34" charset="0"/>
                <a:ea typeface="+mn-ea"/>
                <a:cs typeface="+mn-cs"/>
              </a:rPr>
              <a:t>braking</a:t>
            </a:r>
            <a:r>
              <a:rPr lang="en-US" sz="1200" b="0" i="0" kern="1200" dirty="0" smtClean="0">
                <a:solidFill>
                  <a:schemeClr val="tx1"/>
                </a:solidFill>
                <a:effectLst/>
                <a:latin typeface="Calibri Light" panose="020F0302020204030204" pitchFamily="34" charset="0"/>
                <a:ea typeface="+mn-ea"/>
                <a:cs typeface="+mn-cs"/>
              </a:rPr>
              <a:t>, Traction Control stops the wheel from spinning while the vehicle is </a:t>
            </a:r>
            <a:r>
              <a:rPr lang="en-US" sz="1200" b="0" i="1" kern="1200" dirty="0" smtClean="0">
                <a:solidFill>
                  <a:schemeClr val="tx1"/>
                </a:solidFill>
                <a:effectLst/>
                <a:latin typeface="Calibri Light" panose="020F0302020204030204" pitchFamily="34" charset="0"/>
                <a:ea typeface="+mn-ea"/>
                <a:cs typeface="+mn-cs"/>
              </a:rPr>
              <a:t>accelerating</a:t>
            </a:r>
            <a:r>
              <a:rPr lang="en-US" sz="1200" b="0" i="0" kern="1200" dirty="0" smtClean="0">
                <a:solidFill>
                  <a:schemeClr val="tx1"/>
                </a:solidFill>
                <a:effectLst/>
                <a:latin typeface="Calibri Light" panose="020F0302020204030204" pitchFamily="34" charset="0"/>
                <a:ea typeface="+mn-ea"/>
                <a:cs typeface="+mn-cs"/>
              </a:rPr>
              <a:t>. A Traction Control System is also known as an Anti-Slip Regulation (ASR).</a:t>
            </a:r>
          </a:p>
          <a:p>
            <a:endParaRPr lang="en-US" sz="1200" b="0" i="0" kern="1200" dirty="0" smtClean="0">
              <a:solidFill>
                <a:schemeClr val="tx1"/>
              </a:solidFill>
              <a:effectLst/>
              <a:latin typeface="Calibri Light" panose="020F0302020204030204" pitchFamily="34" charset="0"/>
              <a:ea typeface="+mn-ea"/>
              <a:cs typeface="+mn-cs"/>
            </a:endParaRPr>
          </a:p>
          <a:p>
            <a:r>
              <a:rPr lang="en-US" sz="1200" b="0" i="0" kern="1200" dirty="0" smtClean="0">
                <a:solidFill>
                  <a:schemeClr val="tx1"/>
                </a:solidFill>
                <a:effectLst/>
                <a:latin typeface="Calibri Light" panose="020F0302020204030204" pitchFamily="34" charset="0"/>
                <a:ea typeface="+mn-ea"/>
                <a:cs typeface="+mn-cs"/>
              </a:rPr>
              <a:t>The Traction Control system (TCS) uses wheel speed sensors to measure the vehicle's speed with the rate at which the drive wheels are spinning, to detect if there is any slip occurring between the tire and the road. If a slip is detected between the road and the wheel, the Traction Control system ensures that only the minimum amount of torque is supplied to the slipping wheel to generate the required amount of friction for the vehicle to move.</a:t>
            </a:r>
          </a:p>
          <a:p>
            <a:endParaRPr lang="en-US" sz="1200" b="0" i="0" kern="1200" dirty="0" smtClean="0">
              <a:solidFill>
                <a:schemeClr val="tx1"/>
              </a:solidFill>
              <a:effectLst/>
              <a:latin typeface="Calibri Light" panose="020F0302020204030204" pitchFamily="34" charset="0"/>
              <a:ea typeface="+mn-ea"/>
              <a:cs typeface="+mn-cs"/>
            </a:endParaRPr>
          </a:p>
          <a:p>
            <a:r>
              <a:rPr lang="en-US" sz="1200" b="0" i="0" kern="1200" dirty="0" smtClean="0">
                <a:solidFill>
                  <a:schemeClr val="tx1"/>
                </a:solidFill>
                <a:effectLst/>
                <a:latin typeface="Calibri Light" panose="020F0302020204030204" pitchFamily="34" charset="0"/>
                <a:ea typeface="+mn-ea"/>
                <a:cs typeface="+mn-cs"/>
              </a:rPr>
              <a:t>The primary input of the TCS is the wheel speed sensor. These sensors continuously monitor the speed of each driven wheel and send the data to the ABS and Traction Control System ECU. When a slip is detected between the tire and the road, the TCS regulates brake pressure on the slipping wheel. This process of slowing down the wheel helps it regain traction. Simultaneously, torque is shifted through the differential to the opposite wheel that has a better traction when compared to the slipping wheel.</a:t>
            </a:r>
          </a:p>
          <a:p>
            <a:endParaRPr lang="en-US" sz="1200" b="0" i="0" kern="1200" dirty="0" smtClean="0">
              <a:solidFill>
                <a:schemeClr val="tx1"/>
              </a:solidFill>
              <a:effectLst/>
              <a:latin typeface="Calibri Light" panose="020F0302020204030204" pitchFamily="34" charset="0"/>
              <a:ea typeface="+mn-ea"/>
              <a:cs typeface="+mn-cs"/>
            </a:endParaRPr>
          </a:p>
          <a:p>
            <a:r>
              <a:rPr lang="en-US" sz="1200" b="0" i="0" kern="1200" dirty="0" smtClean="0">
                <a:solidFill>
                  <a:schemeClr val="tx1"/>
                </a:solidFill>
                <a:effectLst/>
                <a:latin typeface="Calibri Light" panose="020F0302020204030204" pitchFamily="34" charset="0"/>
                <a:ea typeface="+mn-ea"/>
                <a:cs typeface="+mn-cs"/>
              </a:rPr>
              <a:t>The brake pressure is applied by routing the pressure from the ABS pump and through the ABS modulator. The pressure to applied is regulated through a high pressure accumulator. The TCS includes an extra solenoid valve in the ABS modulator, for each individual drive wheel's brake circuit. This arrangement allows the system to apply brake pressure to slow down the spinning wheel in order to regain traction. The continuous usage of brakes in TCS generates a lot of heat in the brake calipers. To prevent overheating of these calipers, TCS automatically discontinues after a certain length of time.</a:t>
            </a:r>
          </a:p>
          <a:p>
            <a:endParaRPr lang="en-US" sz="1200" b="0" i="0" kern="1200" dirty="0" smtClean="0">
              <a:solidFill>
                <a:schemeClr val="tx1"/>
              </a:solidFill>
              <a:effectLst/>
              <a:latin typeface="Calibri Light" panose="020F0302020204030204" pitchFamily="34" charset="0"/>
              <a:ea typeface="+mn-ea"/>
              <a:cs typeface="+mn-cs"/>
            </a:endParaRPr>
          </a:p>
          <a:p>
            <a:r>
              <a:rPr lang="en-US" sz="1200" b="0" i="0" kern="1200" dirty="0" smtClean="0">
                <a:solidFill>
                  <a:schemeClr val="tx1"/>
                </a:solidFill>
                <a:effectLst/>
                <a:latin typeface="Calibri Light" panose="020F0302020204030204" pitchFamily="34" charset="0"/>
                <a:ea typeface="+mn-ea"/>
                <a:cs typeface="+mn-cs"/>
              </a:rPr>
              <a:t>If both the driven wheels are losing traction, the TCS slows both the slipping wheels </a:t>
            </a:r>
            <a:r>
              <a:rPr lang="en-US" sz="1200" b="0" i="1" kern="1200" dirty="0" smtClean="0">
                <a:solidFill>
                  <a:schemeClr val="tx1"/>
                </a:solidFill>
                <a:effectLst/>
                <a:latin typeface="Calibri Light" panose="020F0302020204030204" pitchFamily="34" charset="0"/>
                <a:ea typeface="+mn-ea"/>
                <a:cs typeface="+mn-cs"/>
              </a:rPr>
              <a:t>equally</a:t>
            </a:r>
            <a:r>
              <a:rPr lang="en-US" sz="1200" b="0" i="0" kern="1200" dirty="0" smtClean="0">
                <a:solidFill>
                  <a:schemeClr val="tx1"/>
                </a:solidFill>
                <a:effectLst/>
                <a:latin typeface="Calibri Light" panose="020F0302020204030204" pitchFamily="34" charset="0"/>
                <a:ea typeface="+mn-ea"/>
                <a:cs typeface="+mn-cs"/>
              </a:rPr>
              <a:t> to slow them down until they regain traction. Otherwise, the systems send a signal to the Powertrain Control Module (PCM) to reduce the engine torque to the wheels until traction is regained.</a:t>
            </a:r>
          </a:p>
          <a:p>
            <a:endParaRPr lang="en-US" sz="1200" b="0" i="0" kern="1200" dirty="0" smtClean="0">
              <a:solidFill>
                <a:schemeClr val="tx1"/>
              </a:solidFill>
              <a:effectLst/>
              <a:latin typeface="Calibri Light" panose="020F0302020204030204" pitchFamily="34" charset="0"/>
              <a:ea typeface="+mn-ea"/>
              <a:cs typeface="+mn-cs"/>
            </a:endParaRPr>
          </a:p>
          <a:p>
            <a:r>
              <a:rPr lang="en-US" sz="1200" b="0" i="0" kern="1200" dirty="0" smtClean="0">
                <a:solidFill>
                  <a:schemeClr val="tx1"/>
                </a:solidFill>
                <a:effectLst/>
                <a:latin typeface="Calibri Light" panose="020F0302020204030204" pitchFamily="34" charset="0"/>
                <a:ea typeface="+mn-ea"/>
                <a:cs typeface="+mn-cs"/>
              </a:rPr>
              <a:t>When the TCS is activated in a vehicle, it is shown to you through the instrument cluster. In a lot of performance vehicles, there is an option of switching on/off the Traction Control System. When this system is disabled, a warning light glows to notify you</a:t>
            </a:r>
            <a:r>
              <a:rPr lang="en-US" sz="1200" b="0" i="0" kern="1200" baseline="0" dirty="0" smtClean="0">
                <a:solidFill>
                  <a:schemeClr val="tx1"/>
                </a:solidFill>
                <a:effectLst/>
                <a:latin typeface="Calibri Light" panose="020F0302020204030204" pitchFamily="34" charset="0"/>
                <a:ea typeface="+mn-ea"/>
                <a:cs typeface="+mn-cs"/>
              </a:rPr>
              <a:t> </a:t>
            </a:r>
            <a:r>
              <a:rPr lang="en-US" sz="1200" b="0" i="0" kern="1200" dirty="0" smtClean="0">
                <a:solidFill>
                  <a:schemeClr val="tx1"/>
                </a:solidFill>
                <a:effectLst/>
                <a:latin typeface="Calibri Light" panose="020F0302020204030204" pitchFamily="34" charset="0"/>
                <a:ea typeface="+mn-ea"/>
                <a:cs typeface="+mn-cs"/>
              </a:rPr>
              <a:t>that the TCS is switched off. Switching off the TCS does not switch of the ABS in the vehicle, even though they are inter-related.</a:t>
            </a:r>
          </a:p>
          <a:p>
            <a:endParaRPr lang="en-CA" sz="1200" b="1" kern="1200" dirty="0" smtClean="0">
              <a:solidFill>
                <a:schemeClr val="tx1"/>
              </a:solidFill>
              <a:effectLst/>
              <a:ea typeface="+mn-ea"/>
              <a:cs typeface="+mn-cs"/>
            </a:endParaRPr>
          </a:p>
          <a:p>
            <a:r>
              <a:rPr lang="en-CA" sz="1200" kern="1200" dirty="0" smtClean="0">
                <a:solidFill>
                  <a:schemeClr val="tx1"/>
                </a:solidFill>
                <a:effectLst/>
                <a:ea typeface="+mn-ea"/>
                <a:cs typeface="+mn-cs"/>
              </a:rPr>
              <a:t>There is an additional ATC warning light on the dash to indicate when the ATC is working and when it needs to be repaired.</a:t>
            </a:r>
          </a:p>
        </p:txBody>
      </p:sp>
      <p:sp>
        <p:nvSpPr>
          <p:cNvPr id="4" name="Slide Number Placeholder 3"/>
          <p:cNvSpPr>
            <a:spLocks noGrp="1"/>
          </p:cNvSpPr>
          <p:nvPr>
            <p:ph type="sldNum" sz="quarter" idx="10"/>
          </p:nvPr>
        </p:nvSpPr>
        <p:spPr/>
        <p:txBody>
          <a:bodyPr/>
          <a:lstStyle/>
          <a:p>
            <a:fld id="{D2AAB52B-0897-46EF-ACB7-C2A1E9716B33}" type="slidenum">
              <a:rPr lang="en-CA" smtClean="0"/>
              <a:t>42</a:t>
            </a:fld>
            <a:endParaRPr lang="en-CA" dirty="0"/>
          </a:p>
        </p:txBody>
      </p:sp>
    </p:spTree>
    <p:extLst>
      <p:ext uri="{BB962C8B-B14F-4D97-AF65-F5344CB8AC3E}">
        <p14:creationId xmlns:p14="http://schemas.microsoft.com/office/powerpoint/2010/main" val="1732119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ea typeface="+mn-ea"/>
                <a:cs typeface="+mn-cs"/>
              </a:rPr>
              <a:t>SAY:</a:t>
            </a:r>
            <a:r>
              <a:rPr lang="en-CA" sz="1200" b="1" kern="1200" baseline="0" dirty="0" smtClean="0">
                <a:solidFill>
                  <a:schemeClr val="tx1"/>
                </a:solidFill>
                <a:effectLst/>
                <a:ea typeface="+mn-ea"/>
                <a:cs typeface="+mn-cs"/>
              </a:rPr>
              <a:t> </a:t>
            </a:r>
            <a:r>
              <a:rPr lang="en-US" sz="1200" b="0" kern="1200" baseline="0" dirty="0" smtClean="0">
                <a:solidFill>
                  <a:schemeClr val="tx1"/>
                </a:solidFill>
                <a:effectLst/>
                <a:ea typeface="+mn-ea"/>
                <a:cs typeface="+mn-cs"/>
              </a:rPr>
              <a:t>New trucks are equipped with Electronic Stability Control (ESC), which detects loss of steering control and automatically applies the brake to offset oversteering or understeering. ESC can help drivers reduce the risk of vehicle instability while in a slippery curve, or because of a sudden brake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alibri Light" panose="020F0302020204030204" pitchFamily="34" charset="0"/>
                <a:ea typeface="+mn-ea"/>
                <a:cs typeface="+mn-cs"/>
              </a:rPr>
              <a:t>ESC systems</a:t>
            </a:r>
            <a:r>
              <a:rPr lang="en-US" sz="1200" kern="1200" baseline="0" dirty="0" smtClean="0">
                <a:solidFill>
                  <a:schemeClr val="tx1"/>
                </a:solidFill>
                <a:effectLst/>
                <a:latin typeface="Calibri Light" panose="020F0302020204030204" pitchFamily="34" charset="0"/>
                <a:ea typeface="+mn-ea"/>
                <a:cs typeface="+mn-cs"/>
              </a:rPr>
              <a:t> </a:t>
            </a:r>
            <a:r>
              <a:rPr lang="en-US" sz="1200" kern="1200" dirty="0" smtClean="0">
                <a:solidFill>
                  <a:schemeClr val="tx1"/>
                </a:solidFill>
                <a:effectLst/>
                <a:latin typeface="Calibri Light" panose="020F0302020204030204" pitchFamily="34" charset="0"/>
                <a:ea typeface="+mn-ea"/>
                <a:cs typeface="+mn-cs"/>
              </a:rPr>
              <a:t>are more advanced than ATC systems.  </a:t>
            </a:r>
            <a:r>
              <a:rPr lang="en-CA" sz="1200" kern="1200" dirty="0" smtClean="0">
                <a:solidFill>
                  <a:schemeClr val="tx1"/>
                </a:solidFill>
                <a:effectLst/>
                <a:ea typeface="+mn-ea"/>
                <a:cs typeface="+mn-cs"/>
              </a:rPr>
              <a:t>While using the same wheel speed sensors and ATC valves, the sensors monitor rollover and yaw (jackknife) and the computer has a greater ability to handle multiple, programmed situations. </a:t>
            </a:r>
          </a:p>
          <a:p>
            <a:r>
              <a:rPr lang="en-CA" sz="1200" kern="1200" dirty="0" smtClean="0">
                <a:solidFill>
                  <a:schemeClr val="tx1"/>
                </a:solidFill>
                <a:effectLst/>
                <a:ea typeface="+mn-ea"/>
                <a:cs typeface="+mn-cs"/>
              </a:rPr>
              <a:t> </a:t>
            </a:r>
          </a:p>
          <a:p>
            <a:r>
              <a:rPr lang="en-CA" sz="1200" kern="1200" dirty="0" smtClean="0">
                <a:solidFill>
                  <a:schemeClr val="tx1"/>
                </a:solidFill>
                <a:effectLst/>
                <a:ea typeface="+mn-ea"/>
                <a:cs typeface="+mn-cs"/>
              </a:rPr>
              <a:t>ESC replaces and incorporates the functions of ATC. The Stability Control Systems’ warning light replaces the ATC warning light.</a:t>
            </a:r>
            <a:br>
              <a:rPr lang="en-CA" sz="1200" kern="1200" dirty="0" smtClean="0">
                <a:solidFill>
                  <a:schemeClr val="tx1"/>
                </a:solidFill>
                <a:effectLst/>
                <a:ea typeface="+mn-ea"/>
                <a:cs typeface="+mn-cs"/>
              </a:rPr>
            </a:br>
            <a:endParaRPr lang="en-CA" sz="1200" kern="1200" dirty="0" smtClean="0">
              <a:solidFill>
                <a:schemeClr val="tx1"/>
              </a:solidFill>
              <a:effectLst/>
              <a:ea typeface="+mn-ea"/>
              <a:cs typeface="+mn-cs"/>
            </a:endParaRPr>
          </a:p>
          <a:p>
            <a:r>
              <a:rPr lang="en-CA" sz="1200" kern="1200" dirty="0" smtClean="0">
                <a:solidFill>
                  <a:schemeClr val="tx1"/>
                </a:solidFill>
                <a:effectLst/>
                <a:ea typeface="+mn-ea"/>
                <a:cs typeface="+mn-cs"/>
              </a:rPr>
              <a:t>These systems correct unusual vehicle behaviour. They may respond</a:t>
            </a:r>
            <a:r>
              <a:rPr lang="en-CA" sz="1200" kern="1200" baseline="0" dirty="0" smtClean="0">
                <a:solidFill>
                  <a:schemeClr val="tx1"/>
                </a:solidFill>
                <a:effectLst/>
                <a:ea typeface="+mn-ea"/>
                <a:cs typeface="+mn-cs"/>
              </a:rPr>
              <a:t> by </a:t>
            </a:r>
            <a:r>
              <a:rPr lang="en-CA" sz="1200" kern="1200" dirty="0" smtClean="0">
                <a:solidFill>
                  <a:schemeClr val="tx1"/>
                </a:solidFill>
                <a:effectLst/>
                <a:ea typeface="+mn-ea"/>
                <a:cs typeface="+mn-cs"/>
              </a:rPr>
              <a:t>cutting back engine power, applying the retarder, or applying individual brakes in any location. No new driving techniques are required. The systems simply take over if the vehicle does not react correctly. </a:t>
            </a:r>
          </a:p>
          <a:p>
            <a:r>
              <a:rPr lang="en-CA" sz="1200" kern="1200" dirty="0" smtClean="0">
                <a:solidFill>
                  <a:schemeClr val="tx1"/>
                </a:solidFill>
                <a:effectLst/>
                <a:ea typeface="+mn-ea"/>
                <a:cs typeface="+mn-cs"/>
              </a:rPr>
              <a:t> </a:t>
            </a:r>
          </a:p>
          <a:p>
            <a:r>
              <a:rPr lang="en-CA" sz="1200" kern="1200" dirty="0" smtClean="0">
                <a:solidFill>
                  <a:schemeClr val="tx1"/>
                </a:solidFill>
                <a:effectLst/>
                <a:ea typeface="+mn-ea"/>
                <a:cs typeface="+mn-cs"/>
              </a:rPr>
              <a:t>While regulations govern the legislative requirements for vehicle inspections, industry best practices require vehicles to be inspected often throughout the shift to ensure that mechanical components continue to work properly. These inspections must be done before, during and after each trip. Each inspection has a different purpose.</a:t>
            </a:r>
          </a:p>
          <a:p>
            <a:r>
              <a:rPr lang="en-CA" sz="1200" kern="1200" dirty="0" smtClean="0">
                <a:solidFill>
                  <a:schemeClr val="tx1"/>
                </a:solidFill>
                <a:effectLst/>
                <a:ea typeface="+mn-ea"/>
                <a:cs typeface="+mn-cs"/>
              </a:rPr>
              <a:t> </a:t>
            </a:r>
          </a:p>
          <a:p>
            <a:r>
              <a:rPr lang="en-CA" sz="1200" kern="1200" dirty="0" smtClean="0">
                <a:solidFill>
                  <a:schemeClr val="tx1"/>
                </a:solidFill>
                <a:effectLst/>
                <a:ea typeface="+mn-ea"/>
                <a:cs typeface="+mn-cs"/>
              </a:rPr>
              <a:t>These periodic inspections ensure the brake system is in safe operating condition and reduces the chance of a collision caused by mechanical failure. </a:t>
            </a:r>
          </a:p>
        </p:txBody>
      </p:sp>
      <p:sp>
        <p:nvSpPr>
          <p:cNvPr id="4" name="Slide Number Placeholder 3"/>
          <p:cNvSpPr>
            <a:spLocks noGrp="1"/>
          </p:cNvSpPr>
          <p:nvPr>
            <p:ph type="sldNum" sz="quarter" idx="10"/>
          </p:nvPr>
        </p:nvSpPr>
        <p:spPr/>
        <p:txBody>
          <a:bodyPr/>
          <a:lstStyle/>
          <a:p>
            <a:fld id="{D2AAB52B-0897-46EF-ACB7-C2A1E9716B33}" type="slidenum">
              <a:rPr lang="en-CA" smtClean="0"/>
              <a:t>43</a:t>
            </a:fld>
            <a:endParaRPr lang="en-CA" dirty="0"/>
          </a:p>
        </p:txBody>
      </p:sp>
    </p:spTree>
    <p:extLst>
      <p:ext uri="{BB962C8B-B14F-4D97-AF65-F5344CB8AC3E}">
        <p14:creationId xmlns:p14="http://schemas.microsoft.com/office/powerpoint/2010/main" val="1776197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ea typeface="+mn-ea"/>
                <a:cs typeface="+mn-cs"/>
              </a:rPr>
              <a:t>You are driving down the highway, you step on the brake pedal to slow down or stop – and there is no response or a sudden evacuation of air. This is definitely an emergency situation. </a:t>
            </a:r>
          </a:p>
          <a:p>
            <a:endParaRPr lang="en-CA" sz="1200" kern="1200" dirty="0" smtClean="0">
              <a:solidFill>
                <a:schemeClr val="tx1"/>
              </a:solidFill>
              <a:effectLst/>
              <a:ea typeface="+mn-ea"/>
              <a:cs typeface="+mn-cs"/>
            </a:endParaRPr>
          </a:p>
          <a:p>
            <a:r>
              <a:rPr lang="en-CA" sz="1200" kern="1200" dirty="0" smtClean="0">
                <a:solidFill>
                  <a:schemeClr val="tx1"/>
                </a:solidFill>
                <a:effectLst/>
                <a:ea typeface="+mn-ea"/>
                <a:cs typeface="+mn-cs"/>
              </a:rPr>
              <a:t>With a loss of brakes, you should:</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Apply steady pressure to the brake pedal to avoid wasting air volume.</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Downshift to the lowest gear possible. If the way ahead is clear, allow engine compression to slow you down and stay on the road.</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As you slow down, select a path to bring the vehicle to a stop on the shoulder or as far to the right as practical.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ea typeface="+mn-ea"/>
                <a:cs typeface="+mn-cs"/>
              </a:rPr>
              <a:t>Once stopped, place your emergency devices to warn other traffic of your position.</a:t>
            </a:r>
          </a:p>
          <a:p>
            <a:r>
              <a:rPr lang="en-CA" sz="1200" kern="1200" dirty="0" smtClean="0">
                <a:solidFill>
                  <a:schemeClr val="tx1"/>
                </a:solidFill>
                <a:effectLst/>
                <a:ea typeface="+mn-ea"/>
                <a:cs typeface="+mn-cs"/>
              </a:rPr>
              <a:t> </a:t>
            </a:r>
          </a:p>
          <a:p>
            <a:r>
              <a:rPr lang="en-CA" sz="1200" b="1" kern="1200" dirty="0" smtClean="0">
                <a:solidFill>
                  <a:schemeClr val="tx1"/>
                </a:solidFill>
                <a:effectLst/>
                <a:ea typeface="+mn-ea"/>
                <a:cs typeface="+mn-cs"/>
              </a:rPr>
              <a:t>Note: </a:t>
            </a:r>
            <a:r>
              <a:rPr lang="en-CA" sz="1200" kern="1200" dirty="0" smtClean="0">
                <a:solidFill>
                  <a:schemeClr val="tx1"/>
                </a:solidFill>
                <a:effectLst/>
                <a:ea typeface="+mn-ea"/>
                <a:cs typeface="+mn-cs"/>
              </a:rPr>
              <a:t>If loss of air drops below 70 psi, it is likely the spring brakes will start applying. If you don’t get to a safe spot to park before air pressure drops between 20 to 45 psi, you may be stranded in the driving area of the highway.</a:t>
            </a:r>
          </a:p>
          <a:p>
            <a:r>
              <a:rPr lang="en-CA" dirty="0" smtClean="0">
                <a:effectLst/>
              </a:rPr>
              <a:t/>
            </a:r>
            <a:br>
              <a:rPr lang="en-CA" dirty="0" smtClean="0">
                <a:effectLst/>
              </a:rPr>
            </a:br>
            <a:r>
              <a:rPr lang="en-CA" sz="1200" kern="1200" dirty="0" smtClean="0">
                <a:solidFill>
                  <a:schemeClr val="tx1"/>
                </a:solidFill>
                <a:effectLst/>
                <a:latin typeface="Calibri Light" panose="020F0302020204030204" pitchFamily="34" charset="0"/>
                <a:ea typeface="+mn-ea"/>
                <a:cs typeface="+mn-cs"/>
              </a:rPr>
              <a:t>If you must leave the road quickly to avoid a collision, select the path that will most likely minimize injury and property damage, in that order. Look for something to sideswipe, like a roadside bank, snow bank, guardrail, even parked cars – anything that will slow you down. If you must go into a ditch, do so at an angle to reduce the chance of a rollover.</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44</a:t>
            </a:fld>
            <a:endParaRPr lang="en-CA" dirty="0"/>
          </a:p>
        </p:txBody>
      </p:sp>
    </p:spTree>
    <p:extLst>
      <p:ext uri="{BB962C8B-B14F-4D97-AF65-F5344CB8AC3E}">
        <p14:creationId xmlns:p14="http://schemas.microsoft.com/office/powerpoint/2010/main" val="3701725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b="0" kern="1200" dirty="0" smtClean="0">
                <a:solidFill>
                  <a:schemeClr val="tx1"/>
                </a:solidFill>
                <a:effectLst/>
                <a:ea typeface="+mn-ea"/>
                <a:cs typeface="+mn-cs"/>
              </a:rPr>
              <a:t>S</a:t>
            </a:r>
            <a:r>
              <a:rPr lang="en-CA" sz="1200" kern="1200" dirty="0" smtClean="0">
                <a:solidFill>
                  <a:schemeClr val="tx1"/>
                </a:solidFill>
                <a:effectLst/>
                <a:latin typeface="Calibri Light" panose="020F0302020204030204" pitchFamily="34" charset="0"/>
                <a:ea typeface="+mn-ea"/>
                <a:cs typeface="+mn-cs"/>
              </a:rPr>
              <a:t>ometimes emergency situations are unavoidable. Perhaps a distracted pedestrian will cross the street in front of you, unaware that you are coming. Or suddenly you find a vehicle mistakenly in your lane and driving straight at you.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In these situations, you have little time to react. In general, you have three options: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Controlled emergency braking</a:t>
            </a:r>
            <a:r>
              <a:rPr lang="en-CA" sz="1200" u="none" strike="noStrike" kern="1200" dirty="0" smtClean="0">
                <a:solidFill>
                  <a:schemeClr val="tx1"/>
                </a:solidFill>
                <a:effectLst/>
                <a:latin typeface="Calibri Light" panose="020F0302020204030204" pitchFamily="34" charset="0"/>
                <a:ea typeface="+mn-ea"/>
                <a:cs typeface="+mn-cs"/>
              </a:rPr>
              <a:t> –Note that slamming on the breaks is generally not a safe option. While it may work in some high-risk situations, sudden breaking in a vehicle without anti-lock brakes can lock the wheels and cause loss of control.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Quick steering, with or without braking</a:t>
            </a:r>
            <a:r>
              <a:rPr lang="en-CA" sz="1200" u="none" strike="noStrike" kern="1200" dirty="0" smtClean="0">
                <a:solidFill>
                  <a:schemeClr val="tx1"/>
                </a:solidFill>
                <a:effectLst/>
                <a:latin typeface="Calibri Light" panose="020F0302020204030204" pitchFamily="34" charset="0"/>
                <a:ea typeface="+mn-ea"/>
                <a:cs typeface="+mn-cs"/>
              </a:rPr>
              <a:t> – This can be an effective option, but of course in a big, heavy truck, you are limited in your ability to swerve sharply to avoid an object or to leave the pavement with any great amount of control.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Riding right off the road</a:t>
            </a:r>
            <a:r>
              <a:rPr lang="en-CA" sz="1200" u="none" strike="noStrike" kern="1200" dirty="0" smtClean="0">
                <a:solidFill>
                  <a:schemeClr val="tx1"/>
                </a:solidFill>
                <a:effectLst/>
                <a:latin typeface="Calibri Light" panose="020F0302020204030204" pitchFamily="34" charset="0"/>
                <a:ea typeface="+mn-ea"/>
                <a:cs typeface="+mn-cs"/>
              </a:rPr>
              <a:t> - If it’s not immediately obvious that you can stop in time, steer your vehicle to a safe path.</a:t>
            </a:r>
            <a:r>
              <a:rPr lang="en-CA" sz="1200" u="none" strike="noStrike" kern="1200" baseline="0" dirty="0" smtClean="0">
                <a:solidFill>
                  <a:schemeClr val="tx1"/>
                </a:solidFill>
                <a:effectLst/>
                <a:latin typeface="Calibri Light" panose="020F0302020204030204" pitchFamily="34" charset="0"/>
                <a:ea typeface="+mn-ea"/>
                <a:cs typeface="+mn-cs"/>
              </a:rPr>
              <a:t>  (The next section on Oncoming Vehicles provides more details.)</a:t>
            </a:r>
            <a:endParaRPr lang="en-CA" sz="1200" u="none" strike="noStrike"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The best option depends on:</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Your speed</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The distance to the object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The quality of your tires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Road conditions – wet, dry, slippery, etc. </a:t>
            </a:r>
          </a:p>
          <a:p>
            <a:pPr marL="0" indent="0">
              <a:buFont typeface="Arial" panose="020B0604020202020204" pitchFamily="34" charset="0"/>
              <a:buNone/>
            </a:pPr>
            <a:r>
              <a:rPr lang="en-CA" sz="1200" kern="1200" dirty="0" smtClean="0">
                <a:solidFill>
                  <a:schemeClr val="tx1"/>
                </a:solidFill>
                <a:effectLs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ea typeface="+mn-ea"/>
                <a:cs typeface="+mn-cs"/>
              </a:rPr>
              <a:t>Reference</a:t>
            </a:r>
            <a:r>
              <a:rPr lang="en-US" sz="1200" kern="1200" dirty="0" smtClean="0">
                <a:solidFill>
                  <a:schemeClr val="tx1"/>
                </a:solidFill>
                <a:effectLst/>
                <a:ea typeface="+mn-ea"/>
                <a:cs typeface="+mn-cs"/>
              </a:rPr>
              <a:t>:  Emergency Evasive</a:t>
            </a:r>
            <a:r>
              <a:rPr lang="en-US" sz="1200" kern="1200" baseline="0" dirty="0" smtClean="0">
                <a:solidFill>
                  <a:schemeClr val="tx1"/>
                </a:solidFill>
                <a:effectLst/>
                <a:ea typeface="+mn-ea"/>
                <a:cs typeface="+mn-cs"/>
              </a:rPr>
              <a:t> Action </a:t>
            </a:r>
            <a:r>
              <a:rPr lang="en-US" sz="1200" kern="1200" dirty="0" smtClean="0">
                <a:solidFill>
                  <a:schemeClr val="tx1"/>
                </a:solidFill>
                <a:effectLst/>
                <a:ea typeface="+mn-ea"/>
                <a:cs typeface="+mn-cs"/>
              </a:rPr>
              <a:t>is </a:t>
            </a:r>
            <a:r>
              <a:rPr lang="en-US" sz="1200" kern="1200" dirty="0" smtClean="0">
                <a:solidFill>
                  <a:schemeClr val="tx1"/>
                </a:solidFill>
                <a:effectLst/>
                <a:latin typeface="Calibri Light" panose="020F0302020204030204" pitchFamily="34" charset="0"/>
                <a:ea typeface="+mn-ea"/>
                <a:cs typeface="+mn-cs"/>
              </a:rPr>
              <a:t>mentioned in Lesson 6 of the Textbook, under Professional Driving Techniques – High-Risk Driving Situations/Techniques.</a:t>
            </a:r>
            <a:endParaRPr lang="en-CA" sz="1200" kern="1200" dirty="0" smtClean="0">
              <a:solidFill>
                <a:schemeClr val="tx1"/>
              </a:solidFill>
              <a:effectLst/>
              <a:latin typeface="Calibri Light" panose="020F03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45</a:t>
            </a:fld>
            <a:endParaRPr lang="en-CA" dirty="0"/>
          </a:p>
        </p:txBody>
      </p:sp>
    </p:spTree>
    <p:extLst>
      <p:ext uri="{BB962C8B-B14F-4D97-AF65-F5344CB8AC3E}">
        <p14:creationId xmlns:p14="http://schemas.microsoft.com/office/powerpoint/2010/main" val="3066419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b="0" dirty="0" smtClean="0"/>
              <a:t>Refer students to the “Oncoming Vehicles” section of lesson 6 in the textbook.</a:t>
            </a:r>
          </a:p>
          <a:p>
            <a:endParaRPr lang="en-US" b="1" dirty="0" smtClean="0"/>
          </a:p>
          <a:p>
            <a:r>
              <a:rPr lang="en-US" b="1" dirty="0" smtClean="0"/>
              <a:t>SAY:  </a:t>
            </a:r>
            <a:r>
              <a:rPr lang="en-CA" sz="1200" kern="1200" dirty="0" smtClean="0">
                <a:solidFill>
                  <a:schemeClr val="tx1"/>
                </a:solidFill>
                <a:effectLst/>
                <a:latin typeface="Calibri Light" panose="020F0302020204030204" pitchFamily="34" charset="0"/>
                <a:ea typeface="+mn-ea"/>
                <a:cs typeface="+mn-cs"/>
              </a:rPr>
              <a:t>If an oncoming vehicle is in the wrong lane, it will be easier to react correctly if you can determine why it’s happening: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A problem in their lane</a:t>
            </a:r>
            <a:r>
              <a:rPr lang="en-CA" sz="1200" u="none" strike="noStrike" kern="1200" dirty="0" smtClean="0">
                <a:solidFill>
                  <a:schemeClr val="tx1"/>
                </a:solidFill>
                <a:effectLst/>
                <a:latin typeface="Calibri Light" panose="020F0302020204030204" pitchFamily="34" charset="0"/>
                <a:ea typeface="+mn-ea"/>
                <a:cs typeface="+mn-cs"/>
              </a:rPr>
              <a:t> - Trouble in a driver’s own lane such as a construction barrier, animal, pedestrian, or bicycle may cause a driver to swerve left.</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Faulty driving manoeuvres</a:t>
            </a:r>
            <a:r>
              <a:rPr lang="en-CA" sz="1200" u="none" strike="noStrike" kern="1200" dirty="0" smtClean="0">
                <a:solidFill>
                  <a:schemeClr val="tx1"/>
                </a:solidFill>
                <a:effectLst/>
                <a:latin typeface="Calibri Light" panose="020F0302020204030204" pitchFamily="34" charset="0"/>
                <a:ea typeface="+mn-ea"/>
                <a:cs typeface="+mn-cs"/>
              </a:rPr>
              <a:t> - Through an error in judgment, a driver may enter your lane. For example, a driver may make a wide right turn or misjudge the distance required to pass a vehicle.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Centrifugal force on curves</a:t>
            </a:r>
            <a:r>
              <a:rPr lang="en-CA" sz="1200" u="none" strike="noStrike" kern="1200" dirty="0" smtClean="0">
                <a:solidFill>
                  <a:schemeClr val="tx1"/>
                </a:solidFill>
                <a:effectLst/>
                <a:latin typeface="Calibri Light" panose="020F0302020204030204" pitchFamily="34" charset="0"/>
                <a:ea typeface="+mn-ea"/>
                <a:cs typeface="+mn-cs"/>
              </a:rPr>
              <a:t> - Centrifugal force keeps a vehicle in a straight line on curves.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Loss of Control</a:t>
            </a:r>
            <a:r>
              <a:rPr lang="en-CA" sz="1200" u="none" strike="noStrike" kern="1200" dirty="0" smtClean="0">
                <a:solidFill>
                  <a:schemeClr val="tx1"/>
                </a:solidFill>
                <a:effectLst/>
                <a:latin typeface="Calibri Light" panose="020F0302020204030204" pitchFamily="34" charset="0"/>
                <a:ea typeface="+mn-ea"/>
                <a:cs typeface="+mn-cs"/>
              </a:rPr>
              <a:t> - Drivers can lose control of a vehicle for many reasons, including:</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The driver overcorrecting after the right wheel drops off the pavement edge</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Loss of visibility or the centre line is obscured or worn away</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Falling asleep at the wheel, drug or alcohol impairment</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Tire blowout or skidding</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Poor road conditions or potholes</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Poor judgment</a:t>
            </a:r>
          </a:p>
          <a:p>
            <a:endParaRPr lang="en-CA" sz="1200" kern="1200" dirty="0" smtClean="0">
              <a:solidFill>
                <a:schemeClr val="tx1"/>
              </a:solidFill>
              <a:effectLst/>
              <a:latin typeface="Calibri Light" panose="020F0302020204030204" pitchFamily="34" charset="0"/>
              <a:ea typeface="+mn-ea"/>
              <a:cs typeface="+mn-cs"/>
            </a:endParaRPr>
          </a:p>
          <a:p>
            <a:r>
              <a:rPr lang="en-CA" sz="1200" b="1" kern="1200" dirty="0" smtClean="0">
                <a:solidFill>
                  <a:schemeClr val="tx1"/>
                </a:solidFill>
                <a:effectLst/>
                <a:latin typeface="Calibri Light" panose="020F0302020204030204" pitchFamily="34" charset="0"/>
                <a:ea typeface="+mn-ea"/>
                <a:cs typeface="+mn-cs"/>
              </a:rPr>
              <a:t>To avoid a head-on collision:</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Read the Road Ahead - </a:t>
            </a:r>
            <a:r>
              <a:rPr lang="en-CA" sz="1200" u="none" strike="noStrike" kern="1200" dirty="0" smtClean="0">
                <a:solidFill>
                  <a:schemeClr val="tx1"/>
                </a:solidFill>
                <a:effectLst/>
                <a:latin typeface="Calibri Light" panose="020F0302020204030204" pitchFamily="34" charset="0"/>
                <a:ea typeface="+mn-ea"/>
                <a:cs typeface="+mn-cs"/>
              </a:rPr>
              <a:t>Be aware of oncoming traffic and try to anticipate what is causing a vehicle to cross the centre line and enter your lane.</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Ride to the Right - </a:t>
            </a:r>
            <a:r>
              <a:rPr lang="en-CA" sz="1200" u="none" strike="noStrike" kern="1200" dirty="0" smtClean="0">
                <a:solidFill>
                  <a:schemeClr val="tx1"/>
                </a:solidFill>
                <a:effectLst/>
                <a:latin typeface="Calibri Light" panose="020F0302020204030204" pitchFamily="34" charset="0"/>
                <a:ea typeface="+mn-ea"/>
                <a:cs typeface="+mn-cs"/>
              </a:rPr>
              <a:t>Don’t crowd the centre line. Leave plenty of room. If there are two lanes available to you going in the same direction, use the right lane. In urban areas, the right lane generally moves quicker because vehicles turning right normally cause less delay than those turning left.</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Reduce Speed - </a:t>
            </a:r>
            <a:r>
              <a:rPr lang="en-CA" sz="1200" u="none" strike="noStrike" kern="1200" dirty="0" smtClean="0">
                <a:solidFill>
                  <a:schemeClr val="tx1"/>
                </a:solidFill>
                <a:effectLst/>
                <a:latin typeface="Calibri Light" panose="020F0302020204030204" pitchFamily="34" charset="0"/>
                <a:ea typeface="+mn-ea"/>
                <a:cs typeface="+mn-cs"/>
              </a:rPr>
              <a:t>When you see a threat developing with an oncoming vehicle in your lane, reduce your speed immediately. If necessary, sound the horn and flash your lights to let the oncoming vehicle know you are there. </a:t>
            </a:r>
          </a:p>
          <a:p>
            <a:pPr marL="171450" lvl="0" indent="-171450">
              <a:buFont typeface="Arial" panose="020B0604020202020204" pitchFamily="34" charset="0"/>
              <a:buChar char="•"/>
            </a:pPr>
            <a:r>
              <a:rPr lang="en-CA" sz="1200" b="1" u="none" strike="noStrike" kern="1200" dirty="0" smtClean="0">
                <a:solidFill>
                  <a:schemeClr val="tx1"/>
                </a:solidFill>
                <a:effectLst/>
                <a:latin typeface="Calibri Light" panose="020F0302020204030204" pitchFamily="34" charset="0"/>
                <a:ea typeface="+mn-ea"/>
                <a:cs typeface="+mn-cs"/>
              </a:rPr>
              <a:t>Ride Right Off the Road - </a:t>
            </a:r>
            <a:r>
              <a:rPr lang="en-CA" sz="1200" u="none" strike="noStrike" kern="1200" dirty="0" smtClean="0">
                <a:solidFill>
                  <a:schemeClr val="tx1"/>
                </a:solidFill>
                <a:effectLst/>
                <a:latin typeface="Calibri Light" panose="020F0302020204030204" pitchFamily="34" charset="0"/>
                <a:ea typeface="+mn-ea"/>
                <a:cs typeface="+mn-cs"/>
              </a:rPr>
              <a:t>If you take the actions above and the vehicle is still coming head-on,  you have only one option left: to ride off the road to the right. This option will, in almost all cases, be better than a head-on collision. If you have to do this:</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Stay calm.</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Look at the whole scene to assess the best escape path </a:t>
            </a:r>
            <a:br>
              <a:rPr lang="en-CA" sz="1200" kern="1200" dirty="0" smtClean="0">
                <a:solidFill>
                  <a:schemeClr val="tx1"/>
                </a:solidFill>
                <a:effectLst/>
                <a:latin typeface="Calibri Light" panose="020F0302020204030204" pitchFamily="34" charset="0"/>
                <a:ea typeface="+mn-ea"/>
                <a:cs typeface="+mn-cs"/>
              </a:rPr>
            </a:br>
            <a:r>
              <a:rPr lang="en-CA" sz="1200" i="1" kern="1200" dirty="0" smtClean="0">
                <a:solidFill>
                  <a:schemeClr val="tx1"/>
                </a:solidFill>
                <a:effectLst/>
                <a:latin typeface="Calibri Light" panose="020F0302020204030204" pitchFamily="34" charset="0"/>
                <a:ea typeface="+mn-ea"/>
                <a:cs typeface="+mn-cs"/>
              </a:rPr>
              <a:t>(steps on next slide)</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Look and steer in the direction you want to go.</a:t>
            </a:r>
          </a:p>
          <a:p>
            <a:pPr marL="628650" lvl="1"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Steer firmly and as gradually as possible (don’t oversteer) to clear the obstruction.</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If a collision is unavoidable, try to hit the object or vehicle at an angle rather than head-on to lessen the impact. Never try to out-guess the other driver by pulling to the left.</a:t>
            </a:r>
          </a:p>
          <a:p>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ea typeface="+mn-ea"/>
                <a:cs typeface="+mn-cs"/>
              </a:rPr>
              <a:t>Reference</a:t>
            </a:r>
            <a:r>
              <a:rPr lang="en-US" sz="1200" kern="1200" dirty="0" smtClean="0">
                <a:solidFill>
                  <a:schemeClr val="tx1"/>
                </a:solidFill>
                <a:effectLst/>
                <a:ea typeface="+mn-ea"/>
                <a:cs typeface="+mn-cs"/>
              </a:rPr>
              <a:t>:  Steps</a:t>
            </a:r>
            <a:r>
              <a:rPr lang="en-US" sz="1200" kern="1200" baseline="0" dirty="0" smtClean="0">
                <a:solidFill>
                  <a:schemeClr val="tx1"/>
                </a:solidFill>
                <a:effectLst/>
                <a:ea typeface="+mn-ea"/>
                <a:cs typeface="+mn-cs"/>
              </a:rPr>
              <a:t> on reacting to an oncoming vehicle in the wrong lane </a:t>
            </a:r>
            <a:r>
              <a:rPr lang="en-US" sz="1200" kern="1200" dirty="0" smtClean="0">
                <a:solidFill>
                  <a:schemeClr val="tx1"/>
                </a:solidFill>
                <a:effectLst/>
                <a:ea typeface="+mn-ea"/>
                <a:cs typeface="+mn-cs"/>
              </a:rPr>
              <a:t>is </a:t>
            </a:r>
            <a:r>
              <a:rPr lang="en-US" sz="1200" kern="1200" dirty="0" smtClean="0">
                <a:solidFill>
                  <a:schemeClr val="tx1"/>
                </a:solidFill>
                <a:effectLst/>
                <a:latin typeface="Calibri Light" panose="020F0302020204030204" pitchFamily="34" charset="0"/>
                <a:ea typeface="+mn-ea"/>
                <a:cs typeface="+mn-cs"/>
              </a:rPr>
              <a:t>mentioned in Lesson 6 of the Textbook, under Professional Driving Techniques – High-Risk Driving Situations/Techniques – Oncoming Vehicles.</a:t>
            </a:r>
            <a:endParaRPr lang="en-CA"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46</a:t>
            </a:fld>
            <a:endParaRPr lang="en-CA" dirty="0"/>
          </a:p>
        </p:txBody>
      </p:sp>
    </p:spTree>
    <p:extLst>
      <p:ext uri="{BB962C8B-B14F-4D97-AF65-F5344CB8AC3E}">
        <p14:creationId xmlns:p14="http://schemas.microsoft.com/office/powerpoint/2010/main" val="3835420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r>
              <a:rPr lang="en-CA" sz="1200" u="none" strike="noStrike" kern="1200" dirty="0" smtClean="0">
                <a:solidFill>
                  <a:schemeClr val="tx1"/>
                </a:solidFill>
                <a:effectLst/>
                <a:latin typeface="Calibri Light" panose="020F0302020204030204" pitchFamily="34" charset="0"/>
                <a:ea typeface="+mn-ea"/>
                <a:cs typeface="+mn-cs"/>
              </a:rPr>
              <a:t>If you take the actions above and the vehicle is still coming head-on,  you have only one option left: to ride off the road to the right. This option will, in almost all cases, be better than a head-on collision. If you have to do this, l</a:t>
            </a:r>
            <a:r>
              <a:rPr lang="en-CA" sz="1200" kern="1200" dirty="0" smtClean="0">
                <a:solidFill>
                  <a:schemeClr val="tx1"/>
                </a:solidFill>
                <a:effectLst/>
                <a:latin typeface="Calibri Light" panose="020F0302020204030204" pitchFamily="34" charset="0"/>
                <a:ea typeface="+mn-ea"/>
                <a:cs typeface="+mn-cs"/>
              </a:rPr>
              <a:t>ook at the whole scene to assess the best escape path (do not focus on obstructions):</a:t>
            </a:r>
          </a:p>
          <a:p>
            <a:pPr marL="171450" lvl="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Is the escape path free of hazardous obstacles?</a:t>
            </a:r>
          </a:p>
          <a:p>
            <a:pPr marL="171450" lvl="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Are clearances sufficient for the vehicle?</a:t>
            </a:r>
          </a:p>
          <a:p>
            <a:pPr marL="171450" lvl="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Will an off-road surface still permit steering control?</a:t>
            </a:r>
          </a:p>
          <a:p>
            <a:pPr marL="171450" lvl="0" indent="-171450">
              <a:buFont typeface="Arial" panose="020B0604020202020204" pitchFamily="34" charset="0"/>
              <a:buChar char="•"/>
            </a:pPr>
            <a:r>
              <a:rPr lang="en-CA" sz="1200" kern="1200" dirty="0" smtClean="0">
                <a:solidFill>
                  <a:schemeClr val="tx1"/>
                </a:solidFill>
                <a:effectLst/>
                <a:latin typeface="Calibri Light" panose="020F0302020204030204" pitchFamily="34" charset="0"/>
                <a:ea typeface="+mn-ea"/>
                <a:cs typeface="+mn-cs"/>
              </a:rPr>
              <a:t>Will the path be clear or occupied by someone/ something else when you arrive?  </a:t>
            </a:r>
            <a:endParaRPr lang="en-US"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Calibri Light" panose="020F0302020204030204" pitchFamily="34" charset="0"/>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Calibri Light" panose="020F0302020204030204" pitchFamily="34" charset="0"/>
                <a:ea typeface="+mn-ea"/>
                <a:cs typeface="+mn-cs"/>
              </a:rPr>
              <a:t>DO</a:t>
            </a:r>
            <a:r>
              <a:rPr lang="en-US" sz="1200" kern="1200" dirty="0" smtClean="0">
                <a:solidFill>
                  <a:schemeClr val="tx1"/>
                </a:solidFill>
                <a:effectLst/>
                <a:latin typeface="Calibri Light" panose="020F0302020204030204" pitchFamily="34" charset="0"/>
                <a:ea typeface="+mn-ea"/>
                <a:cs typeface="+mn-cs"/>
              </a:rPr>
              <a:t>:</a:t>
            </a:r>
            <a:r>
              <a:rPr lang="en-US" sz="1200" kern="1200" baseline="0" dirty="0" smtClean="0">
                <a:solidFill>
                  <a:schemeClr val="tx1"/>
                </a:solidFill>
                <a:effectLst/>
                <a:latin typeface="Calibri Light" panose="020F0302020204030204" pitchFamily="34" charset="0"/>
                <a:ea typeface="+mn-ea"/>
                <a:cs typeface="+mn-cs"/>
              </a:rPr>
              <a:t> Remind students about the concept of gates and how that would be applied when looking for an escape path.</a:t>
            </a:r>
          </a:p>
          <a:p>
            <a:pPr marL="0" lvl="0" indent="0">
              <a:buFont typeface="Arial" panose="020B0604020202020204" pitchFamily="34" charset="0"/>
              <a:buNone/>
            </a:pPr>
            <a:endParaRPr lang="en-US"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ea typeface="+mn-ea"/>
                <a:cs typeface="+mn-cs"/>
              </a:rPr>
              <a:t>Reference</a:t>
            </a:r>
            <a:r>
              <a:rPr lang="en-US" sz="1200" kern="1200" dirty="0" smtClean="0">
                <a:solidFill>
                  <a:schemeClr val="tx1"/>
                </a:solidFill>
                <a:effectLst/>
                <a:ea typeface="+mn-ea"/>
                <a:cs typeface="+mn-cs"/>
              </a:rPr>
              <a:t>:  Escape path is </a:t>
            </a:r>
            <a:r>
              <a:rPr lang="en-US" sz="1200" kern="1200" dirty="0" smtClean="0">
                <a:solidFill>
                  <a:schemeClr val="tx1"/>
                </a:solidFill>
                <a:effectLst/>
                <a:latin typeface="Calibri Light" panose="020F0302020204030204" pitchFamily="34" charset="0"/>
                <a:ea typeface="+mn-ea"/>
                <a:cs typeface="+mn-cs"/>
              </a:rPr>
              <a:t>mentioned in Lesson 6 of the Textbook, under Professional Driving Techniques – High-Risk Driving Situations/Techniques</a:t>
            </a:r>
            <a:r>
              <a:rPr lang="en-US" sz="1200" kern="1200" baseline="0" dirty="0" smtClean="0">
                <a:solidFill>
                  <a:schemeClr val="tx1"/>
                </a:solidFill>
                <a:effectLst/>
                <a:latin typeface="Calibri Light" panose="020F0302020204030204" pitchFamily="34" charset="0"/>
                <a:ea typeface="+mn-ea"/>
                <a:cs typeface="+mn-cs"/>
              </a:rPr>
              <a:t> – Oncoming vehicles – Ride Right off the Road.</a:t>
            </a:r>
            <a:endParaRPr lang="en-CA" sz="1200" kern="1200" dirty="0" smtClean="0">
              <a:solidFill>
                <a:schemeClr val="tx1"/>
              </a:solidFill>
              <a:effectLst/>
              <a:latin typeface="Calibri Light" panose="020F0302020204030204" pitchFamily="34" charset="0"/>
              <a:ea typeface="+mn-ea"/>
              <a:cs typeface="+mn-cs"/>
            </a:endParaRPr>
          </a:p>
          <a:p>
            <a:pPr marL="0" lvl="0" indent="0">
              <a:buFont typeface="Arial" panose="020B0604020202020204" pitchFamily="34" charset="0"/>
              <a:buNone/>
            </a:pPr>
            <a:endParaRPr lang="en-CA" sz="1200" kern="1200" dirty="0" smtClean="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pPr/>
              <a:t>47</a:t>
            </a:fld>
            <a:endParaRPr lang="en-CA" dirty="0"/>
          </a:p>
        </p:txBody>
      </p:sp>
    </p:spTree>
    <p:extLst>
      <p:ext uri="{BB962C8B-B14F-4D97-AF65-F5344CB8AC3E}">
        <p14:creationId xmlns:p14="http://schemas.microsoft.com/office/powerpoint/2010/main" val="32526561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 You</a:t>
            </a:r>
            <a:r>
              <a:rPr lang="en-US" baseline="0" dirty="0" smtClean="0"/>
              <a:t> will have 15 minutes to complete Exercises 4 in the Exercise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Do: </a:t>
            </a:r>
            <a:r>
              <a:rPr lang="en-US" sz="1200" kern="1200" dirty="0" smtClean="0">
                <a:solidFill>
                  <a:schemeClr val="tx1"/>
                </a:solidFill>
                <a:effectLst/>
                <a:latin typeface="Calibri Light" panose="020F0302020204030204" pitchFamily="34" charset="0"/>
                <a:ea typeface="+mn-ea"/>
                <a:cs typeface="+mn-cs"/>
              </a:rPr>
              <a:t>Review the answers for Exercise 4 using the Exercise Book - Answer Key.</a:t>
            </a:r>
            <a:endParaRPr lang="en-CA" sz="1200" kern="1200" dirty="0" smtClean="0">
              <a:solidFill>
                <a:schemeClr val="tx1"/>
              </a:solidFill>
              <a:effectLst/>
              <a:latin typeface="Calibri Light" panose="020F03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48</a:t>
            </a:fld>
            <a:endParaRPr lang="en-CA" dirty="0"/>
          </a:p>
        </p:txBody>
      </p:sp>
    </p:spTree>
    <p:extLst>
      <p:ext uri="{BB962C8B-B14F-4D97-AF65-F5344CB8AC3E}">
        <p14:creationId xmlns:p14="http://schemas.microsoft.com/office/powerpoint/2010/main" val="1260059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SAY: </a:t>
            </a:r>
            <a:r>
              <a:rPr lang="en-US" sz="1200" strike="noStrike" kern="1200" dirty="0" smtClean="0">
                <a:solidFill>
                  <a:schemeClr val="tx1"/>
                </a:solidFill>
                <a:effectLst/>
                <a:latin typeface="Calibri Light" panose="020F0302020204030204" pitchFamily="34" charset="0"/>
                <a:ea typeface="+mn-ea"/>
                <a:cs typeface="+mn-cs"/>
              </a:rPr>
              <a:t>When you have time after class, please review the materials and bring any questions you have to the start of the next lesson.</a:t>
            </a:r>
            <a:endParaRPr lang="en-US" b="1" strike="noStrike" dirty="0"/>
          </a:p>
        </p:txBody>
      </p:sp>
      <p:sp>
        <p:nvSpPr>
          <p:cNvPr id="4" name="Slide Number Placeholder 3"/>
          <p:cNvSpPr>
            <a:spLocks noGrp="1"/>
          </p:cNvSpPr>
          <p:nvPr>
            <p:ph type="sldNum" sz="quarter" idx="10"/>
          </p:nvPr>
        </p:nvSpPr>
        <p:spPr/>
        <p:txBody>
          <a:bodyPr/>
          <a:lstStyle/>
          <a:p>
            <a:fld id="{D2AAB52B-0897-46EF-ACB7-C2A1E9716B33}" type="slidenum">
              <a:rPr lang="en-CA" smtClean="0"/>
              <a:pPr/>
              <a:t>49</a:t>
            </a:fld>
            <a:endParaRPr lang="en-CA" dirty="0"/>
          </a:p>
        </p:txBody>
      </p:sp>
    </p:spTree>
    <p:extLst>
      <p:ext uri="{BB962C8B-B14F-4D97-AF65-F5344CB8AC3E}">
        <p14:creationId xmlns:p14="http://schemas.microsoft.com/office/powerpoint/2010/main" val="361629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SAY</a:t>
            </a:r>
            <a:r>
              <a:rPr lang="en-CA" b="0" dirty="0" smtClean="0"/>
              <a:t>: These are some situations that can cause collisions.  We will be discussing these</a:t>
            </a:r>
            <a:r>
              <a:rPr lang="en-CA" b="0" baseline="0" dirty="0" smtClean="0"/>
              <a:t> in more detail.</a:t>
            </a:r>
            <a:endParaRPr lang="en-CA" b="1" dirty="0"/>
          </a:p>
        </p:txBody>
      </p:sp>
      <p:sp>
        <p:nvSpPr>
          <p:cNvPr id="4" name="Slide Number Placeholder 3"/>
          <p:cNvSpPr>
            <a:spLocks noGrp="1"/>
          </p:cNvSpPr>
          <p:nvPr>
            <p:ph type="sldNum" sz="quarter" idx="10"/>
          </p:nvPr>
        </p:nvSpPr>
        <p:spPr/>
        <p:txBody>
          <a:bodyPr/>
          <a:lstStyle/>
          <a:p>
            <a:fld id="{D2AAB52B-0897-46EF-ACB7-C2A1E9716B33}"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3048939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t>
            </a:r>
            <a:r>
              <a:rPr lang="en-US" b="0" dirty="0" smtClean="0"/>
              <a:t>read slide</a:t>
            </a:r>
            <a:endParaRPr lang="en-US" b="1" dirty="0"/>
          </a:p>
        </p:txBody>
      </p:sp>
      <p:sp>
        <p:nvSpPr>
          <p:cNvPr id="4" name="Slide Number Placeholder 3"/>
          <p:cNvSpPr>
            <a:spLocks noGrp="1"/>
          </p:cNvSpPr>
          <p:nvPr>
            <p:ph type="sldNum" sz="quarter" idx="10"/>
          </p:nvPr>
        </p:nvSpPr>
        <p:spPr/>
        <p:txBody>
          <a:bodyPr/>
          <a:lstStyle/>
          <a:p>
            <a:fld id="{D2AAB52B-0897-46EF-ACB7-C2A1E9716B33}" type="slidenum">
              <a:rPr lang="en-CA" smtClean="0"/>
              <a:t>50</a:t>
            </a:fld>
            <a:endParaRPr lang="en-CA" dirty="0"/>
          </a:p>
        </p:txBody>
      </p:sp>
    </p:spTree>
    <p:extLst>
      <p:ext uri="{BB962C8B-B14F-4D97-AF65-F5344CB8AC3E}">
        <p14:creationId xmlns:p14="http://schemas.microsoft.com/office/powerpoint/2010/main" val="27261314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a:lnSpc>
                <a:spcPct val="115000"/>
              </a:lnSpc>
              <a:spcBef>
                <a:spcPts val="1200"/>
              </a:spcBef>
              <a:spcAft>
                <a:spcPts val="600"/>
              </a:spcAft>
            </a:pPr>
            <a:r>
              <a:rPr lang="en-US" b="1" dirty="0" smtClean="0"/>
              <a:t>SAY: </a:t>
            </a:r>
            <a:endParaRPr lang="en-CA" sz="120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You</a:t>
            </a:r>
            <a:r>
              <a:rPr lang="en-US" sz="1200" b="0" kern="1200" baseline="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rPr>
              <a:t> will have 30 minutes to complete the lesson quiz.</a:t>
            </a:r>
            <a:endParaRPr lang="en-US" sz="1200" b="0" kern="1200" dirty="0" smtClean="0">
              <a:solidFill>
                <a:schemeClr val="tx1"/>
              </a:solidFill>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51</a:t>
            </a:fld>
            <a:endParaRPr lang="en-CA" dirty="0"/>
          </a:p>
        </p:txBody>
      </p:sp>
    </p:spTree>
    <p:extLst>
      <p:ext uri="{BB962C8B-B14F-4D97-AF65-F5344CB8AC3E}">
        <p14:creationId xmlns:p14="http://schemas.microsoft.com/office/powerpoint/2010/main" val="28632825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CA" sz="1200" b="1" kern="1200" dirty="0" smtClean="0">
                <a:solidFill>
                  <a:schemeClr val="tx1"/>
                </a:solidFill>
                <a:latin typeface="+mn-lt"/>
                <a:ea typeface="Calibri" panose="020F0502020204030204" pitchFamily="34" charset="0"/>
                <a:cs typeface="Times New Roman" panose="02020603050405020304" pitchFamily="18" charset="0"/>
              </a:rPr>
              <a:t>SAY:</a:t>
            </a:r>
            <a:endParaRPr lang="en-CA" sz="1200" kern="1200" dirty="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You will now head out to the yard where an instructor will spend time demonstrating the</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professional driving techniques. Y</a:t>
            </a:r>
            <a:r>
              <a:rPr lang="en-US" sz="1200" b="0" kern="1200" dirty="0" smtClean="0">
                <a:solidFill>
                  <a:schemeClr val="tx1"/>
                </a:solidFill>
                <a:latin typeface="+mn-lt"/>
                <a:ea typeface="Calibri" panose="020F0502020204030204" pitchFamily="34" charset="0"/>
                <a:cs typeface="Times New Roman" panose="02020603050405020304" pitchFamily="18" charset="0"/>
              </a:rPr>
              <a:t>ou will do the same techniques and practice the </a:t>
            </a:r>
            <a:r>
              <a:rPr lang="en-US" sz="1200" b="0" kern="1200" dirty="0" err="1" smtClean="0">
                <a:solidFill>
                  <a:schemeClr val="tx1"/>
                </a:solidFill>
                <a:latin typeface="+mn-lt"/>
                <a:ea typeface="Calibri" panose="020F0502020204030204" pitchFamily="34" charset="0"/>
                <a:cs typeface="Times New Roman" panose="02020603050405020304" pitchFamily="18" charset="0"/>
              </a:rPr>
              <a:t>manoeuvres</a:t>
            </a:r>
            <a:r>
              <a:rPr lang="en-US" sz="1200" b="0" kern="1200" dirty="0" smtClean="0">
                <a:solidFill>
                  <a:schemeClr val="tx1"/>
                </a:solidFill>
                <a:latin typeface="+mn-lt"/>
                <a:ea typeface="Calibri" panose="020F0502020204030204" pitchFamily="34" charset="0"/>
                <a:cs typeface="Times New Roman" panose="02020603050405020304" pitchFamily="18" charset="0"/>
              </a:rPr>
              <a:t> as the driver. You may wish to take your exercise book with the procedure job aid.  Each</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time you attempt the activities, your instructor will provide you with a copy of your in-yard assessment which you should review to improve your skills in this area.</a:t>
            </a:r>
            <a:endParaRPr lang="en-US" sz="1200" b="0"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endParaRPr lang="en-US" sz="1200" b="1"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1" kern="1200" dirty="0" smtClean="0">
                <a:solidFill>
                  <a:schemeClr val="tx1"/>
                </a:solidFill>
                <a:latin typeface="+mn-lt"/>
                <a:ea typeface="Calibri" panose="020F0502020204030204" pitchFamily="34" charset="0"/>
                <a:cs typeface="Times New Roman" panose="02020603050405020304" pitchFamily="18" charset="0"/>
              </a:rPr>
              <a:t>DO:</a:t>
            </a:r>
          </a:p>
          <a:p>
            <a:pPr marL="0" marR="0" lvl="0" indent="0" algn="l" defTabSz="914400" rtl="0" eaLnBrk="1" fontAlgn="auto" latinLnBrk="0" hangingPunct="1">
              <a:lnSpc>
                <a:spcPct val="115000"/>
              </a:lnSpc>
              <a:spcBef>
                <a:spcPts val="1200"/>
              </a:spcBef>
              <a:spcAft>
                <a:spcPts val="600"/>
              </a:spcAft>
              <a:buClrTx/>
              <a:buSzTx/>
              <a:buFont typeface="Symbol" panose="05050102010706020507" pitchFamily="18" charset="2"/>
              <a:buNone/>
              <a:tabLst/>
              <a:defRPr/>
            </a:pPr>
            <a:r>
              <a:rPr lang="en-US" sz="1200" b="0" kern="1200" dirty="0" smtClean="0">
                <a:solidFill>
                  <a:schemeClr val="tx1"/>
                </a:solidFill>
                <a:latin typeface="+mn-lt"/>
                <a:ea typeface="Calibri" panose="020F0502020204030204" pitchFamily="34" charset="0"/>
                <a:cs typeface="Times New Roman" panose="02020603050405020304" pitchFamily="18" charset="0"/>
              </a:rPr>
              <a:t>At the end of the classroom session, the instructor and the students will proceed to the yard for the in-yard</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and in-cab </a:t>
            </a:r>
            <a:r>
              <a:rPr lang="en-US" sz="1200" b="0" kern="1200" dirty="0" smtClean="0">
                <a:solidFill>
                  <a:schemeClr val="tx1"/>
                </a:solidFill>
                <a:latin typeface="+mn-lt"/>
                <a:ea typeface="Calibri" panose="020F0502020204030204" pitchFamily="34" charset="0"/>
                <a:cs typeface="Times New Roman" panose="02020603050405020304" pitchFamily="18" charset="0"/>
              </a:rPr>
              <a:t>activities. The instructor will have about 30 minutes</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a:t>
            </a:r>
            <a:r>
              <a:rPr lang="en-US" sz="1200" b="0" kern="1200" dirty="0" smtClean="0">
                <a:solidFill>
                  <a:schemeClr val="tx1"/>
                </a:solidFill>
                <a:latin typeface="+mn-lt"/>
                <a:ea typeface="Calibri" panose="020F0502020204030204" pitchFamily="34" charset="0"/>
                <a:cs typeface="Times New Roman" panose="02020603050405020304" pitchFamily="18" charset="0"/>
              </a:rPr>
              <a:t>to demonstrate these activities to the student, after which the student will perform the activities. The students will have a minimum of 30 minutes in-yard</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and 20 hours in-cab in total, </a:t>
            </a:r>
            <a:r>
              <a:rPr lang="en-US" sz="1200" b="0" kern="1200" dirty="0" smtClean="0">
                <a:solidFill>
                  <a:schemeClr val="tx1"/>
                </a:solidFill>
                <a:latin typeface="+mn-lt"/>
                <a:ea typeface="Calibri" panose="020F0502020204030204" pitchFamily="34" charset="0"/>
                <a:cs typeface="Times New Roman" panose="02020603050405020304" pitchFamily="18" charset="0"/>
              </a:rPr>
              <a:t>to be spent practicing these activities</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a:t>
            </a:r>
            <a:r>
              <a:rPr lang="en-US" sz="1200" b="0" kern="1200" dirty="0" smtClean="0">
                <a:solidFill>
                  <a:schemeClr val="tx1"/>
                </a:solidFill>
                <a:latin typeface="+mn-lt"/>
                <a:ea typeface="Calibri" panose="020F0502020204030204" pitchFamily="34" charset="0"/>
                <a:cs typeface="Times New Roman" panose="02020603050405020304" pitchFamily="18" charset="0"/>
              </a:rPr>
              <a:t>by each trainee in total. This time may be split up and used smaller increments throughout the length of the course. Decisions about how to organize yard time will need to flex with each class based on numbers of students, available instructors for proper yard ratio and physical training space. Instructor will evaluate students using the practical</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assessment sheet</a:t>
            </a:r>
            <a:r>
              <a:rPr lang="en-US" sz="1200" b="0" kern="1200" dirty="0" smtClean="0">
                <a:solidFill>
                  <a:schemeClr val="tx1"/>
                </a:solidFill>
                <a:latin typeface="+mn-lt"/>
                <a:ea typeface="Calibri" panose="020F0502020204030204" pitchFamily="34" charset="0"/>
                <a:cs typeface="Times New Roman" panose="02020603050405020304" pitchFamily="18" charset="0"/>
              </a:rPr>
              <a:t>.  The</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list may then be shared with the student to improve their performance.  Use one practical assessment sheet each time the student performs the activities. </a:t>
            </a:r>
            <a:r>
              <a:rPr lang="en-US" sz="1200" b="0" kern="1200" dirty="0" smtClean="0">
                <a:solidFill>
                  <a:schemeClr val="tx1"/>
                </a:solidFill>
                <a:latin typeface="+mn-lt"/>
                <a:ea typeface="Calibri" panose="020F0502020204030204" pitchFamily="34" charset="0"/>
                <a:cs typeface="Times New Roman" panose="02020603050405020304" pitchFamily="18" charset="0"/>
              </a:rPr>
              <a:t>Students are encouraged to bring their textbook and/or exercise book with the lists of procedures and checklists during the time they are applying their learning.</a:t>
            </a:r>
          </a:p>
        </p:txBody>
      </p:sp>
      <p:sp>
        <p:nvSpPr>
          <p:cNvPr id="4" name="Slide Number Placeholder 3"/>
          <p:cNvSpPr>
            <a:spLocks noGrp="1"/>
          </p:cNvSpPr>
          <p:nvPr>
            <p:ph type="sldNum" sz="quarter" idx="10"/>
          </p:nvPr>
        </p:nvSpPr>
        <p:spPr/>
        <p:txBody>
          <a:bodyPr/>
          <a:lstStyle/>
          <a:p>
            <a:fld id="{D2AAB52B-0897-46EF-ACB7-C2A1E9716B33}" type="slidenum">
              <a:rPr lang="en-CA" smtClean="0"/>
              <a:t>52</a:t>
            </a:fld>
            <a:endParaRPr lang="en-CA" dirty="0"/>
          </a:p>
        </p:txBody>
      </p:sp>
    </p:spTree>
    <p:extLst>
      <p:ext uri="{BB962C8B-B14F-4D97-AF65-F5344CB8AC3E}">
        <p14:creationId xmlns:p14="http://schemas.microsoft.com/office/powerpoint/2010/main" val="4022632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600"/>
              </a:spcAft>
            </a:pPr>
            <a:r>
              <a:rPr lang="en-CA" sz="1200" b="1" kern="1200" dirty="0" smtClean="0">
                <a:solidFill>
                  <a:schemeClr val="tx1"/>
                </a:solidFill>
                <a:latin typeface="+mn-lt"/>
                <a:ea typeface="Calibri" panose="020F0502020204030204" pitchFamily="34" charset="0"/>
                <a:cs typeface="Times New Roman" panose="02020603050405020304" pitchFamily="18" charset="0"/>
              </a:rPr>
              <a:t>SAY:</a:t>
            </a:r>
            <a:endParaRPr lang="en-CA" sz="1200" kern="1200" dirty="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You will now</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have a practical assessment where y</a:t>
            </a:r>
            <a:r>
              <a:rPr lang="en-US" sz="1200" b="0" kern="1200" dirty="0" smtClean="0">
                <a:solidFill>
                  <a:schemeClr val="tx1"/>
                </a:solidFill>
                <a:latin typeface="+mn-lt"/>
                <a:ea typeface="Calibri" panose="020F0502020204030204" pitchFamily="34" charset="0"/>
                <a:cs typeface="Times New Roman" panose="02020603050405020304" pitchFamily="18" charset="0"/>
              </a:rPr>
              <a:t>our instructor will assess your understanding</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and skill competency.</a:t>
            </a:r>
            <a:r>
              <a:rPr lang="en-US" sz="1200" b="0" kern="1200" dirty="0" smtClean="0">
                <a:solidFill>
                  <a:schemeClr val="tx1"/>
                </a:solidFill>
                <a:latin typeface="+mn-lt"/>
                <a:ea typeface="Calibri" panose="020F0502020204030204" pitchFamily="34" charset="0"/>
                <a:cs typeface="Times New Roman" panose="02020603050405020304" pitchFamily="18" charset="0"/>
              </a:rPr>
              <a:t> This assessment will count towards your final course mark.</a:t>
            </a:r>
          </a:p>
          <a:p>
            <a:pPr marL="0" lvl="0" indent="0">
              <a:lnSpc>
                <a:spcPct val="115000"/>
              </a:lnSpc>
              <a:spcBef>
                <a:spcPts val="1200"/>
              </a:spcBef>
              <a:spcAft>
                <a:spcPts val="600"/>
              </a:spcAft>
              <a:buFont typeface="Symbol" panose="05050102010706020507" pitchFamily="18" charset="2"/>
              <a:buNone/>
            </a:pPr>
            <a:endParaRPr lang="en-US" sz="1200" b="1" kern="1200" dirty="0" smtClean="0">
              <a:solidFill>
                <a:schemeClr val="tx1"/>
              </a:solidFill>
              <a:latin typeface="+mn-lt"/>
              <a:ea typeface="Calibri" panose="020F0502020204030204" pitchFamily="34" charset="0"/>
              <a:cs typeface="Times New Roman" panose="02020603050405020304" pitchFamily="18" charset="0"/>
            </a:endParaRPr>
          </a:p>
          <a:p>
            <a:pPr marL="0" lvl="0" indent="0">
              <a:lnSpc>
                <a:spcPct val="115000"/>
              </a:lnSpc>
              <a:spcBef>
                <a:spcPts val="1200"/>
              </a:spcBef>
              <a:spcAft>
                <a:spcPts val="600"/>
              </a:spcAft>
              <a:buFont typeface="Symbol" panose="05050102010706020507" pitchFamily="18" charset="2"/>
              <a:buNone/>
            </a:pPr>
            <a:r>
              <a:rPr lang="en-US" sz="1200" b="1" kern="1200" dirty="0" smtClean="0">
                <a:solidFill>
                  <a:schemeClr val="tx1"/>
                </a:solidFill>
                <a:latin typeface="+mn-lt"/>
                <a:ea typeface="Calibri" panose="020F0502020204030204" pitchFamily="34" charset="0"/>
                <a:cs typeface="Times New Roman" panose="02020603050405020304" pitchFamily="18" charset="0"/>
              </a:rPr>
              <a:t>DO:</a:t>
            </a:r>
          </a:p>
          <a:p>
            <a:pPr marL="0" lvl="0" indent="0">
              <a:lnSpc>
                <a:spcPct val="115000"/>
              </a:lnSpc>
              <a:spcBef>
                <a:spcPts val="1200"/>
              </a:spcBef>
              <a:spcAft>
                <a:spcPts val="600"/>
              </a:spcAft>
              <a:buFont typeface="Symbol" panose="05050102010706020507" pitchFamily="18" charset="2"/>
              <a:buNone/>
            </a:pPr>
            <a:r>
              <a:rPr lang="en-US" sz="1200" b="0" kern="1200" dirty="0" smtClean="0">
                <a:solidFill>
                  <a:schemeClr val="tx1"/>
                </a:solidFill>
                <a:latin typeface="+mn-lt"/>
                <a:ea typeface="Calibri" panose="020F0502020204030204" pitchFamily="34" charset="0"/>
                <a:cs typeface="Times New Roman" panose="02020603050405020304" pitchFamily="18" charset="0"/>
              </a:rPr>
              <a:t>Using the in-yard assessment</a:t>
            </a:r>
            <a:r>
              <a:rPr lang="en-US" sz="1200" b="0" kern="1200" baseline="0" dirty="0" smtClean="0">
                <a:solidFill>
                  <a:schemeClr val="tx1"/>
                </a:solidFill>
                <a:latin typeface="+mn-lt"/>
                <a:ea typeface="Calibri" panose="020F0502020204030204" pitchFamily="34" charset="0"/>
                <a:cs typeface="Times New Roman" panose="02020603050405020304" pitchFamily="18" charset="0"/>
              </a:rPr>
              <a:t>, the instructor wil</a:t>
            </a:r>
            <a:r>
              <a:rPr lang="en-US" sz="1200" b="0" kern="1200" dirty="0" smtClean="0">
                <a:solidFill>
                  <a:schemeClr val="tx1"/>
                </a:solidFill>
                <a:latin typeface="+mn-lt"/>
                <a:ea typeface="Calibri" panose="020F0502020204030204" pitchFamily="34" charset="0"/>
                <a:cs typeface="Times New Roman" panose="02020603050405020304" pitchFamily="18" charset="0"/>
              </a:rPr>
              <a:t>l grade students on the skill competency for this lesson.  A minimum of 30 minutes will be used for in-yard assessment.  </a:t>
            </a:r>
          </a:p>
        </p:txBody>
      </p:sp>
      <p:sp>
        <p:nvSpPr>
          <p:cNvPr id="4" name="Slide Number Placeholder 3"/>
          <p:cNvSpPr>
            <a:spLocks noGrp="1"/>
          </p:cNvSpPr>
          <p:nvPr>
            <p:ph type="sldNum" sz="quarter" idx="10"/>
          </p:nvPr>
        </p:nvSpPr>
        <p:spPr/>
        <p:txBody>
          <a:bodyPr/>
          <a:lstStyle/>
          <a:p>
            <a:fld id="{D2AAB52B-0897-46EF-ACB7-C2A1E9716B33}" type="slidenum">
              <a:rPr lang="en-CA" smtClean="0"/>
              <a:t>53</a:t>
            </a:fld>
            <a:endParaRPr lang="en-CA" dirty="0"/>
          </a:p>
        </p:txBody>
      </p:sp>
    </p:spTree>
    <p:extLst>
      <p:ext uri="{BB962C8B-B14F-4D97-AF65-F5344CB8AC3E}">
        <p14:creationId xmlns:p14="http://schemas.microsoft.com/office/powerpoint/2010/main" val="93564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ea typeface="+mn-ea"/>
                <a:cs typeface="+mn-cs"/>
              </a:rPr>
              <a:t>SAY: </a:t>
            </a:r>
            <a:r>
              <a:rPr lang="en-CA" sz="1200" kern="1200" dirty="0" smtClean="0">
                <a:solidFill>
                  <a:schemeClr val="tx1"/>
                </a:solidFill>
                <a:effectLst/>
                <a:latin typeface="Calibri Light" panose="020F0302020204030204" pitchFamily="34" charset="0"/>
                <a:ea typeface="+mn-ea"/>
                <a:cs typeface="+mn-cs"/>
              </a:rPr>
              <a:t>Collisions with vehicles ahead of you are often caused by following too close.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Calibri Light" panose="020F0302020204030204" pitchFamily="34" charset="0"/>
                <a:ea typeface="+mn-ea"/>
                <a:cs typeface="+mn-cs"/>
              </a:rPr>
              <a:t>A safe following distance can be determined by the number of seconds between when the vehicle ahead passes a stationary object (such as a power pole) and when you arrive at it.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Use this formula to calculate a safe following distance:</a:t>
            </a:r>
            <a:endParaRPr lang="en-US" sz="1200"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Length of your vehicle in metres divided by 3 = x seconds for a safe following distance.</a:t>
            </a:r>
          </a:p>
          <a:p>
            <a:endParaRPr lang="en-CA" sz="1200" kern="1200" dirty="0" smtClean="0">
              <a:solidFill>
                <a:schemeClr val="tx1"/>
              </a:solidFill>
              <a:effectLst/>
              <a:latin typeface="Calibri Light" panose="020F0302020204030204" pitchFamily="34" charset="0"/>
              <a:ea typeface="+mn-ea"/>
              <a:cs typeface="+mn-cs"/>
            </a:endParaRPr>
          </a:p>
          <a:p>
            <a:r>
              <a:rPr lang="en-CA" sz="1200" b="1" kern="1200" dirty="0" smtClean="0">
                <a:solidFill>
                  <a:schemeClr val="tx1"/>
                </a:solidFill>
                <a:effectLst/>
                <a:latin typeface="Calibri Light" panose="020F0302020204030204" pitchFamily="34" charset="0"/>
                <a:ea typeface="+mn-ea"/>
                <a:cs typeface="+mn-cs"/>
              </a:rPr>
              <a:t>No matter how long the vehicle,</a:t>
            </a:r>
            <a:r>
              <a:rPr lang="en-CA" sz="1200" b="1" kern="1200" baseline="0" dirty="0" smtClean="0">
                <a:solidFill>
                  <a:schemeClr val="tx1"/>
                </a:solidFill>
                <a:effectLst/>
                <a:latin typeface="Calibri Light" panose="020F0302020204030204" pitchFamily="34" charset="0"/>
                <a:ea typeface="+mn-ea"/>
                <a:cs typeface="+mn-cs"/>
              </a:rPr>
              <a:t> always keep at least 4 seconds of following distance</a:t>
            </a:r>
            <a:endParaRPr lang="en-US" sz="1200" b="1"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a:p>
            <a:r>
              <a:rPr lang="en-CA" sz="1200" b="1" kern="1200" dirty="0" smtClean="0">
                <a:solidFill>
                  <a:schemeClr val="tx1"/>
                </a:solidFill>
                <a:effectLst/>
                <a:latin typeface="Calibri Light" panose="020F0302020204030204" pitchFamily="34" charset="0"/>
                <a:ea typeface="+mn-ea"/>
                <a:cs typeface="+mn-cs"/>
              </a:rPr>
              <a:t>ASK:</a:t>
            </a:r>
            <a:r>
              <a:rPr lang="en-CA" sz="1200" b="1" kern="1200" baseline="0" dirty="0" smtClean="0">
                <a:solidFill>
                  <a:schemeClr val="tx1"/>
                </a:solidFill>
                <a:effectLst/>
                <a:latin typeface="Calibri Light" panose="020F0302020204030204" pitchFamily="34" charset="0"/>
                <a:ea typeface="+mn-ea"/>
                <a:cs typeface="+mn-cs"/>
              </a:rPr>
              <a:t>  </a:t>
            </a:r>
            <a:r>
              <a:rPr lang="en-CA" sz="1200" kern="1200" dirty="0" smtClean="0">
                <a:solidFill>
                  <a:schemeClr val="tx1"/>
                </a:solidFill>
                <a:effectLst/>
                <a:latin typeface="Calibri Light" panose="020F0302020204030204" pitchFamily="34" charset="0"/>
                <a:ea typeface="+mn-ea"/>
                <a:cs typeface="+mn-cs"/>
              </a:rPr>
              <a:t>What is the safe following distance for a 21 metre vehicle? </a:t>
            </a:r>
            <a:endParaRPr lang="en-CA" sz="1200" kern="1200" baseline="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Calibri Light" panose="020F0302020204030204" pitchFamily="34" charset="0"/>
                <a:ea typeface="+mn-ea"/>
                <a:cs typeface="+mn-cs"/>
              </a:rPr>
              <a:t>DO:</a:t>
            </a:r>
            <a:r>
              <a:rPr lang="en-CA" sz="1200" b="1" kern="1200" baseline="0" dirty="0" smtClean="0">
                <a:solidFill>
                  <a:schemeClr val="tx1"/>
                </a:solidFill>
                <a:effectLst/>
                <a:latin typeface="Calibri Light" panose="020F0302020204030204" pitchFamily="34" charset="0"/>
                <a:ea typeface="+mn-ea"/>
                <a:cs typeface="+mn-cs"/>
              </a:rPr>
              <a:t> </a:t>
            </a:r>
            <a:r>
              <a:rPr lang="en-CA" sz="1200" kern="1200" baseline="0" dirty="0" smtClean="0">
                <a:solidFill>
                  <a:schemeClr val="tx1"/>
                </a:solidFill>
                <a:effectLst/>
                <a:latin typeface="Calibri Light" panose="020F0302020204030204" pitchFamily="34" charset="0"/>
                <a:ea typeface="+mn-ea"/>
                <a:cs typeface="+mn-cs"/>
              </a:rPr>
              <a:t>Write this example on the board/chart paper:  </a:t>
            </a:r>
            <a:r>
              <a:rPr lang="en-CA" sz="1200" kern="1200" dirty="0" smtClean="0">
                <a:solidFill>
                  <a:schemeClr val="tx1"/>
                </a:solidFill>
                <a:effectLst/>
                <a:latin typeface="Calibri Light" panose="020F0302020204030204" pitchFamily="34" charset="0"/>
                <a:ea typeface="+mn-ea"/>
                <a:cs typeface="+mn-cs"/>
              </a:rPr>
              <a:t>21/3 = </a:t>
            </a:r>
            <a:r>
              <a:rPr lang="en-CA" sz="1200" b="1" kern="1200" dirty="0" smtClean="0">
                <a:solidFill>
                  <a:schemeClr val="tx1"/>
                </a:solidFill>
                <a:effectLst/>
                <a:latin typeface="Calibri Light" panose="020F0302020204030204" pitchFamily="34" charset="0"/>
                <a:ea typeface="+mn-ea"/>
                <a:cs typeface="+mn-cs"/>
              </a:rPr>
              <a:t>7 seconds</a:t>
            </a:r>
            <a:r>
              <a:rPr lang="en-CA" sz="1200" kern="1200" dirty="0" smtClean="0">
                <a:solidFill>
                  <a:schemeClr val="tx1"/>
                </a:solidFill>
                <a:effectLst/>
                <a:latin typeface="Calibri Light" panose="020F0302020204030204" pitchFamily="34" charset="0"/>
                <a:ea typeface="+mn-ea"/>
                <a:cs typeface="+mn-cs"/>
              </a:rPr>
              <a:t>.</a:t>
            </a:r>
          </a:p>
          <a:p>
            <a:endParaRPr lang="en-CA" sz="1200" kern="1200" dirty="0" smtClean="0">
              <a:solidFill>
                <a:schemeClr val="tx1"/>
              </a:solidFill>
              <a:effectLst/>
              <a:latin typeface="Calibri Light" panose="020F0302020204030204" pitchFamily="34" charset="0"/>
              <a:ea typeface="+mn-ea"/>
              <a:cs typeface="+mn-cs"/>
            </a:endParaRP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Safe following distances are listed in Lesson 6 of the Textbook, under Advance Driving Manoeuvres.</a:t>
            </a:r>
            <a:endParaRPr lang="en-CA" sz="1200" kern="1200" dirty="0" smtClean="0">
              <a:solidFill>
                <a:schemeClr val="tx1"/>
              </a:solidFill>
              <a:effectLst/>
              <a:latin typeface="Calibri Light" panose="020F0302020204030204" pitchFamily="34" charset="0"/>
              <a:ea typeface="+mn-ea"/>
              <a:cs typeface="+mn-cs"/>
            </a:endParaRP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317386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p>
          <a:p>
            <a:r>
              <a:rPr lang="en-CA" sz="1200" kern="1200" dirty="0" smtClean="0">
                <a:solidFill>
                  <a:schemeClr val="tx1"/>
                </a:solidFill>
                <a:effectLst/>
                <a:latin typeface="Calibri Light" panose="020F0302020204030204" pitchFamily="34" charset="0"/>
                <a:ea typeface="+mn-ea"/>
                <a:cs typeface="+mn-cs"/>
              </a:rPr>
              <a:t>Increase your following distance when following:</a:t>
            </a:r>
            <a:endParaRPr lang="en-US"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Oversize vehicles that obscure your vision</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Dangerous goods carriers</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Vehicles that stop frequently, such as delivery vans, school buses, etc.</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Motorcycles or bicycles</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Vehicles being driven erratically</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Emergency vehicles</a:t>
            </a:r>
            <a:endParaRPr lang="en-US" sz="1200" u="none" strike="noStrike" kern="1200" dirty="0" smtClean="0">
              <a:solidFill>
                <a:schemeClr val="tx1"/>
              </a:solidFill>
              <a:effectLst/>
              <a:latin typeface="Calibri Light" panose="020F0302020204030204" pitchFamily="34" charset="0"/>
              <a:ea typeface="+mn-ea"/>
              <a:cs typeface="+mn-cs"/>
            </a:endParaRP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Or in these situations:  </a:t>
            </a:r>
            <a:endParaRPr lang="en-US"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Poor visibility, snow, or rain </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Mechanical problems</a:t>
            </a:r>
            <a:endParaRPr lang="en-US" sz="1200" u="none" strike="noStrike"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US" sz="1200" u="none" strike="noStrike" kern="1200" dirty="0" smtClean="0">
                <a:solidFill>
                  <a:schemeClr val="tx1"/>
                </a:solidFill>
                <a:effectLst/>
                <a:latin typeface="Calibri Light" panose="020F0302020204030204" pitchFamily="34" charset="0"/>
                <a:ea typeface="+mn-ea"/>
                <a:cs typeface="+mn-cs"/>
              </a:rPr>
              <a:t>Slippery and/or wet conditions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Where traffic intersects, merges, or converges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strike="noStrike" kern="1200" dirty="0" smtClean="0">
              <a:solidFill>
                <a:schemeClr val="tx1"/>
              </a:solidFill>
              <a:effectLst/>
              <a:latin typeface="Calibri Light" panose="020F03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Calibri Light" panose="020F0302020204030204" pitchFamily="34" charset="0"/>
                <a:ea typeface="+mn-ea"/>
                <a:cs typeface="+mn-cs"/>
              </a:rPr>
              <a:t>Reference</a:t>
            </a:r>
            <a:r>
              <a:rPr lang="en-US" sz="1200" kern="1200" dirty="0" smtClean="0">
                <a:solidFill>
                  <a:schemeClr val="tx1"/>
                </a:solidFill>
                <a:effectLst/>
                <a:latin typeface="Calibri Light" panose="020F0302020204030204" pitchFamily="34" charset="0"/>
                <a:ea typeface="+mn-ea"/>
                <a:cs typeface="+mn-cs"/>
              </a:rPr>
              <a:t>: Following distances are listed in Lesson 6 of the Textbook, under Advance Driving Manoeuvres.</a:t>
            </a:r>
            <a:endParaRPr lang="en-CA"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endParaRPr lang="en-US" sz="1200" u="none" strike="noStrike" kern="1200" dirty="0" smtClean="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332536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latin typeface="Calibri Light" panose="020F0302020204030204" pitchFamily="34" charset="0"/>
                <a:ea typeface="+mn-ea"/>
                <a:cs typeface="+mn-cs"/>
              </a:rPr>
              <a:t>Passing a slower vehicle is acceptable if done safely and within the speed limit. But before you decide to pass, </a:t>
            </a:r>
            <a:r>
              <a:rPr lang="en-CA" sz="1200" b="1" kern="1200" dirty="0" smtClean="0">
                <a:solidFill>
                  <a:schemeClr val="tx1"/>
                </a:solidFill>
                <a:effectLst/>
                <a:latin typeface="Calibri Light" panose="020F0302020204030204" pitchFamily="34" charset="0"/>
                <a:ea typeface="+mn-ea"/>
                <a:cs typeface="+mn-cs"/>
              </a:rPr>
              <a:t>consciously</a:t>
            </a:r>
            <a:r>
              <a:rPr lang="en-CA" sz="1200" kern="1200" dirty="0" smtClean="0">
                <a:solidFill>
                  <a:schemeClr val="tx1"/>
                </a:solidFill>
                <a:effectLst/>
                <a:latin typeface="Calibri Light" panose="020F0302020204030204" pitchFamily="34" charset="0"/>
                <a:ea typeface="+mn-ea"/>
                <a:cs typeface="+mn-cs"/>
              </a:rPr>
              <a:t> ask yourself (like commentary driving – see Section 5):</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What will I gain by passing?</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Is it worth the risk?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Is the pass necessary?</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Will I have to exceed the speed limit to pass?</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You may decide you don’t need to pass after all.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Pass on two lane roads only when absolutely necessary. Choose a safe place with good visibility and the right traffic conditions to allow a safe gap.  </a:t>
            </a:r>
            <a:endParaRPr lang="en-CA" sz="1200" kern="1200" dirty="0">
              <a:solidFill>
                <a:schemeClr val="tx1"/>
              </a:solidFill>
              <a:effectLst/>
              <a:latin typeface="Calibri Light" panose="020F03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dirty="0"/>
          </a:p>
        </p:txBody>
      </p:sp>
    </p:spTree>
    <p:extLst>
      <p:ext uri="{BB962C8B-B14F-4D97-AF65-F5344CB8AC3E}">
        <p14:creationId xmlns:p14="http://schemas.microsoft.com/office/powerpoint/2010/main" val="368671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ea typeface="+mn-ea"/>
                <a:cs typeface="+mn-cs"/>
              </a:rPr>
              <a:t>SAY:  </a:t>
            </a:r>
            <a:r>
              <a:rPr lang="en-CA" sz="1200" kern="1200" dirty="0" smtClean="0">
                <a:solidFill>
                  <a:schemeClr val="tx1"/>
                </a:solidFill>
                <a:effectLst/>
                <a:latin typeface="Calibri Light" panose="020F0302020204030204" pitchFamily="34" charset="0"/>
                <a:ea typeface="+mn-ea"/>
                <a:cs typeface="+mn-cs"/>
              </a:rPr>
              <a:t>Other drivers should use safe following distances when travelling behind you, but they often don’t. Most motorists would rather drive in front of you than behind you. </a:t>
            </a:r>
            <a:r>
              <a:rPr lang="en-US" sz="1200" kern="1200" dirty="0" smtClean="0">
                <a:solidFill>
                  <a:schemeClr val="tx1"/>
                </a:solidFill>
                <a:effectLst/>
                <a:latin typeface="Calibri Light" panose="020F0302020204030204" pitchFamily="34" charset="0"/>
                <a:ea typeface="+mn-ea"/>
                <a:cs typeface="+mn-cs"/>
              </a:rPr>
              <a:t>Some drivers take unnecessary risks, such as tailgating or following the leader.</a:t>
            </a:r>
            <a:endParaRPr lang="en-CA" sz="1200" kern="1200" dirty="0" smtClean="0">
              <a:solidFill>
                <a:schemeClr val="tx1"/>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A tailgater is someone driving too close behind your vehicle. Tailgaters may dart out to make a pass, or pop in and out to assess whether to pass. Bad weather often attracts more tailgating, because the tailgaters want to use your vehicle as a kind of beacon or protective shield from the conditions.  </a:t>
            </a:r>
          </a:p>
          <a:p>
            <a:pPr marL="171450" lvl="0" indent="-171450">
              <a:buFont typeface="Arial" panose="020B0604020202020204" pitchFamily="34" charset="0"/>
              <a:buChar char="•"/>
            </a:pPr>
            <a:r>
              <a:rPr lang="en-CA" sz="1200" b="0" u="none" strike="noStrike" kern="1200" dirty="0" smtClean="0">
                <a:solidFill>
                  <a:schemeClr val="tx1"/>
                </a:solidFill>
                <a:effectLst/>
                <a:latin typeface="Calibri Light" panose="020F0302020204030204" pitchFamily="34" charset="0"/>
                <a:ea typeface="+mn-ea"/>
                <a:cs typeface="+mn-cs"/>
              </a:rPr>
              <a:t>Following the leader </a:t>
            </a:r>
            <a:r>
              <a:rPr lang="en-CA" sz="1200" b="0" u="none" strike="noStrike" kern="1200" baseline="0" dirty="0" smtClean="0">
                <a:solidFill>
                  <a:schemeClr val="tx1"/>
                </a:solidFill>
                <a:effectLst/>
                <a:latin typeface="Calibri Light" panose="020F0302020204030204" pitchFamily="34" charset="0"/>
                <a:ea typeface="+mn-ea"/>
                <a:cs typeface="+mn-cs"/>
              </a:rPr>
              <a:t>is </a:t>
            </a:r>
            <a:r>
              <a:rPr lang="en-CA" sz="1200" u="none" strike="noStrike" kern="1200" baseline="0" dirty="0" smtClean="0">
                <a:solidFill>
                  <a:schemeClr val="tx1"/>
                </a:solidFill>
                <a:effectLst/>
                <a:latin typeface="Calibri Light" panose="020F0302020204030204" pitchFamily="34" charset="0"/>
                <a:ea typeface="+mn-ea"/>
                <a:cs typeface="+mn-cs"/>
              </a:rPr>
              <a:t>when a</a:t>
            </a:r>
            <a:r>
              <a:rPr lang="en-CA" sz="1200" u="none" strike="noStrike" kern="1200" dirty="0" smtClean="0">
                <a:solidFill>
                  <a:schemeClr val="tx1"/>
                </a:solidFill>
                <a:effectLst/>
                <a:latin typeface="Calibri Light" panose="020F0302020204030204" pitchFamily="34" charset="0"/>
                <a:ea typeface="+mn-ea"/>
                <a:cs typeface="+mn-cs"/>
              </a:rPr>
              <a:t> series of vehicles pass you at the same time, even when the second and subsequent vehicles have extremely limited visibility. </a:t>
            </a:r>
          </a:p>
          <a:p>
            <a:endParaRPr lang="en-CA" sz="1200" kern="1200" dirty="0" smtClean="0">
              <a:solidFill>
                <a:schemeClr val="tx1"/>
              </a:solidFill>
              <a:effectLst/>
              <a:latin typeface="Calibri Light" panose="020F0302020204030204" pitchFamily="34" charset="0"/>
              <a:ea typeface="+mn-ea"/>
              <a:cs typeface="+mn-cs"/>
            </a:endParaRPr>
          </a:p>
          <a:p>
            <a:r>
              <a:rPr lang="en-CA" sz="1200" kern="1200" dirty="0" smtClean="0">
                <a:solidFill>
                  <a:schemeClr val="tx1"/>
                </a:solidFill>
                <a:effectLst/>
                <a:latin typeface="Calibri Light" panose="020F0302020204030204" pitchFamily="34" charset="0"/>
                <a:ea typeface="+mn-ea"/>
                <a:cs typeface="+mn-cs"/>
              </a:rPr>
              <a:t>You can’t control how closely other vehicles follow you, but you can take measures to mitigate the risks: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Be aware of tailgaters.</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If you have a tailgater, increase your following distance from the vehicle ahead to give yourself more time to react, if needed.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Make it easier for the tailgater to pass safely. Stay as far right in the lane as safely possible, and be patient. If you are driving at the speed limit, try slowing down slightly. Even if slowing down doesn’t stop the tailgating, it is better to be tailgated at a lower speed. </a:t>
            </a:r>
          </a:p>
          <a:p>
            <a:pPr marL="171450" lvl="0" indent="-171450">
              <a:buFont typeface="Arial" panose="020B0604020202020204" pitchFamily="34" charset="0"/>
              <a:buChar char="•"/>
            </a:pPr>
            <a:r>
              <a:rPr lang="en-CA" sz="1200" u="none" strike="noStrike" kern="1200" dirty="0" smtClean="0">
                <a:solidFill>
                  <a:schemeClr val="tx1"/>
                </a:solidFill>
                <a:effectLst/>
                <a:latin typeface="Calibri Light" panose="020F0302020204030204" pitchFamily="34" charset="0"/>
                <a:ea typeface="+mn-ea"/>
                <a:cs typeface="+mn-cs"/>
              </a:rPr>
              <a:t>Never do a “brake check” (a sudden application of the brake) as a warning to a tailgater to pass or back off. This may cause the tailgater to panic, and dangerously swerve or brake suddenly. </a:t>
            </a:r>
          </a:p>
          <a:p>
            <a:endParaRPr lang="en-CA" sz="1200" kern="1200" dirty="0" smtClean="0">
              <a:solidFill>
                <a:schemeClr val="tx1"/>
              </a:solidFill>
              <a:effectLst/>
              <a:ea typeface="+mn-ea"/>
              <a:cs typeface="+mn-cs"/>
            </a:endParaRPr>
          </a:p>
          <a:p>
            <a:endParaRPr lang="en-CA" sz="1200" kern="1200" dirty="0" smtClean="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1537632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 xmlns:a16="http://schemas.microsoft.com/office/drawing/2014/main" id="{59E0CCE2-0C99-7742-91F4-35E589F7C72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21817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endar - Bulleted List">
    <p:spTree>
      <p:nvGrpSpPr>
        <p:cNvPr id="1" name=""/>
        <p:cNvGrpSpPr/>
        <p:nvPr/>
      </p:nvGrpSpPr>
      <p:grpSpPr>
        <a:xfrm>
          <a:off x="0" y="0"/>
          <a:ext cx="0" cy="0"/>
          <a:chOff x="0" y="0"/>
          <a:chExt cx="0" cy="0"/>
        </a:xfrm>
      </p:grpSpPr>
      <p:pic>
        <p:nvPicPr>
          <p:cNvPr id="13" name="Picture 12" descr="calendar-blank-date-small-blue.png"/>
          <p:cNvPicPr>
            <a:picLocks noChangeAspect="1"/>
          </p:cNvPicPr>
          <p:nvPr userDrawn="1"/>
        </p:nvPicPr>
        <p:blipFill>
          <a:blip r:embed="rId3" cstate="print"/>
          <a:stretch>
            <a:fillRect/>
          </a:stretch>
        </p:blipFill>
        <p:spPr>
          <a:xfrm>
            <a:off x="914400" y="1929384"/>
            <a:ext cx="2569464" cy="2569464"/>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19"/>
          <p:cNvSpPr>
            <a:spLocks noGrp="1"/>
          </p:cNvSpPr>
          <p:nvPr>
            <p:ph type="body" sz="quarter" idx="22" hasCustomPrompt="1"/>
          </p:nvPr>
        </p:nvSpPr>
        <p:spPr>
          <a:xfrm>
            <a:off x="1161288" y="2697480"/>
            <a:ext cx="1636776" cy="1066800"/>
          </a:xfrm>
          <a:prstGeom prst="rect">
            <a:avLst/>
          </a:prstGeom>
        </p:spPr>
        <p:txBody>
          <a:bodyPr anchor="ctr" anchorCtr="0">
            <a:noAutofit/>
          </a:bodyPr>
          <a:lstStyle>
            <a:lvl1pPr marL="0" indent="0" algn="ctr">
              <a:lnSpc>
                <a:spcPts val="2200"/>
              </a:lnSpc>
              <a:spcBef>
                <a:spcPts val="0"/>
              </a:spcBef>
              <a:buNone/>
              <a:defRPr lang="en-US" sz="2200" b="1" kern="1200" dirty="0" smtClean="0">
                <a:solidFill>
                  <a:srgbClr val="00C8E1"/>
                </a:solidFill>
                <a:latin typeface="+mn-lt"/>
                <a:ea typeface="+mn-ea"/>
                <a:cs typeface="+mn-cs"/>
              </a:defRPr>
            </a:lvl1pPr>
            <a:lvl2pPr>
              <a:buNone/>
              <a:defRPr/>
            </a:lvl2pPr>
          </a:lstStyle>
          <a:p>
            <a:pPr lvl="0"/>
            <a:r>
              <a:rPr lang="en-US" dirty="0" smtClean="0"/>
              <a:t>Enter month Enter year</a:t>
            </a:r>
          </a:p>
        </p:txBody>
      </p:sp>
      <p:sp>
        <p:nvSpPr>
          <p:cNvPr id="8" name="Content Placeholder 3"/>
          <p:cNvSpPr>
            <a:spLocks noGrp="1"/>
          </p:cNvSpPr>
          <p:nvPr>
            <p:ph sz="half" idx="2"/>
          </p:nvPr>
        </p:nvSpPr>
        <p:spPr>
          <a:xfrm>
            <a:off x="3886200" y="1773936"/>
            <a:ext cx="4736592"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8" hasCustomPrompt="1"/>
          </p:nvPr>
        </p:nvSpPr>
        <p:spPr>
          <a:xfrm>
            <a:off x="3886200" y="1389888"/>
            <a:ext cx="4736592"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0" name="Date Placeholder 9"/>
          <p:cNvSpPr>
            <a:spLocks noGrp="1"/>
          </p:cNvSpPr>
          <p:nvPr>
            <p:ph type="dt" sz="half" idx="23"/>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11" name="Slide Number Placeholder 10"/>
          <p:cNvSpPr>
            <a:spLocks noGrp="1"/>
          </p:cNvSpPr>
          <p:nvPr>
            <p:ph type="sldNum" sz="quarter" idx="24"/>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2" name="Footer Placeholder 11"/>
          <p:cNvSpPr>
            <a:spLocks noGrp="1"/>
          </p:cNvSpPr>
          <p:nvPr>
            <p:ph type="ftr" sz="quarter" idx="25"/>
          </p:nvPr>
        </p:nvSpPr>
        <p:spPr/>
        <p:txBody>
          <a:bodyPr/>
          <a:lstStyle/>
          <a:p>
            <a:endParaRPr lang="en-US" dirty="0"/>
          </a:p>
        </p:txBody>
      </p:sp>
    </p:spTree>
    <p:custDataLst>
      <p:tags r:id="rId1"/>
    </p:custDataLst>
    <p:extLst>
      <p:ext uri="{BB962C8B-B14F-4D97-AF65-F5344CB8AC3E}">
        <p14:creationId xmlns:p14="http://schemas.microsoft.com/office/powerpoint/2010/main" val="252176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Oval 5"/>
          <p:cNvSpPr>
            <a:spLocks noChangeAspect="1"/>
          </p:cNvSpPr>
          <p:nvPr userDrawn="1"/>
        </p:nvSpPr>
        <p:spPr>
          <a:xfrm>
            <a:off x="753534" y="2855976"/>
            <a:ext cx="2478024" cy="2478024"/>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a:spLocks noChangeAspect="1"/>
          </p:cNvSpPr>
          <p:nvPr userDrawn="1"/>
        </p:nvSpPr>
        <p:spPr>
          <a:xfrm>
            <a:off x="3311529" y="2855976"/>
            <a:ext cx="2478024" cy="2478024"/>
          </a:xfrm>
          <a:prstGeom prst="ellipse">
            <a:avLst/>
          </a:prstGeom>
          <a:solidFill>
            <a:srgbClr val="00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userDrawn="1"/>
        </p:nvSpPr>
        <p:spPr>
          <a:xfrm>
            <a:off x="5869524" y="2855976"/>
            <a:ext cx="2478024" cy="2478024"/>
          </a:xfrm>
          <a:prstGeom prst="ellipse">
            <a:avLst/>
          </a:prstGeom>
          <a:solidFill>
            <a:srgbClr val="01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19"/>
          <p:cNvSpPr>
            <a:spLocks noGrp="1"/>
          </p:cNvSpPr>
          <p:nvPr>
            <p:ph type="body" sz="quarter" idx="22"/>
          </p:nvPr>
        </p:nvSpPr>
        <p:spPr>
          <a:xfrm>
            <a:off x="81144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dirty="0" smtClean="0"/>
              <a:t>Click to edit Master text styles</a:t>
            </a:r>
          </a:p>
        </p:txBody>
      </p:sp>
      <p:sp>
        <p:nvSpPr>
          <p:cNvPr id="10" name="Text Placeholder 19"/>
          <p:cNvSpPr>
            <a:spLocks noGrp="1"/>
          </p:cNvSpPr>
          <p:nvPr>
            <p:ph type="body" sz="quarter" idx="23"/>
          </p:nvPr>
        </p:nvSpPr>
        <p:spPr>
          <a:xfrm>
            <a:off x="3369441"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1" name="Text Placeholder 19"/>
          <p:cNvSpPr>
            <a:spLocks noGrp="1"/>
          </p:cNvSpPr>
          <p:nvPr>
            <p:ph type="body" sz="quarter" idx="24"/>
          </p:nvPr>
        </p:nvSpPr>
        <p:spPr>
          <a:xfrm>
            <a:off x="5927436" y="3218688"/>
            <a:ext cx="2362200" cy="1752600"/>
          </a:xfrm>
          <a:prstGeom prst="rect">
            <a:avLst/>
          </a:prstGeom>
        </p:spPr>
        <p:txBody>
          <a:bodyPr anchor="ctr" anchorCtr="0">
            <a:noAutofit/>
          </a:bodyPr>
          <a:lstStyle>
            <a:lvl1pPr marL="0" indent="0" algn="ctr">
              <a:lnSpc>
                <a:spcPts val="2200"/>
              </a:lnSpc>
              <a:buNone/>
              <a:defRPr sz="2200" b="0">
                <a:solidFill>
                  <a:schemeClr val="bg1"/>
                </a:solidFill>
                <a:latin typeface="Calibri Light" panose="020F0302020204030204" pitchFamily="34" charset="0"/>
              </a:defRPr>
            </a:lvl1pPr>
            <a:lvl2pPr>
              <a:buNone/>
              <a:defRPr/>
            </a:lvl2pPr>
          </a:lstStyle>
          <a:p>
            <a:pPr lvl="0"/>
            <a:r>
              <a:rPr lang="en-US" smtClean="0"/>
              <a:t>Click to edit Master text styles</a:t>
            </a:r>
          </a:p>
        </p:txBody>
      </p:sp>
      <p:sp>
        <p:nvSpPr>
          <p:cNvPr id="12" name="Text Placeholder 2"/>
          <p:cNvSpPr>
            <a:spLocks noGrp="1"/>
          </p:cNvSpPr>
          <p:nvPr>
            <p:ph type="body" idx="13"/>
          </p:nvPr>
        </p:nvSpPr>
        <p:spPr>
          <a:xfrm>
            <a:off x="566928" y="1453896"/>
            <a:ext cx="7909560" cy="448056"/>
          </a:xfrm>
          <a:prstGeom prst="rect">
            <a:avLst/>
          </a:prstGeom>
        </p:spPr>
        <p:txBody>
          <a:bodyPr anchor="t" anchorCtr="0">
            <a:noAutofit/>
          </a:bodyPr>
          <a:lstStyle>
            <a:lvl1pPr marL="0" indent="0">
              <a:buNone/>
              <a:defRPr lang="en-US" sz="2200" b="1" kern="1200" smtClean="0">
                <a:solidFill>
                  <a:srgbClr val="00C8E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566928" y="1901952"/>
            <a:ext cx="7909560" cy="448056"/>
          </a:xfrm>
          <a:prstGeom prst="rect">
            <a:avLst/>
          </a:prstGeom>
        </p:spPr>
        <p:txBody>
          <a:bodyPr>
            <a:noAutofit/>
          </a:bodyPr>
          <a:lstStyle>
            <a:lvl1pPr marL="0" indent="0">
              <a:buNone/>
              <a:defRPr sz="2200">
                <a:latin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Date Placeholder 13"/>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15" name="Slide Number Placeholder 14"/>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6" name="Footer Placeholder 15"/>
          <p:cNvSpPr>
            <a:spLocks noGrp="1"/>
          </p:cNvSpPr>
          <p:nvPr>
            <p:ph type="ftr" sz="quarter" idx="27"/>
          </p:nvPr>
        </p:nvSpPr>
        <p:spPr/>
        <p:txBody>
          <a:bodyPr/>
          <a:lstStyle/>
          <a:p>
            <a:endParaRPr lang="en-US" dirty="0"/>
          </a:p>
        </p:txBody>
      </p:sp>
    </p:spTree>
    <p:custDataLst>
      <p:tags r:id="rId1"/>
    </p:custDataLst>
    <p:extLst>
      <p:ext uri="{BB962C8B-B14F-4D97-AF65-F5344CB8AC3E}">
        <p14:creationId xmlns:p14="http://schemas.microsoft.com/office/powerpoint/2010/main" val="812939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1389888"/>
            <a:ext cx="7351776" cy="4462272"/>
          </a:xfrm>
          <a:prstGeom prst="roundRect">
            <a:avLst/>
          </a:prstGeom>
        </p:spPr>
        <p:style>
          <a:lnRef idx="2">
            <a:schemeClr val="accent1"/>
          </a:lnRef>
          <a:fillRef idx="1">
            <a:schemeClr val="lt1"/>
          </a:fillRef>
          <a:effectRef idx="0">
            <a:schemeClr val="accent1"/>
          </a:effectRef>
          <a:fontRef idx="none"/>
        </p:style>
        <p:txBody>
          <a:bodyPr>
            <a:normAutofit/>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itle Placeholder 1"/>
          <p:cNvSpPr>
            <a:spLocks noGrp="1"/>
          </p:cNvSpPr>
          <p:nvPr>
            <p:ph type="title"/>
          </p:nvPr>
        </p:nvSpPr>
        <p:spPr>
          <a:xfrm>
            <a:off x="493776" y="457200"/>
            <a:ext cx="8110728" cy="649224"/>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5" name="Slide Number Placeholder 4"/>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6" name="Footer Placeholder 5"/>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77543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remov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4" name="Slide Number Placeholder 3"/>
          <p:cNvSpPr>
            <a:spLocks noGrp="1"/>
          </p:cNvSpPr>
          <p:nvPr>
            <p:ph type="sldNum" sz="quarter" idx="11"/>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dirty="0"/>
          </a:p>
        </p:txBody>
      </p:sp>
    </p:spTree>
    <p:custDataLst>
      <p:tags r:id="rId1"/>
    </p:custDataLst>
    <p:extLst>
      <p:ext uri="{BB962C8B-B14F-4D97-AF65-F5344CB8AC3E}">
        <p14:creationId xmlns:p14="http://schemas.microsoft.com/office/powerpoint/2010/main" val="206485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xmlns=""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raphic 7">
            <a:extLst>
              <a:ext uri="{FF2B5EF4-FFF2-40B4-BE49-F238E27FC236}">
                <a16:creationId xmlns:a16="http://schemas.microsoft.com/office/drawing/2014/main" xmlns="" id="{59E0CCE2-0C99-7742-91F4-35E589F7C7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82320" y="5857189"/>
            <a:ext cx="2791304" cy="713473"/>
          </a:xfrm>
          <a:prstGeom prst="rect">
            <a:avLst/>
          </a:prstGeom>
          <a:effectLst>
            <a:outerShdw blurRad="317500" dir="2700000" algn="tl" rotWithShape="0">
              <a:prstClr val="black">
                <a:alpha val="78000"/>
              </a:prstClr>
            </a:outerShdw>
          </a:effectLst>
        </p:spPr>
      </p:pic>
    </p:spTree>
    <p:custDataLst>
      <p:tags r:id="rId1"/>
    </p:custDataLst>
    <p:extLst>
      <p:ext uri="{BB962C8B-B14F-4D97-AF65-F5344CB8AC3E}">
        <p14:creationId xmlns:p14="http://schemas.microsoft.com/office/powerpoint/2010/main" val="26440887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Practical </a:t>
            </a:r>
            <a:r>
              <a:rPr lang="en-US" dirty="0"/>
              <a:t>Training</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1323740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defRPr>
            </a:lvl1pPr>
          </a:lstStyle>
          <a:p>
            <a:r>
              <a:rPr lang="en-US" dirty="0" smtClean="0"/>
              <a:t>Practical </a:t>
            </a:r>
            <a:r>
              <a:rPr lang="en-US" dirty="0"/>
              <a:t>Assessment</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1791582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latin typeface="Calibri Light" panose="020F0302020204030204" pitchFamily="34" charset="0"/>
                <a:cs typeface="Arial" panose="020B0604020202020204" pitchFamily="34" charset="0"/>
              </a:defRPr>
            </a:lvl1pPr>
          </a:lstStyle>
          <a:p>
            <a:r>
              <a:rPr lang="en-US" dirty="0"/>
              <a:t>Procedures</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27268357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Group Exercise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solidFill>
                <a:srgbClr val="E7E6E6">
                  <a:lumMod val="50000"/>
                </a:srgbClr>
              </a:solidFill>
            </a:endParaRPr>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653530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vidual 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Individual Exercise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98409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Text Placeholder 14"/>
          <p:cNvSpPr>
            <a:spLocks noGrp="1"/>
          </p:cNvSpPr>
          <p:nvPr>
            <p:ph type="body" sz="quarter" idx="17"/>
          </p:nvPr>
        </p:nvSpPr>
        <p:spPr>
          <a:xfrm>
            <a:off x="1563624" y="2042160"/>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dirty="0" smtClean="0"/>
              <a:t>Click to edit Master text styles</a:t>
            </a:r>
          </a:p>
        </p:txBody>
      </p:sp>
      <p:sp>
        <p:nvSpPr>
          <p:cNvPr id="11" name="Text Placeholder 14"/>
          <p:cNvSpPr>
            <a:spLocks noGrp="1"/>
          </p:cNvSpPr>
          <p:nvPr>
            <p:ph type="body" sz="quarter" idx="18"/>
          </p:nvPr>
        </p:nvSpPr>
        <p:spPr>
          <a:xfrm>
            <a:off x="1563624"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2" name="Text Placeholder 14"/>
          <p:cNvSpPr>
            <a:spLocks noGrp="1"/>
          </p:cNvSpPr>
          <p:nvPr>
            <p:ph type="body" sz="quarter" idx="19"/>
          </p:nvPr>
        </p:nvSpPr>
        <p:spPr>
          <a:xfrm>
            <a:off x="5605272" y="2039112"/>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3" name="Text Placeholder 14"/>
          <p:cNvSpPr>
            <a:spLocks noGrp="1"/>
          </p:cNvSpPr>
          <p:nvPr>
            <p:ph type="body" sz="quarter" idx="20"/>
          </p:nvPr>
        </p:nvSpPr>
        <p:spPr>
          <a:xfrm>
            <a:off x="5605272" y="4123944"/>
            <a:ext cx="3081528" cy="1234440"/>
          </a:xfrm>
          <a:prstGeom prst="rect">
            <a:avLst/>
          </a:prstGeom>
        </p:spPr>
        <p:txBody>
          <a:bodyPr>
            <a:noAutofit/>
          </a:bodyPr>
          <a:lstStyle>
            <a:lvl1pPr marL="0" indent="0">
              <a:lnSpc>
                <a:spcPts val="2200"/>
              </a:lnSpc>
              <a:buNone/>
              <a:defRPr sz="2200">
                <a:latin typeface="Calibri Light" panose="020F0302020204030204" pitchFamily="34" charset="0"/>
              </a:defRPr>
            </a:lvl1pPr>
          </a:lstStyle>
          <a:p>
            <a:pPr lvl="0"/>
            <a:r>
              <a:rPr lang="en-US" smtClean="0"/>
              <a:t>Click to edit Master text styles</a:t>
            </a:r>
          </a:p>
        </p:txBody>
      </p:sp>
      <p:sp>
        <p:nvSpPr>
          <p:cNvPr id="14" name="Text Placeholder 16"/>
          <p:cNvSpPr>
            <a:spLocks noGrp="1"/>
          </p:cNvSpPr>
          <p:nvPr>
            <p:ph type="body" sz="quarter" idx="21" hasCustomPrompt="1"/>
          </p:nvPr>
        </p:nvSpPr>
        <p:spPr>
          <a:xfrm>
            <a:off x="1563624" y="164592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5" name="Text Placeholder 16"/>
          <p:cNvSpPr>
            <a:spLocks noGrp="1"/>
          </p:cNvSpPr>
          <p:nvPr>
            <p:ph type="body" sz="quarter" idx="22" hasCustomPrompt="1"/>
          </p:nvPr>
        </p:nvSpPr>
        <p:spPr>
          <a:xfrm>
            <a:off x="1566672" y="3739896"/>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6" name="Text Placeholder 16"/>
          <p:cNvSpPr>
            <a:spLocks noGrp="1"/>
          </p:cNvSpPr>
          <p:nvPr>
            <p:ph type="body" sz="quarter" idx="23" hasCustomPrompt="1"/>
          </p:nvPr>
        </p:nvSpPr>
        <p:spPr>
          <a:xfrm>
            <a:off x="5605272" y="1655064"/>
            <a:ext cx="3081528" cy="381000"/>
          </a:xfrm>
          <a:prstGeom prst="rect">
            <a:avLst/>
          </a:prstGeom>
        </p:spPr>
        <p:txBody>
          <a:bodyPr>
            <a:noAutofit/>
          </a:bodyPr>
          <a:lstStyle>
            <a:lvl1pPr marL="0" indent="0">
              <a:buNone/>
              <a:defRPr lang="en-US" sz="2200" b="1" kern="1200" dirty="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7" name="Text Placeholder 16"/>
          <p:cNvSpPr>
            <a:spLocks noGrp="1"/>
          </p:cNvSpPr>
          <p:nvPr>
            <p:ph type="body" sz="quarter" idx="24" hasCustomPrompt="1"/>
          </p:nvPr>
        </p:nvSpPr>
        <p:spPr>
          <a:xfrm>
            <a:off x="5605272" y="3733800"/>
            <a:ext cx="308152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8" name="Date Placeholder 17"/>
          <p:cNvSpPr>
            <a:spLocks noGrp="1"/>
          </p:cNvSpPr>
          <p:nvPr>
            <p:ph type="dt" sz="half" idx="25"/>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19" name="Slide Number Placeholder 18"/>
          <p:cNvSpPr>
            <a:spLocks noGrp="1"/>
          </p:cNvSpPr>
          <p:nvPr>
            <p:ph type="sldNum" sz="quarter" idx="26"/>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0" name="Footer Placeholder 19"/>
          <p:cNvSpPr>
            <a:spLocks noGrp="1"/>
          </p:cNvSpPr>
          <p:nvPr>
            <p:ph type="ftr" sz="quarter" idx="27"/>
          </p:nvPr>
        </p:nvSpPr>
        <p:spPr/>
        <p:txBody>
          <a:bodyPr/>
          <a:lstStyle/>
          <a:p>
            <a:endParaRPr lang="en-US" dirty="0"/>
          </a:p>
        </p:txBody>
      </p:sp>
      <p:grpSp>
        <p:nvGrpSpPr>
          <p:cNvPr id="21" name="Group 20"/>
          <p:cNvGrpSpPr/>
          <p:nvPr userDrawn="1"/>
        </p:nvGrpSpPr>
        <p:grpSpPr>
          <a:xfrm>
            <a:off x="768096" y="1737360"/>
            <a:ext cx="722376" cy="722376"/>
            <a:chOff x="3955288" y="5039932"/>
            <a:chExt cx="722376" cy="722376"/>
          </a:xfrm>
        </p:grpSpPr>
        <p:sp>
          <p:nvSpPr>
            <p:cNvPr id="22" name="Oval 2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3" name="TextBox 2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24" name="Group 23"/>
          <p:cNvGrpSpPr/>
          <p:nvPr userDrawn="1"/>
        </p:nvGrpSpPr>
        <p:grpSpPr>
          <a:xfrm>
            <a:off x="4800600" y="1737360"/>
            <a:ext cx="722376" cy="722376"/>
            <a:chOff x="3955288" y="3236532"/>
            <a:chExt cx="722376" cy="722376"/>
          </a:xfrm>
        </p:grpSpPr>
        <p:sp>
          <p:nvSpPr>
            <p:cNvPr id="29" name="Oval 2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0" name="TextBox 2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31" name="Group 30"/>
          <p:cNvGrpSpPr/>
          <p:nvPr userDrawn="1"/>
        </p:nvGrpSpPr>
        <p:grpSpPr>
          <a:xfrm>
            <a:off x="768096" y="3813048"/>
            <a:ext cx="722376" cy="722376"/>
            <a:chOff x="381000" y="5029200"/>
            <a:chExt cx="722376" cy="722376"/>
          </a:xfrm>
        </p:grpSpPr>
        <p:sp>
          <p:nvSpPr>
            <p:cNvPr id="32" name="Oval 31"/>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3" name="TextBox 32"/>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34" name="Group 33"/>
          <p:cNvGrpSpPr/>
          <p:nvPr userDrawn="1"/>
        </p:nvGrpSpPr>
        <p:grpSpPr>
          <a:xfrm>
            <a:off x="4800600" y="3813048"/>
            <a:ext cx="722376" cy="722376"/>
            <a:chOff x="457200" y="4114800"/>
            <a:chExt cx="722376" cy="722376"/>
          </a:xfrm>
        </p:grpSpPr>
        <p:sp>
          <p:nvSpPr>
            <p:cNvPr id="35" name="Oval 34"/>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6" name="TextBox 35"/>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617068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lf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Self Study</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xmlns=""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xmlns=""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3543893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hasCustomPrompt="1"/>
          </p:nvPr>
        </p:nvSpPr>
        <p:spPr>
          <a:xfrm>
            <a:off x="544671" y="27993"/>
            <a:ext cx="7886700" cy="906828"/>
          </a:xfrm>
          <a:prstGeom prst="rect">
            <a:avLst/>
          </a:prstGeom>
        </p:spPr>
        <p:txBody>
          <a:bodyPr/>
          <a:lstStyle>
            <a:lvl1pPr>
              <a:defRPr>
                <a:solidFill>
                  <a:schemeClr val="accent1"/>
                </a:solidFill>
              </a:defRPr>
            </a:lvl1pPr>
          </a:lstStyle>
          <a:p>
            <a:r>
              <a:rPr lang="en-US" dirty="0"/>
              <a:t>Knowledge Check</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5584949" cy="4759569"/>
          </a:xfrm>
          <a:prstGeom prst="rect">
            <a:avLst/>
          </a:prstGeom>
        </p:spPr>
        <p:txBody>
          <a:bodyPr/>
          <a:lstStyle>
            <a:lvl1pPr marL="457200" indent="-457200">
              <a:spcAft>
                <a:spcPts val="1500"/>
              </a:spcAft>
              <a:buClr>
                <a:schemeClr val="accent1"/>
              </a:buClr>
              <a:buFont typeface="Arial" panose="020B0604020202020204" pitchFamily="34" charset="0"/>
              <a:buChar char="•"/>
              <a:tabLst>
                <a:tab pos="457200" algn="l"/>
              </a:tabLst>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marL="457200" lvl="0" indent="-457200">
              <a:spcAft>
                <a:spcPts val="1500"/>
              </a:spcAft>
              <a:buClr>
                <a:schemeClr val="accent1"/>
              </a:buClr>
              <a:buFont typeface="Arial" panose="020B0604020202020204" pitchFamily="34" charset="0"/>
              <a:buChar char="•"/>
              <a:tabLst>
                <a:tab pos="457200" algn="l"/>
              </a:tabLst>
            </a:pPr>
            <a:endParaRPr lang="en-CA" sz="2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 xmlns:a16="http://schemas.microsoft.com/office/drawing/2014/main" id="{F755C196-5033-5E49-B0F3-3F0715566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1521" y="1254368"/>
            <a:ext cx="1809850" cy="1809850"/>
          </a:xfrm>
          <a:prstGeom prst="rect">
            <a:avLst/>
          </a:prstGeom>
        </p:spPr>
      </p:pic>
    </p:spTree>
    <p:custDataLst>
      <p:tags r:id="rId1"/>
    </p:custDataLst>
    <p:extLst>
      <p:ext uri="{BB962C8B-B14F-4D97-AF65-F5344CB8AC3E}">
        <p14:creationId xmlns:p14="http://schemas.microsoft.com/office/powerpoint/2010/main" val="1230888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 xmlns:a16="http://schemas.microsoft.com/office/drawing/2014/main"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sp>
        <p:nvSpPr>
          <p:cNvPr id="8" name="Content Placeholder 7">
            <a:extLst>
              <a:ext uri="{FF2B5EF4-FFF2-40B4-BE49-F238E27FC236}">
                <a16:creationId xmlns="" xmlns:a16="http://schemas.microsoft.com/office/drawing/2014/main" id="{4CE7705F-BE7D-4EA8-99E9-F5B76A2426A2}"/>
              </a:ext>
            </a:extLst>
          </p:cNvPr>
          <p:cNvSpPr>
            <a:spLocks noGrp="1"/>
          </p:cNvSpPr>
          <p:nvPr>
            <p:ph sz="quarter" idx="11"/>
          </p:nvPr>
        </p:nvSpPr>
        <p:spPr>
          <a:xfrm>
            <a:off x="628651" y="1254368"/>
            <a:ext cx="7886700" cy="4759569"/>
          </a:xfrm>
          <a:prstGeom prst="rect">
            <a:avLst/>
          </a:prstGeom>
        </p:spPr>
        <p:txBody>
          <a:bodyPr/>
          <a:lstStyle>
            <a:lvl1pP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a:defRPr b="0" i="0">
                <a:latin typeface="Calibri Light" panose="020F0302020204030204" pitchFamily="34" charset="0"/>
                <a:ea typeface="Calibri Light" panose="020F0302020204030204" pitchFamily="34" charset="0"/>
                <a:cs typeface="Calibri Light" panose="020F0302020204030204" pitchFamily="34" charset="0"/>
              </a:defRPr>
            </a:lvl3pPr>
            <a:lvl4pPr>
              <a:defRPr b="0" i="0">
                <a:latin typeface="Calibri Light" panose="020F0302020204030204" pitchFamily="34" charset="0"/>
                <a:ea typeface="Calibri Light" panose="020F0302020204030204" pitchFamily="34" charset="0"/>
                <a:cs typeface="Calibri Light" panose="020F0302020204030204" pitchFamily="34" charset="0"/>
              </a:defRPr>
            </a:lvl4pPr>
            <a:lvl5pPr>
              <a:defRPr b="0" i="0">
                <a:latin typeface="Calibri Light" panose="020F0302020204030204" pitchFamily="34" charset="0"/>
                <a:ea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79929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3B407D-7CF8-4730-976F-FC5C7C7ECBCC}"/>
              </a:ext>
            </a:extLst>
          </p:cNvPr>
          <p:cNvSpPr>
            <a:spLocks noGrp="1"/>
          </p:cNvSpPr>
          <p:nvPr>
            <p:ph type="title"/>
          </p:nvPr>
        </p:nvSpPr>
        <p:spPr>
          <a:xfrm>
            <a:off x="544671" y="27993"/>
            <a:ext cx="7886700" cy="906828"/>
          </a:xfrm>
          <a:prstGeom prst="rect">
            <a:avLst/>
          </a:prstGeom>
        </p:spPr>
        <p:txBody>
          <a:bodyPr/>
          <a:lstStyle>
            <a:lvl1pPr>
              <a:defRPr>
                <a:solidFill>
                  <a:schemeClr val="accent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xmlns="" id="{89C367F2-71DC-47EF-A853-3914CFF05A47}"/>
              </a:ext>
            </a:extLst>
          </p:cNvPr>
          <p:cNvSpPr>
            <a:spLocks noGrp="1"/>
          </p:cNvSpPr>
          <p:nvPr>
            <p:ph type="ftr" sz="quarter" idx="10"/>
          </p:nvPr>
        </p:nvSpPr>
        <p:spPr>
          <a:xfrm>
            <a:off x="628650" y="6356351"/>
            <a:ext cx="6182458" cy="501649"/>
          </a:xfrm>
          <a:prstGeom prst="rect">
            <a:avLst/>
          </a:prstGeom>
        </p:spPr>
        <p:txBody>
          <a:bodyPr/>
          <a:lstStyle/>
          <a:p>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113" y="4038600"/>
            <a:ext cx="804313" cy="804313"/>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250" y="3091548"/>
            <a:ext cx="554038" cy="554038"/>
          </a:xfrm>
          <a:prstGeom prst="rect">
            <a:avLst/>
          </a:prstGeom>
        </p:spPr>
      </p:pic>
    </p:spTree>
    <p:extLst>
      <p:ext uri="{BB962C8B-B14F-4D97-AF65-F5344CB8AC3E}">
        <p14:creationId xmlns:p14="http://schemas.microsoft.com/office/powerpoint/2010/main" val="36379627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B6788-737A-9944-9EB5-7EBF0AC8891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xmlns="" id="{040A38B1-8C1E-5D41-A8CA-225DD203F0CE}"/>
              </a:ext>
            </a:extLst>
          </p:cNvPr>
          <p:cNvSpPr>
            <a:spLocks noGrp="1"/>
          </p:cNvSpPr>
          <p:nvPr>
            <p:ph type="ftr" sz="quarter" idx="10"/>
          </p:nvPr>
        </p:nvSpPr>
        <p:spPr/>
        <p:txBody>
          <a:bodyPr/>
          <a:lstStyle/>
          <a:p>
            <a:r>
              <a:rPr lang="en-US" dirty="0"/>
              <a:t>Footer text goes here</a:t>
            </a:r>
          </a:p>
        </p:txBody>
      </p:sp>
      <p:sp>
        <p:nvSpPr>
          <p:cNvPr id="4" name="Content Placeholder 7">
            <a:extLst>
              <a:ext uri="{FF2B5EF4-FFF2-40B4-BE49-F238E27FC236}">
                <a16:creationId xmlns:a16="http://schemas.microsoft.com/office/drawing/2014/main" xmlns="" id="{A6CCAD5A-21B7-DA4E-A9A8-9C619190CB85}"/>
              </a:ext>
            </a:extLst>
          </p:cNvPr>
          <p:cNvSpPr>
            <a:spLocks noGrp="1"/>
          </p:cNvSpPr>
          <p:nvPr>
            <p:ph sz="quarter" idx="11" hasCustomPrompt="1"/>
          </p:nvPr>
        </p:nvSpPr>
        <p:spPr>
          <a:xfrm>
            <a:off x="628651" y="1254368"/>
            <a:ext cx="7886700" cy="4759569"/>
          </a:xfrm>
          <a:prstGeom prst="rect">
            <a:avLst/>
          </a:prstGeom>
        </p:spPr>
        <p:txBody>
          <a:bodyPr/>
          <a:lstStyle>
            <a:lvl1pPr>
              <a:buClr>
                <a:schemeClr val="accent1"/>
              </a:buClr>
              <a:defRPr b="0" i="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a:defRPr b="0" i="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Bullets</a:t>
            </a:r>
          </a:p>
        </p:txBody>
      </p:sp>
    </p:spTree>
    <p:custDataLst>
      <p:tags r:id="rId1"/>
    </p:custDataLst>
    <p:extLst>
      <p:ext uri="{BB962C8B-B14F-4D97-AF65-F5344CB8AC3E}">
        <p14:creationId xmlns:p14="http://schemas.microsoft.com/office/powerpoint/2010/main" val="84780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Break">
    <p:spTree>
      <p:nvGrpSpPr>
        <p:cNvPr id="1" name=""/>
        <p:cNvGrpSpPr/>
        <p:nvPr/>
      </p:nvGrpSpPr>
      <p:grpSpPr>
        <a:xfrm>
          <a:off x="0" y="0"/>
          <a:ext cx="0" cy="0"/>
          <a:chOff x="0" y="0"/>
          <a:chExt cx="0" cy="0"/>
        </a:xfrm>
      </p:grpSpPr>
      <p:sp>
        <p:nvSpPr>
          <p:cNvPr id="9" name="Rounded Rectangle 8">
            <a:extLst>
              <a:ext uri="{FF2B5EF4-FFF2-40B4-BE49-F238E27FC236}">
                <a16:creationId xmlns="" xmlns:a16="http://schemas.microsoft.com/office/drawing/2014/main" id="{F8379DA4-28CB-5C49-B710-9FDDFD7FEFA4}"/>
              </a:ext>
            </a:extLst>
          </p:cNvPr>
          <p:cNvSpPr/>
          <p:nvPr userDrawn="1"/>
        </p:nvSpPr>
        <p:spPr>
          <a:xfrm>
            <a:off x="-1051042" y="1345559"/>
            <a:ext cx="7949681" cy="1843892"/>
          </a:xfrm>
          <a:prstGeom prst="roundRect">
            <a:avLst/>
          </a:prstGeom>
          <a:gradFill>
            <a:gsLst>
              <a:gs pos="0">
                <a:schemeClr val="accent1">
                  <a:satMod val="103000"/>
                  <a:lumMod val="102000"/>
                  <a:tint val="94000"/>
                  <a:alpha val="90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Calibri Light" panose="020F0302020204030204" pitchFamily="34" charset="0"/>
            </a:endParaRPr>
          </a:p>
        </p:txBody>
      </p:sp>
      <p:sp>
        <p:nvSpPr>
          <p:cNvPr id="5" name="Footer Placeholder 4"/>
          <p:cNvSpPr>
            <a:spLocks noGrp="1"/>
          </p:cNvSpPr>
          <p:nvPr>
            <p:ph type="ftr" sz="quarter" idx="11"/>
          </p:nvPr>
        </p:nvSpPr>
        <p:spPr>
          <a:xfrm>
            <a:off x="628650" y="6356351"/>
            <a:ext cx="6182458" cy="501649"/>
          </a:xfrm>
          <a:prstGeom prst="rect">
            <a:avLst/>
          </a:prstGeom>
        </p:spPr>
        <p:txBody>
          <a:bodyPr/>
          <a:lstStyle>
            <a:lvl1pPr>
              <a:defRPr b="0" i="0">
                <a:latin typeface="Calibri Light" panose="020F0302020204030204" pitchFamily="34" charset="0"/>
              </a:defRPr>
            </a:lvl1pPr>
          </a:lstStyle>
          <a:p>
            <a:endParaRPr lang="en-US" dirty="0"/>
          </a:p>
        </p:txBody>
      </p:sp>
      <p:sp>
        <p:nvSpPr>
          <p:cNvPr id="2" name="Title 1"/>
          <p:cNvSpPr>
            <a:spLocks noGrp="1"/>
          </p:cNvSpPr>
          <p:nvPr>
            <p:ph type="ctrTitle" hasCustomPrompt="1"/>
          </p:nvPr>
        </p:nvSpPr>
        <p:spPr>
          <a:xfrm>
            <a:off x="772989" y="1577838"/>
            <a:ext cx="5849816" cy="954332"/>
          </a:xfrm>
          <a:prstGeom prst="rect">
            <a:avLst/>
          </a:prstGeom>
        </p:spPr>
        <p:txBody>
          <a:bodyPr anchor="ctr">
            <a:normAutofit/>
          </a:bodyPr>
          <a:lstStyle>
            <a:lvl1pPr algn="l">
              <a:defRPr sz="4000" b="1" i="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a:t>Master title style</a:t>
            </a:r>
          </a:p>
        </p:txBody>
      </p:sp>
      <p:sp>
        <p:nvSpPr>
          <p:cNvPr id="3" name="Subtitle 2"/>
          <p:cNvSpPr>
            <a:spLocks noGrp="1"/>
          </p:cNvSpPr>
          <p:nvPr>
            <p:ph type="subTitle" idx="1"/>
          </p:nvPr>
        </p:nvSpPr>
        <p:spPr>
          <a:xfrm>
            <a:off x="782320" y="2409117"/>
            <a:ext cx="5849816" cy="502323"/>
          </a:xfrm>
          <a:prstGeom prst="rect">
            <a:avLst/>
          </a:prstGeom>
        </p:spPr>
        <p:txBody>
          <a:bodyPr anchor="ctr"/>
          <a:lstStyle>
            <a:lvl1pPr marL="0" indent="0" algn="l">
              <a:buNone/>
              <a:defRPr sz="24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3466113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66875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917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254580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803531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94944"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3319272" y="2907792"/>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6"/>
          <p:cNvSpPr>
            <a:spLocks noGrp="1"/>
          </p:cNvSpPr>
          <p:nvPr>
            <p:ph type="body" sz="quarter" idx="18" hasCustomPrompt="1"/>
          </p:nvPr>
        </p:nvSpPr>
        <p:spPr>
          <a:xfrm>
            <a:off x="6949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1" name="Text Placeholder 16"/>
          <p:cNvSpPr>
            <a:spLocks noGrp="1"/>
          </p:cNvSpPr>
          <p:nvPr>
            <p:ph type="body" sz="quarter" idx="19" hasCustomPrompt="1"/>
          </p:nvPr>
        </p:nvSpPr>
        <p:spPr>
          <a:xfrm>
            <a:off x="3319272"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2" name="Text Placeholder 16"/>
          <p:cNvSpPr>
            <a:spLocks noGrp="1"/>
          </p:cNvSpPr>
          <p:nvPr>
            <p:ph type="body" sz="quarter" idx="20" hasCustomPrompt="1"/>
          </p:nvPr>
        </p:nvSpPr>
        <p:spPr>
          <a:xfrm>
            <a:off x="5952744" y="2514600"/>
            <a:ext cx="2505456"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text</a:t>
            </a:r>
            <a:endParaRPr lang="en-US" dirty="0"/>
          </a:p>
        </p:txBody>
      </p:sp>
      <p:sp>
        <p:nvSpPr>
          <p:cNvPr id="13" name="Content Placeholder 5"/>
          <p:cNvSpPr>
            <a:spLocks noGrp="1"/>
          </p:cNvSpPr>
          <p:nvPr>
            <p:ph sz="quarter" idx="21"/>
          </p:nvPr>
        </p:nvSpPr>
        <p:spPr>
          <a:xfrm>
            <a:off x="5952744" y="2895600"/>
            <a:ext cx="2505456" cy="3227832"/>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16"/>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18" name="Slide Number Placeholder 17"/>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9" name="Footer Placeholder 18"/>
          <p:cNvSpPr>
            <a:spLocks noGrp="1"/>
          </p:cNvSpPr>
          <p:nvPr>
            <p:ph type="ftr" sz="quarter" idx="24"/>
          </p:nvPr>
        </p:nvSpPr>
        <p:spPr/>
        <p:txBody>
          <a:bodyPr/>
          <a:lstStyle/>
          <a:p>
            <a:endParaRPr lang="en-US" dirty="0"/>
          </a:p>
        </p:txBody>
      </p:sp>
      <p:grpSp>
        <p:nvGrpSpPr>
          <p:cNvPr id="20" name="Group 19"/>
          <p:cNvGrpSpPr/>
          <p:nvPr userDrawn="1"/>
        </p:nvGrpSpPr>
        <p:grpSpPr>
          <a:xfrm>
            <a:off x="1417320" y="1572768"/>
            <a:ext cx="905256" cy="905256"/>
            <a:chOff x="3955288" y="5039932"/>
            <a:chExt cx="722376" cy="722376"/>
          </a:xfrm>
        </p:grpSpPr>
        <p:sp>
          <p:nvSpPr>
            <p:cNvPr id="21" name="Oval 20"/>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TextBox 21"/>
            <p:cNvSpPr txBox="1"/>
            <p:nvPr/>
          </p:nvSpPr>
          <p:spPr>
            <a:xfrm>
              <a:off x="3961639" y="5077954"/>
              <a:ext cx="716025" cy="613998"/>
            </a:xfrm>
            <a:prstGeom prst="rect">
              <a:avLst/>
            </a:prstGeom>
            <a:noFill/>
          </p:spPr>
          <p:txBody>
            <a:bodyPr wrap="square" rtlCol="0" anchor="t">
              <a:spAutoFit/>
            </a:bodyPr>
            <a:lstStyle/>
            <a:p>
              <a:pPr algn="ctr"/>
              <a:r>
                <a:rPr lang="en-US" sz="4400" b="1" dirty="0" smtClean="0">
                  <a:solidFill>
                    <a:schemeClr val="bg1"/>
                  </a:solidFill>
                </a:rPr>
                <a:t>1</a:t>
              </a:r>
              <a:endParaRPr lang="en-US" sz="4400" b="1" dirty="0">
                <a:solidFill>
                  <a:schemeClr val="bg1"/>
                </a:solidFill>
              </a:endParaRPr>
            </a:p>
          </p:txBody>
        </p:sp>
      </p:grpSp>
      <p:grpSp>
        <p:nvGrpSpPr>
          <p:cNvPr id="30" name="Group 29"/>
          <p:cNvGrpSpPr/>
          <p:nvPr userDrawn="1"/>
        </p:nvGrpSpPr>
        <p:grpSpPr>
          <a:xfrm>
            <a:off x="4114800" y="1572768"/>
            <a:ext cx="905256" cy="905256"/>
            <a:chOff x="4800600" y="1737360"/>
            <a:chExt cx="905256" cy="905256"/>
          </a:xfrm>
        </p:grpSpPr>
        <p:sp>
          <p:nvSpPr>
            <p:cNvPr id="25" name="Oval 24"/>
            <p:cNvSpPr/>
            <p:nvPr/>
          </p:nvSpPr>
          <p:spPr>
            <a:xfrm>
              <a:off x="4800600" y="1737360"/>
              <a:ext cx="905256" cy="90525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6" name="TextBox 25"/>
            <p:cNvSpPr txBox="1"/>
            <p:nvPr/>
          </p:nvSpPr>
          <p:spPr>
            <a:xfrm>
              <a:off x="4895216" y="1805268"/>
              <a:ext cx="716025" cy="769441"/>
            </a:xfrm>
            <a:prstGeom prst="rect">
              <a:avLst/>
            </a:prstGeom>
            <a:noFill/>
          </p:spPr>
          <p:txBody>
            <a:bodyPr wrap="square" rtlCol="0" anchor="t">
              <a:spAutoFit/>
            </a:bodyPr>
            <a:lstStyle/>
            <a:p>
              <a:pPr algn="ctr"/>
              <a:r>
                <a:rPr lang="en-US" sz="4400" b="1" dirty="0" smtClean="0">
                  <a:solidFill>
                    <a:schemeClr val="bg1"/>
                  </a:solidFill>
                </a:rPr>
                <a:t>2</a:t>
              </a:r>
              <a:endParaRPr lang="en-US" sz="4400" b="1" dirty="0">
                <a:solidFill>
                  <a:schemeClr val="bg1"/>
                </a:solidFill>
              </a:endParaRPr>
            </a:p>
          </p:txBody>
        </p:sp>
      </p:grpSp>
      <p:grpSp>
        <p:nvGrpSpPr>
          <p:cNvPr id="31" name="Group 30"/>
          <p:cNvGrpSpPr/>
          <p:nvPr userDrawn="1"/>
        </p:nvGrpSpPr>
        <p:grpSpPr>
          <a:xfrm>
            <a:off x="6675120" y="1572768"/>
            <a:ext cx="905256" cy="905256"/>
            <a:chOff x="762000" y="1295400"/>
            <a:chExt cx="905256" cy="905256"/>
          </a:xfrm>
        </p:grpSpPr>
        <p:sp>
          <p:nvSpPr>
            <p:cNvPr id="28" name="Oval 27"/>
            <p:cNvSpPr/>
            <p:nvPr/>
          </p:nvSpPr>
          <p:spPr>
            <a:xfrm>
              <a:off x="762000" y="1295400"/>
              <a:ext cx="905256" cy="90525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9" name="TextBox 28"/>
            <p:cNvSpPr txBox="1"/>
            <p:nvPr/>
          </p:nvSpPr>
          <p:spPr>
            <a:xfrm>
              <a:off x="856616" y="1363308"/>
              <a:ext cx="716025" cy="769441"/>
            </a:xfrm>
            <a:prstGeom prst="rect">
              <a:avLst/>
            </a:prstGeom>
            <a:noFill/>
          </p:spPr>
          <p:txBody>
            <a:bodyPr wrap="square" rtlCol="0" anchor="t">
              <a:spAutoFit/>
            </a:bodyPr>
            <a:lstStyle/>
            <a:p>
              <a:pPr algn="ctr"/>
              <a:r>
                <a:rPr lang="en-US" sz="4400" b="1" dirty="0" smtClean="0">
                  <a:solidFill>
                    <a:schemeClr val="bg1"/>
                  </a:solidFill>
                </a:rPr>
                <a:t>3</a:t>
              </a:r>
              <a:endParaRPr lang="en-US" sz="4400" b="1" dirty="0">
                <a:solidFill>
                  <a:schemeClr val="bg1"/>
                </a:solidFill>
              </a:endParaRPr>
            </a:p>
          </p:txBody>
        </p:sp>
      </p:grpSp>
    </p:spTree>
    <p:custDataLst>
      <p:tags r:id="rId1"/>
    </p:custDataLst>
    <p:extLst>
      <p:ext uri="{BB962C8B-B14F-4D97-AF65-F5344CB8AC3E}">
        <p14:creationId xmlns:p14="http://schemas.microsoft.com/office/powerpoint/2010/main" val="1700879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2244355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729302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1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 Numbered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9" name="Text Placeholder 16"/>
          <p:cNvSpPr>
            <a:spLocks noGrp="1"/>
          </p:cNvSpPr>
          <p:nvPr>
            <p:ph type="body" sz="quarter" idx="18" hasCustomPrompt="1"/>
          </p:nvPr>
        </p:nvSpPr>
        <p:spPr>
          <a:xfrm>
            <a:off x="2066544" y="1435608"/>
            <a:ext cx="2130552" cy="667512"/>
          </a:xfrm>
          <a:prstGeom prst="rect">
            <a:avLst/>
          </a:prstGeom>
        </p:spPr>
        <p:txBody>
          <a:bodyPr anchor="ctr" anchorCtr="0">
            <a:noAutofit/>
          </a:bodyPr>
          <a:lstStyle>
            <a:lvl1pPr marL="0" indent="0">
              <a:buNone/>
              <a:defRPr sz="2200" b="0">
                <a:solidFill>
                  <a:srgbClr val="000000"/>
                </a:solidFill>
                <a:latin typeface="Calibri" panose="020F0502020204030204" pitchFamily="34" charset="0"/>
              </a:defRPr>
            </a:lvl1pPr>
          </a:lstStyle>
          <a:p>
            <a:pPr lvl="0"/>
            <a:r>
              <a:rPr lang="en-US" dirty="0" smtClean="0"/>
              <a:t>Click to add text</a:t>
            </a:r>
            <a:endParaRPr lang="en-US" dirty="0"/>
          </a:p>
        </p:txBody>
      </p:sp>
      <p:sp>
        <p:nvSpPr>
          <p:cNvPr id="10" name="Text Placeholder 16"/>
          <p:cNvSpPr>
            <a:spLocks noGrp="1"/>
          </p:cNvSpPr>
          <p:nvPr>
            <p:ph type="body" sz="quarter" idx="19" hasCustomPrompt="1"/>
          </p:nvPr>
        </p:nvSpPr>
        <p:spPr>
          <a:xfrm>
            <a:off x="206654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1" name="Text Placeholder 16"/>
          <p:cNvSpPr>
            <a:spLocks noGrp="1"/>
          </p:cNvSpPr>
          <p:nvPr>
            <p:ph type="body" sz="quarter" idx="20" hasCustomPrompt="1"/>
          </p:nvPr>
        </p:nvSpPr>
        <p:spPr>
          <a:xfrm>
            <a:off x="2066544" y="3246120"/>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19" name="Text Placeholder 16"/>
          <p:cNvSpPr>
            <a:spLocks noGrp="1"/>
          </p:cNvSpPr>
          <p:nvPr>
            <p:ph type="body" sz="quarter" idx="21" hasCustomPrompt="1"/>
          </p:nvPr>
        </p:nvSpPr>
        <p:spPr>
          <a:xfrm>
            <a:off x="5586984" y="143560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0" name="Text Placeholder 16"/>
          <p:cNvSpPr>
            <a:spLocks noGrp="1"/>
          </p:cNvSpPr>
          <p:nvPr>
            <p:ph type="body" sz="quarter" idx="22" hasCustomPrompt="1"/>
          </p:nvPr>
        </p:nvSpPr>
        <p:spPr>
          <a:xfrm>
            <a:off x="5586984" y="2340864"/>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1" name="Text Placeholder 16"/>
          <p:cNvSpPr>
            <a:spLocks noGrp="1"/>
          </p:cNvSpPr>
          <p:nvPr>
            <p:ph type="body" sz="quarter" idx="23" hasCustomPrompt="1"/>
          </p:nvPr>
        </p:nvSpPr>
        <p:spPr>
          <a:xfrm>
            <a:off x="5586984" y="5047488"/>
            <a:ext cx="2130552" cy="667512"/>
          </a:xfrm>
          <a:prstGeom prst="rect">
            <a:avLst/>
          </a:prstGeom>
        </p:spPr>
        <p:txBody>
          <a:bodyPr anchor="ctr" anchorCtr="0">
            <a:noAutofit/>
          </a:bodyPr>
          <a:lstStyle>
            <a:lvl1pPr marL="0" indent="0">
              <a:lnSpc>
                <a:spcPts val="2200"/>
              </a:lnSpc>
              <a:spcBef>
                <a:spcPts val="0"/>
              </a:spcBef>
              <a:spcAft>
                <a:spcPts val="0"/>
              </a:spcAft>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2" name="Text Placeholder 16"/>
          <p:cNvSpPr>
            <a:spLocks noGrp="1"/>
          </p:cNvSpPr>
          <p:nvPr>
            <p:ph type="body" sz="quarter" idx="24" hasCustomPrompt="1"/>
          </p:nvPr>
        </p:nvSpPr>
        <p:spPr>
          <a:xfrm>
            <a:off x="206654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3" name="Text Placeholder 16"/>
          <p:cNvSpPr>
            <a:spLocks noGrp="1"/>
          </p:cNvSpPr>
          <p:nvPr>
            <p:ph type="body" sz="quarter" idx="25" hasCustomPrompt="1"/>
          </p:nvPr>
        </p:nvSpPr>
        <p:spPr>
          <a:xfrm>
            <a:off x="2066544" y="5047488"/>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4" name="Text Placeholder 16"/>
          <p:cNvSpPr>
            <a:spLocks noGrp="1"/>
          </p:cNvSpPr>
          <p:nvPr>
            <p:ph type="body" sz="quarter" idx="26" hasCustomPrompt="1"/>
          </p:nvPr>
        </p:nvSpPr>
        <p:spPr>
          <a:xfrm>
            <a:off x="5586984" y="3246120"/>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5" name="Text Placeholder 16"/>
          <p:cNvSpPr>
            <a:spLocks noGrp="1"/>
          </p:cNvSpPr>
          <p:nvPr>
            <p:ph type="body" sz="quarter" idx="27" hasCustomPrompt="1"/>
          </p:nvPr>
        </p:nvSpPr>
        <p:spPr>
          <a:xfrm>
            <a:off x="5586984" y="4151376"/>
            <a:ext cx="2130552" cy="667512"/>
          </a:xfrm>
          <a:prstGeom prst="rect">
            <a:avLst/>
          </a:prstGeom>
        </p:spPr>
        <p:txBody>
          <a:bodyPr anchor="ctr" anchorCtr="0">
            <a:noAutofit/>
          </a:bodyPr>
          <a:lstStyle>
            <a:lvl1pPr marL="0" indent="0">
              <a:buNone/>
              <a:defRPr lang="en-US" sz="2200" b="0" kern="1200" dirty="0" smtClean="0">
                <a:solidFill>
                  <a:srgbClr val="000000"/>
                </a:solidFill>
                <a:latin typeface="Calibri" panose="020F0502020204030204" pitchFamily="34" charset="0"/>
                <a:ea typeface="+mn-ea"/>
                <a:cs typeface="+mn-cs"/>
              </a:defRPr>
            </a:lvl1pPr>
          </a:lstStyle>
          <a:p>
            <a:pPr lvl="0"/>
            <a:r>
              <a:rPr lang="en-US" dirty="0" smtClean="0"/>
              <a:t>Click to add text</a:t>
            </a:r>
            <a:endParaRPr lang="en-US" dirty="0"/>
          </a:p>
        </p:txBody>
      </p:sp>
      <p:sp>
        <p:nvSpPr>
          <p:cNvPr id="26" name="Date Placeholder 25"/>
          <p:cNvSpPr>
            <a:spLocks noGrp="1"/>
          </p:cNvSpPr>
          <p:nvPr>
            <p:ph type="dt" sz="half" idx="28"/>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27" name="Slide Number Placeholder 26"/>
          <p:cNvSpPr>
            <a:spLocks noGrp="1"/>
          </p:cNvSpPr>
          <p:nvPr>
            <p:ph type="sldNum" sz="quarter" idx="29"/>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28" name="Footer Placeholder 27"/>
          <p:cNvSpPr>
            <a:spLocks noGrp="1"/>
          </p:cNvSpPr>
          <p:nvPr>
            <p:ph type="ftr" sz="quarter" idx="30"/>
          </p:nvPr>
        </p:nvSpPr>
        <p:spPr/>
        <p:txBody>
          <a:bodyPr/>
          <a:lstStyle/>
          <a:p>
            <a:endParaRPr lang="en-US" dirty="0"/>
          </a:p>
        </p:txBody>
      </p:sp>
      <p:grpSp>
        <p:nvGrpSpPr>
          <p:cNvPr id="29" name="Group 28"/>
          <p:cNvGrpSpPr/>
          <p:nvPr userDrawn="1"/>
        </p:nvGrpSpPr>
        <p:grpSpPr>
          <a:xfrm>
            <a:off x="4754880" y="5047488"/>
            <a:ext cx="722376" cy="722376"/>
            <a:chOff x="3955288" y="5039932"/>
            <a:chExt cx="722376" cy="722376"/>
          </a:xfrm>
        </p:grpSpPr>
        <p:sp>
          <p:nvSpPr>
            <p:cNvPr id="30" name="Oval 29"/>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1" name="TextBox 30"/>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10</a:t>
              </a:r>
              <a:endParaRPr lang="en-US" sz="3600" b="1" dirty="0">
                <a:solidFill>
                  <a:schemeClr val="bg1"/>
                </a:solidFill>
              </a:endParaRPr>
            </a:p>
          </p:txBody>
        </p:sp>
      </p:grpSp>
      <p:grpSp>
        <p:nvGrpSpPr>
          <p:cNvPr id="65" name="Group 64"/>
          <p:cNvGrpSpPr/>
          <p:nvPr userDrawn="1"/>
        </p:nvGrpSpPr>
        <p:grpSpPr>
          <a:xfrm>
            <a:off x="4754880" y="1435608"/>
            <a:ext cx="722376" cy="722376"/>
            <a:chOff x="3955288" y="4138232"/>
            <a:chExt cx="722376" cy="722376"/>
          </a:xfrm>
        </p:grpSpPr>
        <p:sp>
          <p:nvSpPr>
            <p:cNvPr id="33" name="Oval 32"/>
            <p:cNvSpPr/>
            <p:nvPr/>
          </p:nvSpPr>
          <p:spPr>
            <a:xfrm>
              <a:off x="3955288" y="4138232"/>
              <a:ext cx="722376" cy="722376"/>
            </a:xfrm>
            <a:prstGeom prst="ellipse">
              <a:avLst/>
            </a:prstGeom>
            <a:solidFill>
              <a:srgbClr val="0091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TextBox 33"/>
            <p:cNvSpPr txBox="1"/>
            <p:nvPr/>
          </p:nvSpPr>
          <p:spPr>
            <a:xfrm>
              <a:off x="3961639" y="4176255"/>
              <a:ext cx="716025" cy="646331"/>
            </a:xfrm>
            <a:prstGeom prst="rect">
              <a:avLst/>
            </a:prstGeom>
            <a:noFill/>
          </p:spPr>
          <p:txBody>
            <a:bodyPr wrap="square" rtlCol="0" anchor="t">
              <a:spAutoFit/>
            </a:bodyPr>
            <a:lstStyle/>
            <a:p>
              <a:pPr algn="ctr"/>
              <a:r>
                <a:rPr lang="en-US" sz="3600" b="1" dirty="0" smtClean="0">
                  <a:solidFill>
                    <a:schemeClr val="bg1"/>
                  </a:solidFill>
                </a:rPr>
                <a:t>6</a:t>
              </a:r>
              <a:endParaRPr lang="en-US" sz="3600" b="1" dirty="0">
                <a:solidFill>
                  <a:schemeClr val="bg1"/>
                </a:solidFill>
              </a:endParaRPr>
            </a:p>
          </p:txBody>
        </p:sp>
      </p:grpSp>
      <p:grpSp>
        <p:nvGrpSpPr>
          <p:cNvPr id="35" name="Group 34"/>
          <p:cNvGrpSpPr/>
          <p:nvPr userDrawn="1"/>
        </p:nvGrpSpPr>
        <p:grpSpPr>
          <a:xfrm>
            <a:off x="4754880" y="3246120"/>
            <a:ext cx="722376" cy="722376"/>
            <a:chOff x="3955288" y="3236532"/>
            <a:chExt cx="722376" cy="722376"/>
          </a:xfrm>
        </p:grpSpPr>
        <p:sp>
          <p:nvSpPr>
            <p:cNvPr id="36" name="Oval 35"/>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7" name="TextBox 36"/>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8</a:t>
              </a:r>
              <a:endParaRPr lang="en-US" sz="3600" b="1" dirty="0">
                <a:solidFill>
                  <a:schemeClr val="bg1"/>
                </a:solidFill>
              </a:endParaRPr>
            </a:p>
          </p:txBody>
        </p:sp>
      </p:grpSp>
      <p:grpSp>
        <p:nvGrpSpPr>
          <p:cNvPr id="38" name="Group 37"/>
          <p:cNvGrpSpPr/>
          <p:nvPr userDrawn="1"/>
        </p:nvGrpSpPr>
        <p:grpSpPr>
          <a:xfrm>
            <a:off x="1261872" y="2340864"/>
            <a:ext cx="722376" cy="722376"/>
            <a:chOff x="3955288" y="3236532"/>
            <a:chExt cx="722376" cy="722376"/>
          </a:xfrm>
        </p:grpSpPr>
        <p:sp>
          <p:nvSpPr>
            <p:cNvPr id="49" name="Oval 48"/>
            <p:cNvSpPr/>
            <p:nvPr/>
          </p:nvSpPr>
          <p:spPr>
            <a:xfrm>
              <a:off x="3955288" y="3236532"/>
              <a:ext cx="722376" cy="722376"/>
            </a:xfrm>
            <a:prstGeom prst="ellipse">
              <a:avLst/>
            </a:prstGeom>
            <a:solidFill>
              <a:srgbClr val="0099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0" name="TextBox 49"/>
            <p:cNvSpPr txBox="1"/>
            <p:nvPr/>
          </p:nvSpPr>
          <p:spPr>
            <a:xfrm>
              <a:off x="3961639" y="3274555"/>
              <a:ext cx="716025" cy="646331"/>
            </a:xfrm>
            <a:prstGeom prst="rect">
              <a:avLst/>
            </a:prstGeom>
            <a:noFill/>
          </p:spPr>
          <p:txBody>
            <a:bodyPr wrap="square" rtlCol="0" anchor="t">
              <a:spAutoFit/>
            </a:bodyPr>
            <a:lstStyle/>
            <a:p>
              <a:pPr algn="ctr"/>
              <a:r>
                <a:rPr lang="en-US" sz="3600" b="1" dirty="0" smtClean="0">
                  <a:solidFill>
                    <a:schemeClr val="bg1"/>
                  </a:solidFill>
                </a:rPr>
                <a:t>2</a:t>
              </a:r>
              <a:endParaRPr lang="en-US" sz="3600" b="1" dirty="0">
                <a:solidFill>
                  <a:schemeClr val="bg1"/>
                </a:solidFill>
              </a:endParaRPr>
            </a:p>
          </p:txBody>
        </p:sp>
      </p:grpSp>
      <p:grpSp>
        <p:nvGrpSpPr>
          <p:cNvPr id="51" name="Group 50"/>
          <p:cNvGrpSpPr/>
          <p:nvPr userDrawn="1"/>
        </p:nvGrpSpPr>
        <p:grpSpPr>
          <a:xfrm>
            <a:off x="1261872" y="1435608"/>
            <a:ext cx="722376" cy="722376"/>
            <a:chOff x="3955288" y="5039932"/>
            <a:chExt cx="722376" cy="722376"/>
          </a:xfrm>
        </p:grpSpPr>
        <p:sp>
          <p:nvSpPr>
            <p:cNvPr id="52" name="Oval 51"/>
            <p:cNvSpPr/>
            <p:nvPr/>
          </p:nvSpPr>
          <p:spPr>
            <a:xfrm>
              <a:off x="3955288" y="5039932"/>
              <a:ext cx="722376" cy="722376"/>
            </a:xfrm>
            <a:prstGeom prst="ellipse">
              <a:avLst/>
            </a:prstGeom>
            <a:solidFill>
              <a:srgbClr val="00BC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3" name="TextBox 52"/>
            <p:cNvSpPr txBox="1"/>
            <p:nvPr/>
          </p:nvSpPr>
          <p:spPr>
            <a:xfrm>
              <a:off x="3961639" y="5077955"/>
              <a:ext cx="716025" cy="646331"/>
            </a:xfrm>
            <a:prstGeom prst="rect">
              <a:avLst/>
            </a:prstGeom>
            <a:noFill/>
          </p:spPr>
          <p:txBody>
            <a:bodyPr wrap="square" rtlCol="0" anchor="t">
              <a:spAutoFit/>
            </a:bodyPr>
            <a:lstStyle/>
            <a:p>
              <a:pPr algn="ctr"/>
              <a:r>
                <a:rPr lang="en-US" sz="3600" b="1" dirty="0" smtClean="0">
                  <a:solidFill>
                    <a:schemeClr val="bg1"/>
                  </a:solidFill>
                </a:rPr>
                <a:t>1</a:t>
              </a:r>
              <a:endParaRPr lang="en-US" sz="3600" b="1" dirty="0">
                <a:solidFill>
                  <a:schemeClr val="bg1"/>
                </a:solidFill>
              </a:endParaRPr>
            </a:p>
          </p:txBody>
        </p:sp>
      </p:grpSp>
      <p:grpSp>
        <p:nvGrpSpPr>
          <p:cNvPr id="57" name="Group 56"/>
          <p:cNvGrpSpPr/>
          <p:nvPr userDrawn="1"/>
        </p:nvGrpSpPr>
        <p:grpSpPr>
          <a:xfrm>
            <a:off x="1261872" y="3246120"/>
            <a:ext cx="722376" cy="722376"/>
            <a:chOff x="381000" y="5029200"/>
            <a:chExt cx="722376" cy="722376"/>
          </a:xfrm>
        </p:grpSpPr>
        <p:sp>
          <p:nvSpPr>
            <p:cNvPr id="55" name="Oval 54"/>
            <p:cNvSpPr/>
            <p:nvPr/>
          </p:nvSpPr>
          <p:spPr>
            <a:xfrm>
              <a:off x="381000" y="5029200"/>
              <a:ext cx="722376" cy="722376"/>
            </a:xfrm>
            <a:prstGeom prst="ellipse">
              <a:avLst/>
            </a:prstGeom>
            <a:solidFill>
              <a:srgbClr val="00B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6" name="TextBox 55"/>
            <p:cNvSpPr txBox="1"/>
            <p:nvPr/>
          </p:nvSpPr>
          <p:spPr>
            <a:xfrm>
              <a:off x="387351" y="5067223"/>
              <a:ext cx="716025" cy="646331"/>
            </a:xfrm>
            <a:prstGeom prst="rect">
              <a:avLst/>
            </a:prstGeom>
            <a:noFill/>
          </p:spPr>
          <p:txBody>
            <a:bodyPr wrap="square" rtlCol="0" anchor="t">
              <a:spAutoFit/>
            </a:bodyPr>
            <a:lstStyle/>
            <a:p>
              <a:pPr algn="ctr"/>
              <a:r>
                <a:rPr lang="en-US" sz="3600" b="1" dirty="0" smtClean="0">
                  <a:solidFill>
                    <a:schemeClr val="bg1"/>
                  </a:solidFill>
                </a:rPr>
                <a:t>3</a:t>
              </a:r>
              <a:endParaRPr lang="en-US" sz="3600" b="1" dirty="0">
                <a:solidFill>
                  <a:schemeClr val="bg1"/>
                </a:solidFill>
              </a:endParaRPr>
            </a:p>
          </p:txBody>
        </p:sp>
      </p:grpSp>
      <p:grpSp>
        <p:nvGrpSpPr>
          <p:cNvPr id="61" name="Group 60"/>
          <p:cNvGrpSpPr/>
          <p:nvPr userDrawn="1"/>
        </p:nvGrpSpPr>
        <p:grpSpPr>
          <a:xfrm>
            <a:off x="1261872" y="4151376"/>
            <a:ext cx="722376" cy="722376"/>
            <a:chOff x="457200" y="4114800"/>
            <a:chExt cx="722376" cy="722376"/>
          </a:xfrm>
        </p:grpSpPr>
        <p:sp>
          <p:nvSpPr>
            <p:cNvPr id="59" name="Oval 58"/>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0" name="TextBox 59"/>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4</a:t>
              </a:r>
              <a:endParaRPr lang="en-US" sz="3600" b="1" dirty="0">
                <a:solidFill>
                  <a:schemeClr val="bg1"/>
                </a:solidFill>
              </a:endParaRPr>
            </a:p>
          </p:txBody>
        </p:sp>
      </p:grpSp>
      <p:grpSp>
        <p:nvGrpSpPr>
          <p:cNvPr id="62" name="Group 61"/>
          <p:cNvGrpSpPr/>
          <p:nvPr userDrawn="1"/>
        </p:nvGrpSpPr>
        <p:grpSpPr>
          <a:xfrm>
            <a:off x="4754880" y="2340864"/>
            <a:ext cx="722376" cy="722376"/>
            <a:chOff x="457200" y="4114800"/>
            <a:chExt cx="722376" cy="722376"/>
          </a:xfrm>
        </p:grpSpPr>
        <p:sp>
          <p:nvSpPr>
            <p:cNvPr id="63" name="Oval 62"/>
            <p:cNvSpPr/>
            <p:nvPr/>
          </p:nvSpPr>
          <p:spPr>
            <a:xfrm>
              <a:off x="457200" y="4114800"/>
              <a:ext cx="722376" cy="722376"/>
            </a:xfrm>
            <a:prstGeom prst="ellipse">
              <a:avLst/>
            </a:prstGeom>
            <a:solidFill>
              <a:srgbClr val="00C7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4" name="TextBox 63"/>
            <p:cNvSpPr txBox="1"/>
            <p:nvPr/>
          </p:nvSpPr>
          <p:spPr>
            <a:xfrm>
              <a:off x="463551" y="4152823"/>
              <a:ext cx="716025" cy="646331"/>
            </a:xfrm>
            <a:prstGeom prst="rect">
              <a:avLst/>
            </a:prstGeom>
            <a:noFill/>
          </p:spPr>
          <p:txBody>
            <a:bodyPr wrap="square" rtlCol="0" anchor="t">
              <a:spAutoFit/>
            </a:bodyPr>
            <a:lstStyle/>
            <a:p>
              <a:pPr algn="ctr"/>
              <a:r>
                <a:rPr lang="en-US" sz="3600" b="1" dirty="0" smtClean="0">
                  <a:solidFill>
                    <a:schemeClr val="bg1"/>
                  </a:solidFill>
                </a:rPr>
                <a:t>7</a:t>
              </a:r>
              <a:endParaRPr lang="en-US" sz="3600" b="1" dirty="0">
                <a:solidFill>
                  <a:schemeClr val="bg1"/>
                </a:solidFill>
              </a:endParaRPr>
            </a:p>
          </p:txBody>
        </p:sp>
      </p:grpSp>
      <p:grpSp>
        <p:nvGrpSpPr>
          <p:cNvPr id="71" name="Group 70"/>
          <p:cNvGrpSpPr/>
          <p:nvPr userDrawn="1"/>
        </p:nvGrpSpPr>
        <p:grpSpPr>
          <a:xfrm>
            <a:off x="4754880" y="4151376"/>
            <a:ext cx="722376" cy="722376"/>
            <a:chOff x="3955288" y="4138232"/>
            <a:chExt cx="722376" cy="722376"/>
          </a:xfrm>
        </p:grpSpPr>
        <p:sp>
          <p:nvSpPr>
            <p:cNvPr id="67" name="Oval 66"/>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8" name="TextBox 67"/>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9</a:t>
              </a:r>
              <a:endParaRPr lang="en-US" sz="3600" b="1" dirty="0">
                <a:solidFill>
                  <a:schemeClr val="bg1"/>
                </a:solidFill>
              </a:endParaRPr>
            </a:p>
          </p:txBody>
        </p:sp>
      </p:grpSp>
      <p:grpSp>
        <p:nvGrpSpPr>
          <p:cNvPr id="72" name="Group 71"/>
          <p:cNvGrpSpPr/>
          <p:nvPr userDrawn="1"/>
        </p:nvGrpSpPr>
        <p:grpSpPr>
          <a:xfrm>
            <a:off x="1261872" y="5047488"/>
            <a:ext cx="722376" cy="722376"/>
            <a:chOff x="3955288" y="4138232"/>
            <a:chExt cx="722376" cy="722376"/>
          </a:xfrm>
        </p:grpSpPr>
        <p:sp>
          <p:nvSpPr>
            <p:cNvPr id="73" name="Oval 72"/>
            <p:cNvSpPr/>
            <p:nvPr/>
          </p:nvSpPr>
          <p:spPr>
            <a:xfrm>
              <a:off x="3955288" y="4138232"/>
              <a:ext cx="722376" cy="722376"/>
            </a:xfrm>
            <a:prstGeom prst="ellipse">
              <a:avLst/>
            </a:prstGeom>
            <a:solidFill>
              <a:srgbClr val="0090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4" name="TextBox 73"/>
            <p:cNvSpPr txBox="1"/>
            <p:nvPr/>
          </p:nvSpPr>
          <p:spPr>
            <a:xfrm>
              <a:off x="3958464" y="4176255"/>
              <a:ext cx="716025" cy="646331"/>
            </a:xfrm>
            <a:prstGeom prst="rect">
              <a:avLst/>
            </a:prstGeom>
            <a:noFill/>
          </p:spPr>
          <p:txBody>
            <a:bodyPr wrap="square" rtlCol="0" anchor="t">
              <a:spAutoFit/>
            </a:bodyPr>
            <a:lstStyle/>
            <a:p>
              <a:pPr algn="ctr"/>
              <a:r>
                <a:rPr lang="en-US" sz="3600" b="1" dirty="0" smtClean="0">
                  <a:solidFill>
                    <a:schemeClr val="bg1"/>
                  </a:solidFill>
                </a:rPr>
                <a:t>5</a:t>
              </a:r>
              <a:endParaRPr lang="en-US" sz="3600" b="1" dirty="0">
                <a:solidFill>
                  <a:schemeClr val="bg1"/>
                </a:solidFill>
              </a:endParaRPr>
            </a:p>
          </p:txBody>
        </p:sp>
      </p:grpSp>
    </p:spTree>
    <p:custDataLst>
      <p:tags r:id="rId1"/>
    </p:custDataLst>
    <p:extLst>
      <p:ext uri="{BB962C8B-B14F-4D97-AF65-F5344CB8AC3E}">
        <p14:creationId xmlns:p14="http://schemas.microsoft.com/office/powerpoint/2010/main" val="194985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3"/>
          </p:nvPr>
        </p:nvSpPr>
        <p:spPr>
          <a:xfrm>
            <a:off x="120700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7" name="Picture Placeholder 8"/>
          <p:cNvSpPr>
            <a:spLocks noGrp="1"/>
          </p:cNvSpPr>
          <p:nvPr>
            <p:ph type="pic" sz="quarter" idx="14"/>
          </p:nvPr>
        </p:nvSpPr>
        <p:spPr>
          <a:xfrm>
            <a:off x="5413248" y="1444752"/>
            <a:ext cx="2606040" cy="2670048"/>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8" name="Text Placeholder 15"/>
          <p:cNvSpPr>
            <a:spLocks noGrp="1"/>
          </p:cNvSpPr>
          <p:nvPr>
            <p:ph type="body" sz="quarter" idx="18"/>
          </p:nvPr>
        </p:nvSpPr>
        <p:spPr>
          <a:xfrm>
            <a:off x="1115568"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9" name="Text Placeholder 15"/>
          <p:cNvSpPr>
            <a:spLocks noGrp="1"/>
          </p:cNvSpPr>
          <p:nvPr>
            <p:ph type="body" sz="quarter" idx="19"/>
          </p:nvPr>
        </p:nvSpPr>
        <p:spPr>
          <a:xfrm>
            <a:off x="5294376" y="4724400"/>
            <a:ext cx="3218688" cy="1234440"/>
          </a:xfrm>
          <a:prstGeom prst="rect">
            <a:avLst/>
          </a:prstGeom>
        </p:spPr>
        <p:txBody>
          <a:bodyPr>
            <a:noAutofit/>
          </a:bodyPr>
          <a:lstStyle>
            <a:lvl1pPr marL="0" indent="0">
              <a:lnSpc>
                <a:spcPts val="2200"/>
              </a:lnSpc>
              <a:spcBef>
                <a:spcPts val="0"/>
              </a:spcBef>
              <a:buNone/>
              <a:defRPr sz="2200" baseline="0">
                <a:latin typeface="Calibri Light" panose="020F0302020204030204" pitchFamily="34" charset="0"/>
              </a:defRPr>
            </a:lvl1pPr>
          </a:lstStyle>
          <a:p>
            <a:pPr lvl="0"/>
            <a:r>
              <a:rPr lang="en-US" dirty="0" smtClean="0"/>
              <a:t>Click to edit Master text styles</a:t>
            </a:r>
          </a:p>
        </p:txBody>
      </p:sp>
      <p:sp>
        <p:nvSpPr>
          <p:cNvPr id="10" name="Text Placeholder 16"/>
          <p:cNvSpPr>
            <a:spLocks noGrp="1"/>
          </p:cNvSpPr>
          <p:nvPr>
            <p:ph type="body" sz="quarter" idx="20" hasCustomPrompt="1"/>
          </p:nvPr>
        </p:nvSpPr>
        <p:spPr>
          <a:xfrm>
            <a:off x="1115568" y="4334256"/>
            <a:ext cx="32186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1" name="Text Placeholder 16"/>
          <p:cNvSpPr>
            <a:spLocks noGrp="1"/>
          </p:cNvSpPr>
          <p:nvPr>
            <p:ph type="body" sz="quarter" idx="21" hasCustomPrompt="1"/>
          </p:nvPr>
        </p:nvSpPr>
        <p:spPr>
          <a:xfrm>
            <a:off x="5294376" y="4334256"/>
            <a:ext cx="3218688" cy="381000"/>
          </a:xfrm>
          <a:prstGeom prst="rect">
            <a:avLst/>
          </a:prstGeom>
        </p:spPr>
        <p:txBody>
          <a:bodyPr>
            <a:noAutofit/>
          </a:bodyPr>
          <a:lstStyle>
            <a:lvl1pPr marL="0" indent="0">
              <a:buNone/>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12" name="Date Placeholder 11"/>
          <p:cNvSpPr>
            <a:spLocks noGrp="1"/>
          </p:cNvSpPr>
          <p:nvPr>
            <p:ph type="dt" sz="half" idx="22"/>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13" name="Slide Number Placeholder 12"/>
          <p:cNvSpPr>
            <a:spLocks noGrp="1"/>
          </p:cNvSpPr>
          <p:nvPr>
            <p:ph type="sldNum" sz="quarter" idx="23"/>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4"/>
          </p:nvPr>
        </p:nvSpPr>
        <p:spPr/>
        <p:txBody>
          <a:bodyPr/>
          <a:lstStyle/>
          <a:p>
            <a:endParaRPr lang="en-US" dirty="0"/>
          </a:p>
        </p:txBody>
      </p:sp>
    </p:spTree>
    <p:custDataLst>
      <p:tags r:id="rId1"/>
    </p:custDataLst>
    <p:extLst>
      <p:ext uri="{BB962C8B-B14F-4D97-AF65-F5344CB8AC3E}">
        <p14:creationId xmlns:p14="http://schemas.microsoft.com/office/powerpoint/2010/main" val="4893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Picture on Lef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8"/>
          <p:cNvSpPr>
            <a:spLocks noGrp="1"/>
          </p:cNvSpPr>
          <p:nvPr>
            <p:ph type="pic" sz="quarter" idx="10"/>
          </p:nvPr>
        </p:nvSpPr>
        <p:spPr>
          <a:xfrm>
            <a:off x="1033272" y="1389888"/>
            <a:ext cx="3182112" cy="4764024"/>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7" name="Text Placeholder 9"/>
          <p:cNvSpPr>
            <a:spLocks noGrp="1"/>
          </p:cNvSpPr>
          <p:nvPr>
            <p:ph type="body" sz="quarter" idx="14"/>
          </p:nvPr>
        </p:nvSpPr>
        <p:spPr>
          <a:xfrm>
            <a:off x="4489704"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1" name="Footer Placeholder 10"/>
          <p:cNvSpPr>
            <a:spLocks noGrp="1"/>
          </p:cNvSpPr>
          <p:nvPr>
            <p:ph type="ftr" sz="quarter" idx="23"/>
          </p:nvPr>
        </p:nvSpPr>
        <p:spPr/>
        <p:txBody>
          <a:bodyPr/>
          <a:lstStyle/>
          <a:p>
            <a:endParaRPr lang="en-US" dirty="0"/>
          </a:p>
        </p:txBody>
      </p:sp>
    </p:spTree>
    <p:custDataLst>
      <p:tags r:id="rId1"/>
    </p:custDataLst>
    <p:extLst>
      <p:ext uri="{BB962C8B-B14F-4D97-AF65-F5344CB8AC3E}">
        <p14:creationId xmlns:p14="http://schemas.microsoft.com/office/powerpoint/2010/main" val="228491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Picture on Right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8"/>
          <p:cNvSpPr>
            <a:spLocks noGrp="1"/>
          </p:cNvSpPr>
          <p:nvPr>
            <p:ph type="pic" sz="quarter" idx="10"/>
          </p:nvPr>
        </p:nvSpPr>
        <p:spPr>
          <a:xfrm>
            <a:off x="5084064" y="1389888"/>
            <a:ext cx="3182112" cy="4459224"/>
          </a:xfrm>
          <a:prstGeom prst="rect">
            <a:avLst/>
          </a:prstGeom>
          <a:solidFill>
            <a:schemeClr val="bg1">
              <a:lumMod val="65000"/>
            </a:schemeClr>
          </a:solidFill>
        </p:spPr>
        <p:txBody>
          <a:bodyPr>
            <a:normAutofit/>
          </a:bodyPr>
          <a:lstStyle>
            <a:lvl1pPr marL="0" indent="0">
              <a:buNone/>
              <a:defRPr sz="2200"/>
            </a:lvl1pPr>
          </a:lstStyle>
          <a:p>
            <a:r>
              <a:rPr lang="en-US" dirty="0" smtClean="0"/>
              <a:t>Click icon to add picture</a:t>
            </a:r>
            <a:endParaRPr lang="en-US" dirty="0"/>
          </a:p>
        </p:txBody>
      </p:sp>
      <p:sp>
        <p:nvSpPr>
          <p:cNvPr id="6" name="Text Placeholder 16"/>
          <p:cNvSpPr>
            <a:spLocks noGrp="1"/>
          </p:cNvSpPr>
          <p:nvPr>
            <p:ph type="body" sz="quarter" idx="20" hasCustomPrompt="1"/>
          </p:nvPr>
        </p:nvSpPr>
        <p:spPr>
          <a:xfrm>
            <a:off x="743712"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marL="228600" lvl="0" indent="-228600" algn="l" defTabSz="914400" rtl="0" eaLnBrk="1" latinLnBrk="0" hangingPunct="1">
              <a:lnSpc>
                <a:spcPts val="2200"/>
              </a:lnSpc>
              <a:spcBef>
                <a:spcPts val="0"/>
              </a:spcBef>
              <a:spcAft>
                <a:spcPts val="1200"/>
              </a:spcAft>
              <a:buFontTx/>
              <a:buNone/>
            </a:pPr>
            <a:r>
              <a:rPr lang="en-US" dirty="0" smtClean="0"/>
              <a:t>Click to add subhead</a:t>
            </a:r>
            <a:endParaRPr lang="en-US" dirty="0"/>
          </a:p>
        </p:txBody>
      </p:sp>
      <p:sp>
        <p:nvSpPr>
          <p:cNvPr id="7" name="Date Placeholder 6"/>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8" name="Slide Number Placeholder 7"/>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9" name="Footer Placeholder 8"/>
          <p:cNvSpPr>
            <a:spLocks noGrp="1"/>
          </p:cNvSpPr>
          <p:nvPr>
            <p:ph type="ftr" sz="quarter" idx="23"/>
          </p:nvPr>
        </p:nvSpPr>
        <p:spPr/>
        <p:txBody>
          <a:bodyPr/>
          <a:lstStyle/>
          <a:p>
            <a:endParaRPr lang="en-US" dirty="0"/>
          </a:p>
        </p:txBody>
      </p:sp>
      <p:sp>
        <p:nvSpPr>
          <p:cNvPr id="11" name="Text Placeholder 9"/>
          <p:cNvSpPr>
            <a:spLocks noGrp="1"/>
          </p:cNvSpPr>
          <p:nvPr>
            <p:ph type="body" sz="quarter" idx="14"/>
          </p:nvPr>
        </p:nvSpPr>
        <p:spPr>
          <a:xfrm>
            <a:off x="743712" y="1773936"/>
            <a:ext cx="4133088" cy="3255264"/>
          </a:xfrm>
          <a:prstGeom prst="rect">
            <a:avLst/>
          </a:prstGeom>
        </p:spPr>
        <p:txBody>
          <a:bodyPr>
            <a:noAutofit/>
          </a:bodyPr>
          <a:lstStyle>
            <a:lvl1pPr marL="228600" indent="-228600">
              <a:lnSpc>
                <a:spcPts val="2200"/>
              </a:lnSpc>
              <a:spcBef>
                <a:spcPts val="0"/>
              </a:spcBef>
              <a:spcAft>
                <a:spcPts val="1200"/>
              </a:spcAft>
              <a:buFontTx/>
              <a:buBlip>
                <a:blip r:embed="rId3"/>
              </a:buBlip>
              <a:tabLst>
                <a:tab pos="347663" algn="l"/>
              </a:tabLst>
              <a:defRPr sz="2200">
                <a:latin typeface="Calibri Light" panose="020F0302020204030204" pitchFamily="34" charset="0"/>
              </a:defRPr>
            </a:lvl1pPr>
            <a:lvl2pPr marL="457200" indent="-228600">
              <a:lnSpc>
                <a:spcPts val="2200"/>
              </a:lnSpc>
              <a:spcBef>
                <a:spcPts val="0"/>
              </a:spcBef>
              <a:spcAft>
                <a:spcPts val="1200"/>
              </a:spcAft>
              <a:buClr>
                <a:srgbClr val="00BDCB"/>
              </a:buClr>
              <a:buFont typeface="Arial" pitchFamily="34" charset="0"/>
              <a:buChar char="•"/>
              <a:defRPr sz="2200">
                <a:latin typeface="Calibri Light" panose="020F0302020204030204" pitchFamily="34" charset="0"/>
              </a:defRPr>
            </a:lvl2pPr>
            <a:lvl3pPr marL="685800" indent="-228600">
              <a:lnSpc>
                <a:spcPts val="2200"/>
              </a:lnSpc>
              <a:spcBef>
                <a:spcPts val="0"/>
              </a:spcBef>
              <a:spcAft>
                <a:spcPts val="1200"/>
              </a:spcAft>
              <a:buClr>
                <a:srgbClr val="0191B3"/>
              </a:buClr>
              <a:defRPr sz="2200">
                <a:latin typeface="Calibri Light" panose="020F0302020204030204" pitchFamily="34" charset="0"/>
              </a:defRPr>
            </a:lvl3pPr>
            <a:lvl4pPr marL="914400" indent="-228600">
              <a:lnSpc>
                <a:spcPts val="2200"/>
              </a:lnSpc>
              <a:spcBef>
                <a:spcPts val="0"/>
              </a:spcBef>
              <a:spcAft>
                <a:spcPts val="1200"/>
              </a:spcAft>
              <a:buClr>
                <a:srgbClr val="0099D2"/>
              </a:buClr>
              <a:buFont typeface="Arial" pitchFamily="34" charset="0"/>
              <a:buChar char="­"/>
              <a:defRPr sz="2200">
                <a:latin typeface="Calibri Light" panose="020F0302020204030204" pitchFamily="34" charset="0"/>
              </a:defRPr>
            </a:lvl4pPr>
            <a:lvl5pPr marL="1143000" indent="-228600">
              <a:lnSpc>
                <a:spcPts val="2200"/>
              </a:lnSpc>
              <a:spcBef>
                <a:spcPts val="0"/>
              </a:spcBef>
              <a:spcAft>
                <a:spcPts val="1200"/>
              </a:spcAft>
              <a:buClr>
                <a:srgbClr val="00C8E1"/>
              </a:buClr>
              <a:buFont typeface="Arial" pitchFamily="34" charset="0"/>
              <a:buChar char="-"/>
              <a:defRPr sz="2200">
                <a:latin typeface="Calibri Light" panose="020F03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blue-arrows-small2.png"/>
          <p:cNvPicPr>
            <a:picLocks noChangeAspect="1"/>
          </p:cNvPicPr>
          <p:nvPr userDrawn="1"/>
        </p:nvPicPr>
        <p:blipFill>
          <a:blip r:embed="rId4" cstate="print"/>
          <a:stretch>
            <a:fillRect/>
          </a:stretch>
        </p:blipFill>
        <p:spPr>
          <a:xfrm>
            <a:off x="740664" y="5285232"/>
            <a:ext cx="1037273" cy="1106424"/>
          </a:xfrm>
          <a:prstGeom prst="rect">
            <a:avLst/>
          </a:prstGeom>
        </p:spPr>
      </p:pic>
    </p:spTree>
    <p:custDataLst>
      <p:tags r:id="rId1"/>
    </p:custDataLst>
    <p:extLst>
      <p:ext uri="{BB962C8B-B14F-4D97-AF65-F5344CB8AC3E}">
        <p14:creationId xmlns:p14="http://schemas.microsoft.com/office/powerpoint/2010/main" val="285597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4" name="Content Placeholder 3"/>
          <p:cNvSpPr>
            <a:spLocks noGrp="1"/>
          </p:cNvSpPr>
          <p:nvPr>
            <p:ph sz="half" idx="2"/>
          </p:nvPr>
        </p:nvSpPr>
        <p:spPr>
          <a:xfrm>
            <a:off x="4489704" y="1773936"/>
            <a:ext cx="4133088" cy="3255264"/>
          </a:xfrm>
          <a:prstGeom prst="rect">
            <a:avLst/>
          </a:prstGeom>
        </p:spPr>
        <p:txBody>
          <a:bodyPr>
            <a:noAutofit/>
          </a:bodyPr>
          <a:lstStyle>
            <a:lvl1pPr>
              <a:defRPr sz="2200">
                <a:latin typeface="Calibri Light" panose="020F0302020204030204" pitchFamily="34" charset="0"/>
              </a:defRPr>
            </a:lvl1pPr>
            <a:lvl2pPr>
              <a:defRPr sz="2200">
                <a:latin typeface="Calibri Light" panose="020F0302020204030204" pitchFamily="34" charset="0"/>
              </a:defRPr>
            </a:lvl2pPr>
            <a:lvl3pPr>
              <a:defRPr sz="2200">
                <a:latin typeface="Calibri Light" panose="020F0302020204030204" pitchFamily="34" charset="0"/>
              </a:defRPr>
            </a:lvl3pPr>
            <a:lvl4pPr>
              <a:defRPr sz="2200">
                <a:latin typeface="Calibri Light" panose="020F0302020204030204" pitchFamily="34" charset="0"/>
              </a:defRPr>
            </a:lvl4pPr>
            <a:lvl5pPr>
              <a:defRPr sz="2200">
                <a:latin typeface="Calibri Light" panose="020F03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12"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Date Placeholder 8"/>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10" name="Slide Number Placeholder 9"/>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4" name="Footer Placeholder 13"/>
          <p:cNvSpPr>
            <a:spLocks noGrp="1"/>
          </p:cNvSpPr>
          <p:nvPr>
            <p:ph type="ftr" sz="quarter" idx="23"/>
          </p:nvPr>
        </p:nvSpPr>
        <p:spPr/>
        <p:txBody>
          <a:bodyPr/>
          <a:lstStyle/>
          <a:p>
            <a:endParaRPr lang="en-US" dirty="0"/>
          </a:p>
        </p:txBody>
      </p:sp>
      <p:pic>
        <p:nvPicPr>
          <p:cNvPr id="15" name="Picture 14"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47648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icture on Left Side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2192" y="457200"/>
            <a:ext cx="5321808" cy="649224"/>
          </a:xfrm>
        </p:spPr>
        <p:txBody>
          <a:bodyPr/>
          <a:lstStyle/>
          <a:p>
            <a:r>
              <a:rPr lang="en-US" dirty="0" smtClean="0"/>
              <a:t>Click to edit title style</a:t>
            </a:r>
            <a:endParaRPr lang="en-US" dirty="0"/>
          </a:p>
        </p:txBody>
      </p:sp>
      <p:sp>
        <p:nvSpPr>
          <p:cNvPr id="8" name="Text Placeholder 16"/>
          <p:cNvSpPr>
            <a:spLocks noGrp="1"/>
          </p:cNvSpPr>
          <p:nvPr>
            <p:ph type="body" sz="quarter" idx="20" hasCustomPrompt="1"/>
          </p:nvPr>
        </p:nvSpPr>
        <p:spPr>
          <a:xfrm>
            <a:off x="4489704" y="1389888"/>
            <a:ext cx="4133088" cy="381000"/>
          </a:xfrm>
          <a:prstGeom prst="rect">
            <a:avLst/>
          </a:prstGeom>
        </p:spPr>
        <p:txBody>
          <a:bodyPr>
            <a:noAutofit/>
          </a:bodyPr>
          <a:lstStyle>
            <a:lvl1pPr marL="0" indent="0">
              <a:buNone/>
              <a:tabLst/>
              <a:defRPr lang="en-US" sz="2200" b="1" kern="1200" dirty="0" smtClean="0">
                <a:solidFill>
                  <a:srgbClr val="00C8E1"/>
                </a:solidFill>
                <a:latin typeface="Calibri" panose="020F0502020204030204" pitchFamily="34" charset="0"/>
                <a:ea typeface="+mn-ea"/>
                <a:cs typeface="+mn-cs"/>
              </a:defRPr>
            </a:lvl1pPr>
          </a:lstStyle>
          <a:p>
            <a:pPr lvl="0"/>
            <a:r>
              <a:rPr lang="en-US" dirty="0" smtClean="0"/>
              <a:t>Click to add subhead</a:t>
            </a:r>
            <a:endParaRPr lang="en-US" dirty="0"/>
          </a:p>
        </p:txBody>
      </p:sp>
      <p:sp>
        <p:nvSpPr>
          <p:cNvPr id="6" name="Picture Placeholder 8"/>
          <p:cNvSpPr>
            <a:spLocks noGrp="1"/>
          </p:cNvSpPr>
          <p:nvPr>
            <p:ph type="pic" sz="quarter" idx="10"/>
          </p:nvPr>
        </p:nvSpPr>
        <p:spPr>
          <a:xfrm>
            <a:off x="0" y="0"/>
            <a:ext cx="3849624" cy="6858000"/>
          </a:xfrm>
          <a:prstGeom prst="rect">
            <a:avLst/>
          </a:prstGeom>
          <a:solidFill>
            <a:schemeClr val="bg1">
              <a:lumMod val="65000"/>
            </a:schemeClr>
          </a:solidFill>
        </p:spPr>
        <p:txBody>
          <a:bodyPr>
            <a:normAutofit/>
          </a:bodyPr>
          <a:lstStyle>
            <a:lvl1pPr>
              <a:buNone/>
              <a:defRPr sz="2200"/>
            </a:lvl1pPr>
          </a:lstStyle>
          <a:p>
            <a:r>
              <a:rPr lang="en-US" dirty="0" smtClean="0"/>
              <a:t>Click icon to add picture</a:t>
            </a:r>
            <a:endParaRPr lang="en-US" dirty="0"/>
          </a:p>
        </p:txBody>
      </p:sp>
      <p:sp>
        <p:nvSpPr>
          <p:cNvPr id="9" name="Text Placeholder 9"/>
          <p:cNvSpPr>
            <a:spLocks noGrp="1"/>
          </p:cNvSpPr>
          <p:nvPr>
            <p:ph type="body" sz="quarter" idx="14"/>
          </p:nvPr>
        </p:nvSpPr>
        <p:spPr>
          <a:xfrm>
            <a:off x="4489704" y="1773936"/>
            <a:ext cx="4133088" cy="3255264"/>
          </a:xfrm>
          <a:prstGeom prst="rect">
            <a:avLst/>
          </a:prstGeom>
        </p:spPr>
        <p:txBody>
          <a:bodyPr>
            <a:noAutofit/>
          </a:bodyPr>
          <a:lstStyle>
            <a:lvl1pPr marL="347663" indent="-347663">
              <a:lnSpc>
                <a:spcPts val="2200"/>
              </a:lnSpc>
              <a:spcBef>
                <a:spcPts val="0"/>
              </a:spcBef>
              <a:spcAft>
                <a:spcPts val="1200"/>
              </a:spcAft>
              <a:buClr>
                <a:srgbClr val="43B3CC"/>
              </a:buClr>
              <a:buFont typeface="+mj-lt"/>
              <a:buAutoNum type="arabicPeriod"/>
              <a:tabLst>
                <a:tab pos="347663" algn="l"/>
              </a:tabLst>
              <a:defRPr sz="2200">
                <a:latin typeface="Calibri Light" panose="020F0302020204030204" pitchFamily="34" charset="0"/>
              </a:defRPr>
            </a:lvl1pPr>
            <a:lvl2pPr marL="457200" indent="-228600">
              <a:buClr>
                <a:srgbClr val="00A344"/>
              </a:buClr>
              <a:buFont typeface="Arial" pitchFamily="34" charset="0"/>
              <a:buChar char="•"/>
              <a:defRPr sz="2200"/>
            </a:lvl2pPr>
            <a:lvl3pPr marL="685800" indent="-228600">
              <a:buClr>
                <a:srgbClr val="007480"/>
              </a:buClr>
              <a:defRPr sz="2200"/>
            </a:lvl3pPr>
            <a:lvl4pPr marL="914400" indent="-228600">
              <a:buClr>
                <a:srgbClr val="43B3CC"/>
              </a:buClr>
              <a:buFont typeface="Arial" pitchFamily="34" charset="0"/>
              <a:buChar char="­"/>
              <a:defRPr sz="2200"/>
            </a:lvl4pPr>
            <a:lvl5pPr marL="1143000" indent="-228600">
              <a:buClr>
                <a:srgbClr val="63DAEF"/>
              </a:buClr>
              <a:buFont typeface="Arial" pitchFamily="34" charset="0"/>
              <a:buChar char="-"/>
              <a:defRPr sz="2200"/>
            </a:lvl5pPr>
          </a:lstStyle>
          <a:p>
            <a:pPr lvl="0"/>
            <a:r>
              <a:rPr lang="en-US" smtClean="0"/>
              <a:t>Click to edit Master text styles</a:t>
            </a:r>
          </a:p>
        </p:txBody>
      </p:sp>
      <p:sp>
        <p:nvSpPr>
          <p:cNvPr id="10" name="Date Placeholder 9"/>
          <p:cNvSpPr>
            <a:spLocks noGrp="1"/>
          </p:cNvSpPr>
          <p:nvPr>
            <p:ph type="dt" sz="half" idx="21"/>
          </p:nvPr>
        </p:nvSpPr>
        <p:spPr>
          <a:xfrm>
            <a:off x="457200" y="6356350"/>
            <a:ext cx="2133600" cy="365125"/>
          </a:xfrm>
          <a:prstGeom prst="rect">
            <a:avLst/>
          </a:prstGeom>
        </p:spPr>
        <p:txBody>
          <a:bodyPr/>
          <a:lstStyle/>
          <a:p>
            <a:fld id="{FEAA4D4A-80E9-4493-9D39-F40D6AA3ECD1}" type="datetimeFigureOut">
              <a:rPr lang="en-US" smtClean="0"/>
              <a:pPr/>
              <a:t>12/7/2021</a:t>
            </a:fld>
            <a:endParaRPr lang="en-US" dirty="0"/>
          </a:p>
        </p:txBody>
      </p:sp>
      <p:sp>
        <p:nvSpPr>
          <p:cNvPr id="12" name="Slide Number Placeholder 11"/>
          <p:cNvSpPr>
            <a:spLocks noGrp="1"/>
          </p:cNvSpPr>
          <p:nvPr>
            <p:ph type="sldNum" sz="quarter" idx="22"/>
          </p:nvPr>
        </p:nvSpPr>
        <p:spPr>
          <a:xfrm>
            <a:off x="457200" y="6144768"/>
            <a:ext cx="2133600" cy="365125"/>
          </a:xfrm>
          <a:prstGeom prst="rect">
            <a:avLst/>
          </a:prstGeom>
        </p:spPr>
        <p:txBody>
          <a:bodyPr/>
          <a:lstStyle/>
          <a:p>
            <a:fld id="{32A2AF1B-7C6E-4D8B-8EE2-261620000B60}" type="slidenum">
              <a:rPr lang="en-US" smtClean="0"/>
              <a:pPr/>
              <a:t>‹#›</a:t>
            </a:fld>
            <a:endParaRPr lang="en-US" dirty="0"/>
          </a:p>
        </p:txBody>
      </p:sp>
      <p:sp>
        <p:nvSpPr>
          <p:cNvPr id="13" name="Footer Placeholder 12"/>
          <p:cNvSpPr>
            <a:spLocks noGrp="1"/>
          </p:cNvSpPr>
          <p:nvPr>
            <p:ph type="ftr" sz="quarter" idx="23"/>
          </p:nvPr>
        </p:nvSpPr>
        <p:spPr/>
        <p:txBody>
          <a:bodyPr/>
          <a:lstStyle/>
          <a:p>
            <a:endParaRPr lang="en-US" dirty="0"/>
          </a:p>
        </p:txBody>
      </p:sp>
      <p:pic>
        <p:nvPicPr>
          <p:cNvPr id="14" name="Picture 13" descr="blue-arrow-top-down_small.png"/>
          <p:cNvPicPr>
            <a:picLocks noChangeAspect="1"/>
          </p:cNvPicPr>
          <p:nvPr userDrawn="1"/>
        </p:nvPicPr>
        <p:blipFill>
          <a:blip r:embed="rId3" cstate="print"/>
          <a:stretch>
            <a:fillRect/>
          </a:stretch>
        </p:blipFill>
        <p:spPr>
          <a:xfrm>
            <a:off x="5515566" y="0"/>
            <a:ext cx="1799634" cy="270677"/>
          </a:xfrm>
          <a:prstGeom prst="rect">
            <a:avLst/>
          </a:prstGeom>
        </p:spPr>
      </p:pic>
      <p:pic>
        <p:nvPicPr>
          <p:cNvPr id="11" name="Picture 10" descr="MPI button teal.png"/>
          <p:cNvPicPr>
            <a:picLocks noChangeAspect="1"/>
          </p:cNvPicPr>
          <p:nvPr userDrawn="1"/>
        </p:nvPicPr>
        <p:blipFill>
          <a:blip r:embed="rId4" cstate="print"/>
          <a:stretch>
            <a:fillRect/>
          </a:stretch>
        </p:blipFill>
        <p:spPr>
          <a:xfrm>
            <a:off x="8302752" y="6025896"/>
            <a:ext cx="502920" cy="502920"/>
          </a:xfrm>
          <a:prstGeom prst="rect">
            <a:avLst/>
          </a:prstGeom>
        </p:spPr>
      </p:pic>
    </p:spTree>
    <p:custDataLst>
      <p:tags r:id="rId1"/>
    </p:custDataLst>
    <p:extLst>
      <p:ext uri="{BB962C8B-B14F-4D97-AF65-F5344CB8AC3E}">
        <p14:creationId xmlns:p14="http://schemas.microsoft.com/office/powerpoint/2010/main" val="282962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ags" Target="../tags/tag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27.xml"/><Relationship Id="rId5" Type="http://schemas.openxmlformats.org/officeDocument/2006/relationships/image" Target="../media/image19.jpe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heme" Target="../theme/theme5.xml"/><Relationship Id="rId1" Type="http://schemas.openxmlformats.org/officeDocument/2006/relationships/slideLayout" Target="../slideLayouts/slideLayout28.xml"/><Relationship Id="rId6" Type="http://schemas.openxmlformats.org/officeDocument/2006/relationships/image" Target="../media/image20.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heme" Target="../theme/theme6.xml"/><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heme" Target="../theme/theme7.xml"/><Relationship Id="rId1" Type="http://schemas.openxmlformats.org/officeDocument/2006/relationships/slideLayout" Target="../slideLayouts/slideLayout30.x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heme" Target="../theme/theme8.xml"/><Relationship Id="rId1" Type="http://schemas.openxmlformats.org/officeDocument/2006/relationships/slideLayout" Target="../slideLayouts/slideLayout31.xml"/><Relationship Id="rId6" Type="http://schemas.openxmlformats.org/officeDocument/2006/relationships/image" Target="../media/image23.jpeg"/><Relationship Id="rId5" Type="http://schemas.openxmlformats.org/officeDocument/2006/relationships/image" Target="../media/image2.png"/><Relationship Id="rId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32.xml"/><Relationship Id="rId5" Type="http://schemas.openxmlformats.org/officeDocument/2006/relationships/image" Target="../media/image24.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 xmlns:a16="http://schemas.microsoft.com/office/drawing/2014/main"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5"/>
    </p:custDataLst>
    <p:extLst>
      <p:ext uri="{BB962C8B-B14F-4D97-AF65-F5344CB8AC3E}">
        <p14:creationId xmlns:p14="http://schemas.microsoft.com/office/powerpoint/2010/main" val="2503066935"/>
      </p:ext>
    </p:extLst>
  </p:cSld>
  <p:clrMap bg1="lt1" tx1="dk1" bg2="lt2" tx2="dk2" accent1="accent1" accent2="accent2" accent3="accent3" accent4="accent4" accent5="accent5" accent6="accent6" hlink="hlink" folHlink="folHlink"/>
  <p:sldLayoutIdLst>
    <p:sldLayoutId id="2147483667"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4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0" y="101600"/>
            <a:ext cx="7886700" cy="906828"/>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628650" y="6356351"/>
            <a:ext cx="6182458" cy="501649"/>
          </a:xfrm>
          <a:prstGeom prst="rect">
            <a:avLst/>
          </a:prstGeom>
        </p:spPr>
        <p:txBody>
          <a:bodyPr vert="horz" lIns="91440" tIns="45720" rIns="91440" bIns="45720" rtlCol="0" anchor="ctr"/>
          <a:lstStyle>
            <a:lvl1pPr algn="l">
              <a:defRPr sz="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Footer text goes here</a:t>
            </a:r>
            <a:endParaRPr lang="en-US" dirty="0"/>
          </a:p>
        </p:txBody>
      </p:sp>
      <p:sp>
        <p:nvSpPr>
          <p:cNvPr id="7" name="Rectangle 6">
            <a:extLst>
              <a:ext uri="{FF2B5EF4-FFF2-40B4-BE49-F238E27FC236}">
                <a16:creationId xmlns:a16="http://schemas.microsoft.com/office/drawing/2014/main" xmlns="" id="{E10E16E7-561C-47C0-8ED5-7B489421643D}"/>
              </a:ext>
            </a:extLst>
          </p:cNvPr>
          <p:cNvSpPr/>
          <p:nvPr userDrawn="1"/>
        </p:nvSpPr>
        <p:spPr>
          <a:xfrm flipV="1">
            <a:off x="628650" y="870185"/>
            <a:ext cx="77597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Light" panose="020F0302020204030204" pitchFamily="34" charset="0"/>
            </a:endParaRPr>
          </a:p>
        </p:txBody>
      </p:sp>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13"/>
    </p:custDataLst>
    <p:extLst>
      <p:ext uri="{BB962C8B-B14F-4D97-AF65-F5344CB8AC3E}">
        <p14:creationId xmlns:p14="http://schemas.microsoft.com/office/powerpoint/2010/main" val="2634376611"/>
      </p:ext>
    </p:extLst>
  </p:cSld>
  <p:clrMap bg1="lt1" tx1="dk1" bg2="lt2" tx2="dk2" accent1="accent1" accent2="accent2" accent3="accent3" accent4="accent4" accent5="accent5" accent6="accent6" hlink="hlink" folHlink="folHlink"/>
  <p:sldLayoutIdLst>
    <p:sldLayoutId id="2147483671" r:id="rId1"/>
    <p:sldLayoutId id="2147483816" r:id="rId2"/>
    <p:sldLayoutId id="2147483817" r:id="rId3"/>
    <p:sldLayoutId id="2147483836" r:id="rId4"/>
    <p:sldLayoutId id="2147483711" r:id="rId5"/>
    <p:sldLayoutId id="2147483673" r:id="rId6"/>
    <p:sldLayoutId id="2147483805" r:id="rId7"/>
    <p:sldLayoutId id="2147483818" r:id="rId8"/>
    <p:sldLayoutId id="2147483668" r:id="rId9"/>
    <p:sldLayoutId id="2147483676" r:id="rId10"/>
    <p:sldLayoutId id="2147483677" r:id="rId1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B70DB1-9A3B-8349-9AAF-871826DC556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spTree>
    <p:custDataLst>
      <p:tags r:id="rId4"/>
    </p:custDataLst>
    <p:extLst>
      <p:ext uri="{BB962C8B-B14F-4D97-AF65-F5344CB8AC3E}">
        <p14:creationId xmlns:p14="http://schemas.microsoft.com/office/powerpoint/2010/main" val="3393610651"/>
      </p:ext>
    </p:extLst>
  </p:cSld>
  <p:clrMap bg1="lt1" tx1="dk1" bg2="lt2" tx2="dk2" accent1="accent1" accent2="accent2" accent3="accent3" accent4="accent4" accent5="accent5" accent6="accent6" hlink="hlink" folHlink="folHlink"/>
  <p:sldLayoutIdLst>
    <p:sldLayoutId id="2147483820" r:id="rId1"/>
    <p:sldLayoutId id="2147483821" r:id="rId2"/>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1112699"/>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106997755"/>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735208976"/>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53190344"/>
      </p:ext>
    </p:extLst>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3"/>
    </p:custDataLst>
    <p:extLst>
      <p:ext uri="{BB962C8B-B14F-4D97-AF65-F5344CB8AC3E}">
        <p14:creationId xmlns:p14="http://schemas.microsoft.com/office/powerpoint/2010/main" val="850720543"/>
      </p:ext>
    </p:extLst>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48000"/>
            <a:lum/>
          </a:blip>
          <a:srcRect/>
          <a:stretch>
            <a:fillRect t="-3000" b="-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7234" y="6130926"/>
            <a:ext cx="491490" cy="491490"/>
          </a:xfrm>
          <a:prstGeom prst="rect">
            <a:avLst/>
          </a:prstGeom>
        </p:spPr>
      </p:pic>
      <p:pic>
        <p:nvPicPr>
          <p:cNvPr id="6" name="Picture 5">
            <a:extLst>
              <a:ext uri="{FF2B5EF4-FFF2-40B4-BE49-F238E27FC236}">
                <a16:creationId xmlns:a16="http://schemas.microsoft.com/office/drawing/2014/main" xmlns="" id="{DF00DA3C-CE2B-6F4D-AE12-14829C778D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0800" y="1"/>
            <a:ext cx="10378892" cy="6889002"/>
          </a:xfrm>
          <a:prstGeom prst="rect">
            <a:avLst/>
          </a:prstGeom>
        </p:spPr>
      </p:pic>
      <p:pic>
        <p:nvPicPr>
          <p:cNvPr id="5" name="Picture 4">
            <a:extLst>
              <a:ext uri="{FF2B5EF4-FFF2-40B4-BE49-F238E27FC236}">
                <a16:creationId xmlns:a16="http://schemas.microsoft.com/office/drawing/2014/main" xmlns="" id="{C4B70DB1-9A3B-8349-9AAF-871826DC5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09634" y="6283326"/>
            <a:ext cx="491490" cy="491490"/>
          </a:xfrm>
          <a:prstGeom prst="rect">
            <a:avLst/>
          </a:prstGeom>
        </p:spPr>
      </p:pic>
    </p:spTree>
    <p:extLst>
      <p:ext uri="{BB962C8B-B14F-4D97-AF65-F5344CB8AC3E}">
        <p14:creationId xmlns:p14="http://schemas.microsoft.com/office/powerpoint/2010/main" val="155240637"/>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4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4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4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5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5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xml"/><Relationship Id="rId1" Type="http://schemas.openxmlformats.org/officeDocument/2006/relationships/tags" Target="../tags/tag5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53.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5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55.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5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5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5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5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tags" Target="../tags/tag60.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tags" Target="../tags/tag61.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tags" Target="../tags/tag6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6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6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2.xml"/><Relationship Id="rId1" Type="http://schemas.openxmlformats.org/officeDocument/2006/relationships/tags" Target="../tags/tag6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2.xml"/><Relationship Id="rId1" Type="http://schemas.openxmlformats.org/officeDocument/2006/relationships/tags" Target="../tags/tag6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4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2.xml"/><Relationship Id="rId1" Type="http://schemas.openxmlformats.org/officeDocument/2006/relationships/tags" Target="../tags/tag67.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2.xml"/><Relationship Id="rId1" Type="http://schemas.openxmlformats.org/officeDocument/2006/relationships/tags" Target="../tags/tag68.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6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ags" Target="../tags/tag7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tags" Target="../tags/tag7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9.xml"/><Relationship Id="rId1" Type="http://schemas.openxmlformats.org/officeDocument/2006/relationships/tags" Target="../tags/tag7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2.xml"/><Relationship Id="rId1" Type="http://schemas.openxmlformats.org/officeDocument/2006/relationships/tags" Target="../tags/tag73.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2.xml"/><Relationship Id="rId1" Type="http://schemas.openxmlformats.org/officeDocument/2006/relationships/tags" Target="../tags/tag74.xml"/><Relationship Id="rId5" Type="http://schemas.openxmlformats.org/officeDocument/2006/relationships/comments" Target="../comments/comment2.xml"/><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2.xml"/><Relationship Id="rId1" Type="http://schemas.openxmlformats.org/officeDocument/2006/relationships/tags" Target="../tags/tag75.xml"/><Relationship Id="rId5" Type="http://schemas.openxmlformats.org/officeDocument/2006/relationships/comments" Target="../comments/comment3.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2.xml"/><Relationship Id="rId1" Type="http://schemas.openxmlformats.org/officeDocument/2006/relationships/tags" Target="../tags/tag76.xml"/><Relationship Id="rId4" Type="http://schemas.openxmlformats.org/officeDocument/2006/relationships/comments" Target="../comments/commen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ags" Target="../tags/tag4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2.xml"/><Relationship Id="rId1" Type="http://schemas.openxmlformats.org/officeDocument/2006/relationships/tags" Target="../tags/tag77.xml"/><Relationship Id="rId5" Type="http://schemas.openxmlformats.org/officeDocument/2006/relationships/comments" Target="../comments/comment5.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2.xml"/><Relationship Id="rId1" Type="http://schemas.openxmlformats.org/officeDocument/2006/relationships/tags" Target="../tags/tag78.xml"/><Relationship Id="rId4" Type="http://schemas.openxmlformats.org/officeDocument/2006/relationships/comments" Target="../comments/commen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2.xml"/><Relationship Id="rId1" Type="http://schemas.openxmlformats.org/officeDocument/2006/relationships/tags" Target="../tags/tag7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2.xml"/><Relationship Id="rId1" Type="http://schemas.openxmlformats.org/officeDocument/2006/relationships/tags" Target="../tags/tag80.xml"/><Relationship Id="rId4" Type="http://schemas.openxmlformats.org/officeDocument/2006/relationships/comments" Target="../comments/commen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2.xml"/><Relationship Id="rId1" Type="http://schemas.openxmlformats.org/officeDocument/2006/relationships/tags" Target="../tags/tag81.xml"/><Relationship Id="rId4" Type="http://schemas.openxmlformats.org/officeDocument/2006/relationships/comments" Target="../comments/comment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2.xml"/><Relationship Id="rId1" Type="http://schemas.openxmlformats.org/officeDocument/2006/relationships/tags" Target="../tags/tag8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2.xml"/><Relationship Id="rId1" Type="http://schemas.openxmlformats.org/officeDocument/2006/relationships/tags" Target="../tags/tag8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2.xml"/><Relationship Id="rId1" Type="http://schemas.openxmlformats.org/officeDocument/2006/relationships/tags" Target="../tags/tag8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9.xml"/><Relationship Id="rId1" Type="http://schemas.openxmlformats.org/officeDocument/2006/relationships/tags" Target="../tags/tag8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0.xml"/><Relationship Id="rId1" Type="http://schemas.openxmlformats.org/officeDocument/2006/relationships/tags" Target="../tags/tag8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4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2.xml"/><Relationship Id="rId1" Type="http://schemas.openxmlformats.org/officeDocument/2006/relationships/tags" Target="../tags/tag8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1.xml"/><Relationship Id="rId1" Type="http://schemas.openxmlformats.org/officeDocument/2006/relationships/tags" Target="../tags/tag8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5.xml"/><Relationship Id="rId1" Type="http://schemas.openxmlformats.org/officeDocument/2006/relationships/tags" Target="../tags/tag8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tags" Target="../tags/tag9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4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2.xml"/><Relationship Id="rId1" Type="http://schemas.openxmlformats.org/officeDocument/2006/relationships/tags" Target="../tags/tag4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2ABB86C-A753-4E9E-BD70-4D18F9FA1183}"/>
              </a:ext>
            </a:extLst>
          </p:cNvPr>
          <p:cNvSpPr>
            <a:spLocks noGrp="1"/>
          </p:cNvSpPr>
          <p:nvPr>
            <p:ph type="ctrTitle"/>
          </p:nvPr>
        </p:nvSpPr>
        <p:spPr>
          <a:xfrm>
            <a:off x="696686" y="2324359"/>
            <a:ext cx="6055806" cy="823367"/>
          </a:xfrm>
        </p:spPr>
        <p:txBody>
          <a:bodyPr>
            <a:noAutofit/>
          </a:bodyPr>
          <a:lstStyle/>
          <a:p>
            <a:r>
              <a:rPr lang="en-US" sz="2800" b="0" dirty="0" smtClean="0"/>
              <a:t>Professional Driving Techniques</a:t>
            </a:r>
            <a:endParaRPr lang="en-US" sz="2800" b="0" dirty="0"/>
          </a:p>
        </p:txBody>
      </p:sp>
      <p:sp>
        <p:nvSpPr>
          <p:cNvPr id="2" name="Rectangle 1"/>
          <p:cNvSpPr/>
          <p:nvPr/>
        </p:nvSpPr>
        <p:spPr>
          <a:xfrm>
            <a:off x="696686" y="1385640"/>
            <a:ext cx="5469335" cy="938719"/>
          </a:xfrm>
          <a:prstGeom prst="rect">
            <a:avLst/>
          </a:prstGeom>
          <a:effectLst/>
        </p:spPr>
        <p:txBody>
          <a:bodyPr wrap="square">
            <a:spAutoFit/>
          </a:bodyPr>
          <a:lstStyle/>
          <a:p>
            <a:r>
              <a:rPr lang="en-US" sz="5500" b="1" dirty="0" smtClean="0">
                <a:solidFill>
                  <a:prstClr val="white"/>
                </a:solidFill>
                <a:latin typeface="Calibri Light" panose="020F0302020204030204" pitchFamily="34" charset="0"/>
                <a:ea typeface="Lato" panose="020F0502020204030203" pitchFamily="34" charset="0"/>
                <a:cs typeface="Lato" panose="020F0502020204030203" pitchFamily="34" charset="0"/>
              </a:rPr>
              <a:t>Lesson </a:t>
            </a:r>
            <a:r>
              <a:rPr lang="en-US" sz="5500" b="1" dirty="0">
                <a:solidFill>
                  <a:prstClr val="white"/>
                </a:solidFill>
                <a:latin typeface="Calibri Light" panose="020F0302020204030204" pitchFamily="34" charset="0"/>
                <a:ea typeface="Lato" panose="020F0502020204030203" pitchFamily="34" charset="0"/>
                <a:cs typeface="Lato" panose="020F0502020204030203" pitchFamily="34" charset="0"/>
              </a:rPr>
              <a:t>6</a:t>
            </a:r>
            <a:endParaRPr lang="en-CA" sz="5500" b="1" dirty="0">
              <a:latin typeface="Calibri Light" panose="020F0302020204030204"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383104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Being Passed</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buNone/>
            </a:pPr>
            <a:r>
              <a:rPr lang="en-CA" dirty="0">
                <a:solidFill>
                  <a:schemeClr val="tx1">
                    <a:lumMod val="75000"/>
                    <a:lumOff val="25000"/>
                  </a:schemeClr>
                </a:solidFill>
              </a:rPr>
              <a:t>M</a:t>
            </a:r>
            <a:r>
              <a:rPr lang="en-CA" dirty="0" smtClean="0">
                <a:solidFill>
                  <a:schemeClr val="tx1">
                    <a:lumMod val="75000"/>
                    <a:lumOff val="25000"/>
                  </a:schemeClr>
                </a:solidFill>
              </a:rPr>
              <a:t>itigate </a:t>
            </a:r>
            <a:r>
              <a:rPr lang="en-CA" dirty="0">
                <a:solidFill>
                  <a:schemeClr val="tx1">
                    <a:lumMod val="75000"/>
                    <a:lumOff val="25000"/>
                  </a:schemeClr>
                </a:solidFill>
              </a:rPr>
              <a:t>the potential hazards and make it easier for other vehicles to pass:</a:t>
            </a:r>
          </a:p>
          <a:p>
            <a:pPr marL="171450" lvl="0" indent="-171450">
              <a:buClr>
                <a:schemeClr val="accent1"/>
              </a:buClr>
            </a:pPr>
            <a:r>
              <a:rPr lang="en-CA" sz="2400" dirty="0" smtClean="0">
                <a:solidFill>
                  <a:schemeClr val="tx1">
                    <a:lumMod val="75000"/>
                    <a:lumOff val="25000"/>
                  </a:schemeClr>
                </a:solidFill>
              </a:rPr>
              <a:t>Maintain </a:t>
            </a:r>
            <a:r>
              <a:rPr lang="en-CA" sz="2400" dirty="0">
                <a:solidFill>
                  <a:schemeClr val="tx1">
                    <a:lumMod val="75000"/>
                    <a:lumOff val="25000"/>
                  </a:schemeClr>
                </a:solidFill>
              </a:rPr>
              <a:t>your lane position, either in the centre of the lane or slightly to the right to allow the passing vehicle extra clearance</a:t>
            </a:r>
          </a:p>
          <a:p>
            <a:pPr marL="171450" lvl="0" indent="-171450">
              <a:buClr>
                <a:schemeClr val="accent1"/>
              </a:buClr>
            </a:pPr>
            <a:r>
              <a:rPr lang="en-CA" sz="2400" dirty="0">
                <a:solidFill>
                  <a:schemeClr val="tx1">
                    <a:lumMod val="75000"/>
                    <a:lumOff val="25000"/>
                  </a:schemeClr>
                </a:solidFill>
              </a:rPr>
              <a:t>Maintain or reduce your </a:t>
            </a:r>
            <a:r>
              <a:rPr lang="en-CA" sz="2400" dirty="0" smtClean="0">
                <a:solidFill>
                  <a:schemeClr val="tx1">
                    <a:lumMod val="75000"/>
                    <a:lumOff val="25000"/>
                  </a:schemeClr>
                </a:solidFill>
              </a:rPr>
              <a:t>speed</a:t>
            </a:r>
            <a:endParaRPr lang="en-CA" sz="2400" dirty="0">
              <a:solidFill>
                <a:schemeClr val="tx1">
                  <a:lumMod val="75000"/>
                  <a:lumOff val="25000"/>
                </a:schemeClr>
              </a:solidFill>
            </a:endParaRPr>
          </a:p>
          <a:p>
            <a:pPr marL="171450" indent="-171450">
              <a:buClr>
                <a:schemeClr val="accent1"/>
              </a:buClr>
            </a:pPr>
            <a:r>
              <a:rPr lang="en-CA" sz="2400" dirty="0" smtClean="0">
                <a:solidFill>
                  <a:schemeClr val="tx1">
                    <a:lumMod val="75000"/>
                    <a:lumOff val="25000"/>
                  </a:schemeClr>
                </a:solidFill>
              </a:rPr>
              <a:t>After they pass, slow </a:t>
            </a:r>
            <a:r>
              <a:rPr lang="en-CA" sz="2400" dirty="0">
                <a:solidFill>
                  <a:schemeClr val="tx1">
                    <a:lumMod val="75000"/>
                    <a:lumOff val="25000"/>
                  </a:schemeClr>
                </a:solidFill>
              </a:rPr>
              <a:t>down to ensure a safe following </a:t>
            </a:r>
            <a:r>
              <a:rPr lang="en-CA" sz="2400" dirty="0" smtClean="0">
                <a:solidFill>
                  <a:schemeClr val="tx1">
                    <a:lumMod val="75000"/>
                    <a:lumOff val="25000"/>
                  </a:schemeClr>
                </a:solidFill>
              </a:rPr>
              <a:t>distance behind them</a:t>
            </a:r>
          </a:p>
          <a:p>
            <a:pPr marL="171450" indent="-171450">
              <a:buClr>
                <a:schemeClr val="accent1"/>
              </a:buClr>
            </a:pPr>
            <a:r>
              <a:rPr lang="en-CA" sz="2400" dirty="0" smtClean="0">
                <a:solidFill>
                  <a:schemeClr val="tx1">
                    <a:lumMod val="75000"/>
                    <a:lumOff val="25000"/>
                  </a:schemeClr>
                </a:solidFill>
              </a:rPr>
              <a:t>Depending </a:t>
            </a:r>
            <a:r>
              <a:rPr lang="en-CA" sz="2400" dirty="0">
                <a:solidFill>
                  <a:schemeClr val="tx1">
                    <a:lumMod val="75000"/>
                    <a:lumOff val="25000"/>
                  </a:schemeClr>
                </a:solidFill>
              </a:rPr>
              <a:t>on the situation, braking may be </a:t>
            </a:r>
            <a:r>
              <a:rPr lang="en-CA" sz="2400" dirty="0" smtClean="0">
                <a:solidFill>
                  <a:schemeClr val="tx1">
                    <a:lumMod val="75000"/>
                    <a:lumOff val="25000"/>
                  </a:schemeClr>
                </a:solidFill>
              </a:rPr>
              <a:t>necessary</a:t>
            </a:r>
          </a:p>
          <a:p>
            <a:pPr marL="171450" lvl="0" indent="-171450">
              <a:buClr>
                <a:schemeClr val="accent1"/>
              </a:buClr>
            </a:pPr>
            <a:r>
              <a:rPr lang="en-CA" sz="2400" dirty="0">
                <a:solidFill>
                  <a:schemeClr val="tx1">
                    <a:lumMod val="75000"/>
                    <a:lumOff val="25000"/>
                  </a:schemeClr>
                </a:solidFill>
              </a:rPr>
              <a:t>If the passing vehicle driver decides to abort the pass and return behind you, give them space to pull back into the lane </a:t>
            </a:r>
            <a:r>
              <a:rPr lang="en-CA" sz="2400" dirty="0" smtClean="0">
                <a:solidFill>
                  <a:schemeClr val="tx1">
                    <a:lumMod val="75000"/>
                    <a:lumOff val="25000"/>
                  </a:schemeClr>
                </a:solidFill>
              </a:rPr>
              <a:t>safely</a:t>
            </a:r>
            <a:endParaRPr lang="en-CA" sz="2400" dirty="0">
              <a:solidFill>
                <a:schemeClr val="tx1">
                  <a:lumMod val="75000"/>
                  <a:lumOff val="25000"/>
                </a:schemeClr>
              </a:solidFill>
            </a:endParaRPr>
          </a:p>
          <a:p>
            <a:pPr>
              <a:lnSpc>
                <a:spcPct val="100000"/>
              </a:lnSpc>
              <a:buClr>
                <a:schemeClr val="accent1"/>
              </a:buClr>
            </a:pPr>
            <a:endParaRPr lang="en-US"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753073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09FD8-C918-E94A-9D94-37CB42D53DF6}"/>
              </a:ext>
            </a:extLst>
          </p:cNvPr>
          <p:cNvSpPr>
            <a:spLocks noGrp="1"/>
          </p:cNvSpPr>
          <p:nvPr>
            <p:ph type="title"/>
          </p:nvPr>
        </p:nvSpPr>
        <p:spPr/>
        <p:txBody>
          <a:bodyPr/>
          <a:lstStyle/>
          <a:p>
            <a:r>
              <a:rPr lang="en-US" dirty="0" smtClean="0">
                <a:latin typeface="Calibri Light" panose="020F0302020204030204" pitchFamily="34" charset="0"/>
              </a:rPr>
              <a:t>Review</a:t>
            </a:r>
            <a:endParaRPr lang="en-US" dirty="0">
              <a:latin typeface="Calibri Light" panose="020F0302020204030204" pitchFamily="34" charset="0"/>
            </a:endParaRPr>
          </a:p>
        </p:txBody>
      </p:sp>
      <p:sp>
        <p:nvSpPr>
          <p:cNvPr id="3" name="Content Placeholder 2">
            <a:extLst>
              <a:ext uri="{FF2B5EF4-FFF2-40B4-BE49-F238E27FC236}">
                <a16:creationId xmlns:a16="http://schemas.microsoft.com/office/drawing/2014/main" xmlns="" id="{66B7E3AE-308C-844F-ADB4-1192C08823D4}"/>
              </a:ext>
            </a:extLst>
          </p:cNvPr>
          <p:cNvSpPr>
            <a:spLocks noGrp="1"/>
          </p:cNvSpPr>
          <p:nvPr>
            <p:ph sz="quarter" idx="11"/>
          </p:nvPr>
        </p:nvSpPr>
        <p:spPr>
          <a:xfrm>
            <a:off x="544668" y="1254369"/>
            <a:ext cx="4340914" cy="542310"/>
          </a:xfrm>
        </p:spPr>
        <p:txBody>
          <a:bodyPr/>
          <a:lstStyle/>
          <a:p>
            <a:pPr marL="0" lvl="0" indent="0">
              <a:spcAft>
                <a:spcPts val="0"/>
              </a:spcAft>
              <a:buClrTx/>
              <a:buNone/>
              <a:tabLst/>
            </a:pPr>
            <a:r>
              <a:rPr lang="en-US" dirty="0">
                <a:solidFill>
                  <a:schemeClr val="tx1">
                    <a:lumMod val="75000"/>
                    <a:lumOff val="25000"/>
                  </a:schemeClr>
                </a:solidFill>
                <a:latin typeface="Calibri Light" panose="020F0302020204030204" pitchFamily="34" charset="0"/>
              </a:rPr>
              <a:t>How do we measure space</a:t>
            </a:r>
            <a:r>
              <a:rPr lang="en-US" dirty="0" smtClean="0">
                <a:solidFill>
                  <a:schemeClr val="tx1">
                    <a:lumMod val="75000"/>
                    <a:lumOff val="25000"/>
                  </a:schemeClr>
                </a:solidFill>
                <a:latin typeface="Calibri Light" panose="020F0302020204030204" pitchFamily="34" charset="0"/>
              </a:rPr>
              <a:t>?</a:t>
            </a:r>
            <a:endParaRPr lang="en-US" sz="2400" dirty="0" smtClean="0">
              <a:solidFill>
                <a:schemeClr val="tx1">
                  <a:lumMod val="75000"/>
                  <a:lumOff val="25000"/>
                </a:schemeClr>
              </a:solidFill>
              <a:latin typeface="Calibri Light" panose="020F0302020204030204" pitchFamily="34" charset="0"/>
            </a:endParaRPr>
          </a:p>
          <a:p>
            <a:pPr marL="0" lvl="0" indent="0">
              <a:spcAft>
                <a:spcPts val="0"/>
              </a:spcAft>
              <a:buClrTx/>
              <a:buNone/>
              <a:tabLst/>
            </a:pPr>
            <a:r>
              <a:rPr lang="en-US" dirty="0" smtClean="0">
                <a:solidFill>
                  <a:schemeClr val="tx1">
                    <a:lumMod val="75000"/>
                    <a:lumOff val="25000"/>
                  </a:schemeClr>
                </a:solidFill>
                <a:latin typeface="Calibri Light" panose="020F0302020204030204" pitchFamily="34" charset="0"/>
              </a:rPr>
              <a:t> </a:t>
            </a:r>
            <a:endParaRPr lang="en-US" dirty="0">
              <a:solidFill>
                <a:schemeClr val="tx1">
                  <a:lumMod val="75000"/>
                  <a:lumOff val="25000"/>
                </a:schemeClr>
              </a:solidFill>
              <a:latin typeface="Calibri Light" panose="020F0302020204030204" pitchFamily="34" charset="0"/>
            </a:endParaRPr>
          </a:p>
        </p:txBody>
      </p:sp>
      <p:sp>
        <p:nvSpPr>
          <p:cNvPr id="7" name="Content Placeholder 2">
            <a:extLst>
              <a:ext uri="{FF2B5EF4-FFF2-40B4-BE49-F238E27FC236}">
                <a16:creationId xmlns:a16="http://schemas.microsoft.com/office/drawing/2014/main" xmlns="" id="{66B7E3AE-308C-844F-ADB4-1192C08823D4}"/>
              </a:ext>
            </a:extLst>
          </p:cNvPr>
          <p:cNvSpPr txBox="1">
            <a:spLocks/>
          </p:cNvSpPr>
          <p:nvPr/>
        </p:nvSpPr>
        <p:spPr>
          <a:xfrm>
            <a:off x="544668" y="2342321"/>
            <a:ext cx="5472674" cy="786908"/>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ClrTx/>
              <a:buFont typeface="Arial" panose="020B0604020202020204" pitchFamily="34" charset="0"/>
              <a:buNone/>
              <a:tabLst/>
            </a:pPr>
            <a:r>
              <a:rPr lang="en-US" dirty="0" smtClean="0">
                <a:solidFill>
                  <a:schemeClr val="tx1">
                    <a:lumMod val="75000"/>
                    <a:lumOff val="25000"/>
                  </a:schemeClr>
                </a:solidFill>
                <a:latin typeface="Calibri Light" panose="020F0302020204030204" pitchFamily="34" charset="0"/>
              </a:rPr>
              <a:t>How do you determine your following distance in a truck?</a:t>
            </a:r>
            <a:endParaRPr lang="en-US" sz="2400" dirty="0" smtClean="0">
              <a:solidFill>
                <a:schemeClr val="tx1">
                  <a:lumMod val="75000"/>
                  <a:lumOff val="25000"/>
                </a:schemeClr>
              </a:solidFill>
              <a:latin typeface="Calibri Light" panose="020F0302020204030204" pitchFamily="34" charset="0"/>
            </a:endParaRPr>
          </a:p>
        </p:txBody>
      </p:sp>
      <p:sp>
        <p:nvSpPr>
          <p:cNvPr id="8" name="Content Placeholder 2">
            <a:extLst>
              <a:ext uri="{FF2B5EF4-FFF2-40B4-BE49-F238E27FC236}">
                <a16:creationId xmlns:a16="http://schemas.microsoft.com/office/drawing/2014/main" xmlns="" id="{66B7E3AE-308C-844F-ADB4-1192C08823D4}"/>
              </a:ext>
            </a:extLst>
          </p:cNvPr>
          <p:cNvSpPr txBox="1">
            <a:spLocks/>
          </p:cNvSpPr>
          <p:nvPr/>
        </p:nvSpPr>
        <p:spPr>
          <a:xfrm>
            <a:off x="544668" y="3247216"/>
            <a:ext cx="7237892" cy="513193"/>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Clr>
                <a:srgbClr val="54C7DA"/>
              </a:buClr>
              <a:buNone/>
              <a:tabLst/>
            </a:pPr>
            <a:r>
              <a:rPr lang="en-US" sz="2400" dirty="0" smtClean="0">
                <a:solidFill>
                  <a:schemeClr val="tx1">
                    <a:lumMod val="75000"/>
                    <a:lumOff val="25000"/>
                  </a:schemeClr>
                </a:solidFill>
                <a:latin typeface="Calibri Light" panose="020F0302020204030204" pitchFamily="34" charset="0"/>
              </a:rPr>
              <a:t>Answer: Total length to the nearest metre divided by 3</a:t>
            </a:r>
          </a:p>
        </p:txBody>
      </p:sp>
      <p:sp>
        <p:nvSpPr>
          <p:cNvPr id="6" name="Content Placeholder 2">
            <a:extLst>
              <a:ext uri="{FF2B5EF4-FFF2-40B4-BE49-F238E27FC236}">
                <a16:creationId xmlns:a16="http://schemas.microsoft.com/office/drawing/2014/main" xmlns="" id="{66B7E3AE-308C-844F-ADB4-1192C08823D4}"/>
              </a:ext>
            </a:extLst>
          </p:cNvPr>
          <p:cNvSpPr txBox="1">
            <a:spLocks/>
          </p:cNvSpPr>
          <p:nvPr/>
        </p:nvSpPr>
        <p:spPr>
          <a:xfrm>
            <a:off x="544668" y="1755113"/>
            <a:ext cx="2633096" cy="513193"/>
          </a:xfrm>
          <a:prstGeom prst="rect">
            <a:avLst/>
          </a:prstGeom>
        </p:spPr>
        <p:txBody>
          <a:bodyPr/>
          <a:lstStyle>
            <a:lvl1pPr marL="457200" indent="-457200" algn="l" defTabSz="914400" rtl="0" eaLnBrk="1" latinLnBrk="0" hangingPunct="1">
              <a:lnSpc>
                <a:spcPct val="90000"/>
              </a:lnSpc>
              <a:spcBef>
                <a:spcPts val="1000"/>
              </a:spcBef>
              <a:spcAft>
                <a:spcPts val="1500"/>
              </a:spcAft>
              <a:buClr>
                <a:schemeClr val="accent1"/>
              </a:buClr>
              <a:buFont typeface="Arial" panose="020B0604020202020204" pitchFamily="34" charset="0"/>
              <a:buChar char="•"/>
              <a:tabLst>
                <a:tab pos="457200" algn="l"/>
              </a:tabLst>
              <a:defRPr sz="2800" b="0" i="0" kern="1200">
                <a:solidFill>
                  <a:schemeClr val="accent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Clr>
                <a:srgbClr val="54C7DA"/>
              </a:buClr>
              <a:buNone/>
              <a:tabLst/>
            </a:pPr>
            <a:r>
              <a:rPr lang="en-US" sz="2400" dirty="0" smtClean="0">
                <a:solidFill>
                  <a:schemeClr val="tx1">
                    <a:lumMod val="75000"/>
                    <a:lumOff val="25000"/>
                  </a:schemeClr>
                </a:solidFill>
                <a:latin typeface="Calibri Light" panose="020F0302020204030204" pitchFamily="34" charset="0"/>
              </a:rPr>
              <a:t>Answer: In seconds</a:t>
            </a:r>
          </a:p>
        </p:txBody>
      </p:sp>
    </p:spTree>
    <p:custDataLst>
      <p:tags r:id="rId1"/>
    </p:custDataLst>
    <p:extLst>
      <p:ext uri="{BB962C8B-B14F-4D97-AF65-F5344CB8AC3E}">
        <p14:creationId xmlns:p14="http://schemas.microsoft.com/office/powerpoint/2010/main" val="18993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Intersections</a:t>
            </a:r>
            <a:endParaRPr lang="en-US" dirty="0"/>
          </a:p>
        </p:txBody>
      </p:sp>
      <p:sp>
        <p:nvSpPr>
          <p:cNvPr id="4" name="Content Placeholder 3"/>
          <p:cNvSpPr>
            <a:spLocks noGrp="1"/>
          </p:cNvSpPr>
          <p:nvPr>
            <p:ph sz="quarter" idx="11"/>
          </p:nvPr>
        </p:nvSpPr>
        <p:spPr>
          <a:xfrm>
            <a:off x="674371" y="934822"/>
            <a:ext cx="7886700" cy="5079116"/>
          </a:xfrm>
        </p:spPr>
        <p:txBody>
          <a:bodyPr/>
          <a:lstStyle/>
          <a:p>
            <a:pPr marL="0" indent="0">
              <a:buNone/>
            </a:pPr>
            <a:r>
              <a:rPr lang="en-CA" dirty="0" smtClean="0">
                <a:solidFill>
                  <a:schemeClr val="tx1">
                    <a:lumMod val="75000"/>
                    <a:lumOff val="25000"/>
                  </a:schemeClr>
                </a:solidFill>
              </a:rPr>
              <a:t>Plan </a:t>
            </a:r>
            <a:r>
              <a:rPr lang="en-CA" dirty="0">
                <a:solidFill>
                  <a:schemeClr val="tx1">
                    <a:lumMod val="75000"/>
                    <a:lumOff val="25000"/>
                  </a:schemeClr>
                </a:solidFill>
              </a:rPr>
              <a:t>ahead for </a:t>
            </a:r>
            <a:r>
              <a:rPr lang="en-CA" dirty="0" smtClean="0">
                <a:solidFill>
                  <a:schemeClr val="tx1">
                    <a:lumMod val="75000"/>
                    <a:lumOff val="25000"/>
                  </a:schemeClr>
                </a:solidFill>
              </a:rPr>
              <a:t>intersections:</a:t>
            </a:r>
          </a:p>
          <a:p>
            <a:pPr>
              <a:buClr>
                <a:schemeClr val="accent1"/>
              </a:buClr>
            </a:pPr>
            <a:r>
              <a:rPr lang="en-CA" sz="2400" dirty="0" smtClean="0">
                <a:solidFill>
                  <a:schemeClr val="tx1">
                    <a:lumMod val="75000"/>
                    <a:lumOff val="25000"/>
                  </a:schemeClr>
                </a:solidFill>
              </a:rPr>
              <a:t>Gradually </a:t>
            </a:r>
            <a:r>
              <a:rPr lang="en-CA" sz="2400" dirty="0">
                <a:solidFill>
                  <a:schemeClr val="tx1">
                    <a:lumMod val="75000"/>
                    <a:lumOff val="25000"/>
                  </a:schemeClr>
                </a:solidFill>
              </a:rPr>
              <a:t>slow down and cover the </a:t>
            </a:r>
            <a:r>
              <a:rPr lang="en-CA" sz="2400" dirty="0" smtClean="0">
                <a:solidFill>
                  <a:schemeClr val="tx1">
                    <a:lumMod val="75000"/>
                    <a:lumOff val="25000"/>
                  </a:schemeClr>
                </a:solidFill>
              </a:rPr>
              <a:t>brake </a:t>
            </a:r>
            <a:endParaRPr lang="en-CA" sz="2400" dirty="0">
              <a:solidFill>
                <a:schemeClr val="tx1">
                  <a:lumMod val="75000"/>
                  <a:lumOff val="25000"/>
                </a:schemeClr>
              </a:solidFill>
            </a:endParaRPr>
          </a:p>
          <a:p>
            <a:pPr lvl="0">
              <a:buClr>
                <a:schemeClr val="accent1"/>
              </a:buClr>
            </a:pPr>
            <a:r>
              <a:rPr lang="en-CA" sz="2400" dirty="0">
                <a:solidFill>
                  <a:schemeClr val="tx1">
                    <a:lumMod val="75000"/>
                    <a:lumOff val="25000"/>
                  </a:schemeClr>
                </a:solidFill>
              </a:rPr>
              <a:t>Always be </a:t>
            </a:r>
            <a:r>
              <a:rPr lang="en-CA" sz="2400" dirty="0" smtClean="0">
                <a:solidFill>
                  <a:schemeClr val="tx1">
                    <a:lumMod val="75000"/>
                    <a:lumOff val="25000"/>
                  </a:schemeClr>
                </a:solidFill>
              </a:rPr>
              <a:t>prepared to stop</a:t>
            </a:r>
            <a:endParaRPr lang="en-CA" sz="2400" dirty="0">
              <a:solidFill>
                <a:schemeClr val="tx1">
                  <a:lumMod val="75000"/>
                  <a:lumOff val="25000"/>
                </a:schemeClr>
              </a:solidFill>
            </a:endParaRPr>
          </a:p>
          <a:p>
            <a:pPr lvl="0">
              <a:buClr>
                <a:schemeClr val="accent1"/>
              </a:buClr>
            </a:pPr>
            <a:r>
              <a:rPr lang="en-CA" sz="2400" dirty="0">
                <a:solidFill>
                  <a:schemeClr val="tx1">
                    <a:lumMod val="75000"/>
                    <a:lumOff val="25000"/>
                  </a:schemeClr>
                </a:solidFill>
              </a:rPr>
              <a:t>Scan the area </a:t>
            </a:r>
            <a:endParaRPr lang="en-CA" sz="2400" dirty="0" smtClean="0">
              <a:solidFill>
                <a:schemeClr val="tx1">
                  <a:lumMod val="75000"/>
                  <a:lumOff val="25000"/>
                </a:schemeClr>
              </a:solidFill>
            </a:endParaRPr>
          </a:p>
          <a:p>
            <a:pPr lvl="0">
              <a:buClr>
                <a:schemeClr val="accent1"/>
              </a:buClr>
            </a:pPr>
            <a:r>
              <a:rPr lang="en-CA" sz="2400" dirty="0" smtClean="0">
                <a:solidFill>
                  <a:schemeClr val="tx1">
                    <a:lumMod val="75000"/>
                    <a:lumOff val="25000"/>
                  </a:schemeClr>
                </a:solidFill>
              </a:rPr>
              <a:t>Never </a:t>
            </a:r>
            <a:r>
              <a:rPr lang="en-CA" sz="2400" dirty="0">
                <a:solidFill>
                  <a:schemeClr val="tx1">
                    <a:lumMod val="75000"/>
                    <a:lumOff val="25000"/>
                  </a:schemeClr>
                </a:solidFill>
              </a:rPr>
              <a:t>assume other drivers will obey rules of right of </a:t>
            </a:r>
            <a:r>
              <a:rPr lang="en-CA" sz="2400" dirty="0" smtClean="0">
                <a:solidFill>
                  <a:schemeClr val="tx1">
                    <a:lumMod val="75000"/>
                    <a:lumOff val="25000"/>
                  </a:schemeClr>
                </a:solidFill>
              </a:rPr>
              <a:t>way  </a:t>
            </a:r>
            <a:endParaRPr lang="en-CA" sz="2400" dirty="0">
              <a:solidFill>
                <a:schemeClr val="tx1">
                  <a:lumMod val="75000"/>
                  <a:lumOff val="25000"/>
                </a:schemeClr>
              </a:solidFill>
            </a:endParaRPr>
          </a:p>
          <a:p>
            <a:pPr lvl="0">
              <a:buClr>
                <a:schemeClr val="accent1"/>
              </a:buClr>
            </a:pPr>
            <a:r>
              <a:rPr lang="en-CA" sz="2400" dirty="0">
                <a:solidFill>
                  <a:schemeClr val="tx1">
                    <a:lumMod val="75000"/>
                    <a:lumOff val="25000"/>
                  </a:schemeClr>
                </a:solidFill>
              </a:rPr>
              <a:t>Look left and right </a:t>
            </a:r>
            <a:r>
              <a:rPr lang="en-CA" sz="2400" b="1" dirty="0" smtClean="0">
                <a:solidFill>
                  <a:schemeClr val="tx1">
                    <a:lumMod val="75000"/>
                    <a:lumOff val="25000"/>
                  </a:schemeClr>
                </a:solidFill>
              </a:rPr>
              <a:t>twice</a:t>
            </a:r>
            <a:r>
              <a:rPr lang="en-CA" sz="2400" dirty="0" smtClean="0">
                <a:solidFill>
                  <a:schemeClr val="tx1">
                    <a:lumMod val="75000"/>
                    <a:lumOff val="25000"/>
                  </a:schemeClr>
                </a:solidFill>
              </a:rPr>
              <a:t>  </a:t>
            </a:r>
            <a:endParaRPr lang="en-CA" sz="2400" dirty="0">
              <a:solidFill>
                <a:schemeClr val="tx1">
                  <a:lumMod val="75000"/>
                  <a:lumOff val="25000"/>
                </a:schemeClr>
              </a:solidFill>
            </a:endParaRPr>
          </a:p>
          <a:p>
            <a:pPr lvl="0">
              <a:buClr>
                <a:schemeClr val="accent1"/>
              </a:buClr>
            </a:pPr>
            <a:r>
              <a:rPr lang="en-CA" sz="2400" dirty="0">
                <a:solidFill>
                  <a:schemeClr val="tx1">
                    <a:lumMod val="75000"/>
                    <a:lumOff val="25000"/>
                  </a:schemeClr>
                </a:solidFill>
              </a:rPr>
              <a:t>Ensure no approaching vehicle is about to turn </a:t>
            </a:r>
            <a:r>
              <a:rPr lang="en-CA" sz="2400" dirty="0" smtClean="0">
                <a:solidFill>
                  <a:schemeClr val="tx1">
                    <a:lumMod val="75000"/>
                    <a:lumOff val="25000"/>
                  </a:schemeClr>
                </a:solidFill>
              </a:rPr>
              <a:t>left</a:t>
            </a:r>
          </a:p>
          <a:p>
            <a:pPr lvl="0">
              <a:buClr>
                <a:schemeClr val="accent1"/>
              </a:buClr>
            </a:pPr>
            <a:r>
              <a:rPr lang="en-CA" sz="2400" dirty="0" smtClean="0">
                <a:solidFill>
                  <a:schemeClr val="tx1">
                    <a:lumMod val="75000"/>
                    <a:lumOff val="25000"/>
                  </a:schemeClr>
                </a:solidFill>
              </a:rPr>
              <a:t>Cross </a:t>
            </a:r>
            <a:r>
              <a:rPr lang="en-CA" sz="2400" dirty="0">
                <a:solidFill>
                  <a:schemeClr val="tx1">
                    <a:lumMod val="75000"/>
                    <a:lumOff val="25000"/>
                  </a:schemeClr>
                </a:solidFill>
              </a:rPr>
              <a:t>only when </a:t>
            </a:r>
            <a:r>
              <a:rPr lang="en-CA" sz="2400" dirty="0" smtClean="0">
                <a:solidFill>
                  <a:schemeClr val="tx1">
                    <a:lumMod val="75000"/>
                    <a:lumOff val="25000"/>
                  </a:schemeClr>
                </a:solidFill>
              </a:rPr>
              <a:t>safe</a:t>
            </a:r>
          </a:p>
          <a:p>
            <a:pPr lvl="0">
              <a:buClr>
                <a:schemeClr val="accent1"/>
              </a:buClr>
            </a:pPr>
            <a:r>
              <a:rPr lang="en-CA" sz="2400" dirty="0" smtClean="0">
                <a:solidFill>
                  <a:schemeClr val="tx1">
                    <a:lumMod val="75000"/>
                    <a:lumOff val="25000"/>
                  </a:schemeClr>
                </a:solidFill>
              </a:rPr>
              <a:t>Once </a:t>
            </a:r>
            <a:r>
              <a:rPr lang="en-CA" sz="2400" dirty="0">
                <a:solidFill>
                  <a:schemeClr val="tx1">
                    <a:lumMod val="75000"/>
                    <a:lumOff val="25000"/>
                  </a:schemeClr>
                </a:solidFill>
              </a:rPr>
              <a:t>past the intersection, check mirrors </a:t>
            </a:r>
            <a:r>
              <a:rPr lang="en-CA" sz="2400" dirty="0" smtClean="0">
                <a:solidFill>
                  <a:schemeClr val="tx1">
                    <a:lumMod val="75000"/>
                    <a:lumOff val="25000"/>
                  </a:schemeClr>
                </a:solidFill>
              </a:rPr>
              <a:t>again</a:t>
            </a:r>
            <a:endParaRPr lang="en-US" sz="2400" dirty="0">
              <a:solidFill>
                <a:schemeClr val="tx1">
                  <a:lumMod val="75000"/>
                  <a:lumOff val="25000"/>
                </a:schemeClr>
              </a:solidFill>
            </a:endParaRPr>
          </a:p>
        </p:txBody>
      </p:sp>
      <p:sp>
        <p:nvSpPr>
          <p:cNvPr id="3" name="TextBox 2"/>
          <p:cNvSpPr txBox="1"/>
          <p:nvPr/>
        </p:nvSpPr>
        <p:spPr>
          <a:xfrm>
            <a:off x="2529680" y="5871819"/>
            <a:ext cx="4008279" cy="461665"/>
          </a:xfrm>
          <a:prstGeom prst="rect">
            <a:avLst/>
          </a:prstGeom>
          <a:noFill/>
        </p:spPr>
        <p:txBody>
          <a:bodyPr wrap="square" rtlCol="0">
            <a:spAutoFit/>
          </a:bodyPr>
          <a:lstStyle/>
          <a:p>
            <a:r>
              <a:rPr lang="en-CA" sz="2400" dirty="0">
                <a:solidFill>
                  <a:schemeClr val="tx1">
                    <a:lumMod val="75000"/>
                    <a:lumOff val="25000"/>
                  </a:schemeClr>
                </a:solidFill>
                <a:latin typeface="Calibri Light" panose="020F0302020204030204" pitchFamily="34" charset="0"/>
              </a:rPr>
              <a:t>Always remember </a:t>
            </a:r>
            <a:r>
              <a:rPr lang="en-CA" sz="2400" dirty="0" smtClean="0">
                <a:solidFill>
                  <a:schemeClr val="tx1">
                    <a:lumMod val="75000"/>
                    <a:lumOff val="25000"/>
                  </a:schemeClr>
                </a:solidFill>
                <a:latin typeface="Calibri Light" panose="020F0302020204030204" pitchFamily="34" charset="0"/>
              </a:rPr>
              <a:t>pedestrians!</a:t>
            </a:r>
            <a:endParaRPr lang="en-CA" sz="2400" dirty="0">
              <a:latin typeface="Calibri Light" panose="020F030202020403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643" y="5736918"/>
            <a:ext cx="554038" cy="554038"/>
          </a:xfrm>
          <a:prstGeom prst="rect">
            <a:avLst/>
          </a:prstGeom>
        </p:spPr>
      </p:pic>
    </p:spTree>
    <p:custDataLst>
      <p:tags r:id="rId1"/>
    </p:custDataLst>
    <p:extLst>
      <p:ext uri="{BB962C8B-B14F-4D97-AF65-F5344CB8AC3E}">
        <p14:creationId xmlns:p14="http://schemas.microsoft.com/office/powerpoint/2010/main" val="2659231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Entering and Merging</a:t>
            </a:r>
            <a:endParaRPr lang="en-US" dirty="0"/>
          </a:p>
        </p:txBody>
      </p:sp>
      <p:sp>
        <p:nvSpPr>
          <p:cNvPr id="6" name="Content Placeholder 2"/>
          <p:cNvSpPr txBox="1">
            <a:spLocks/>
          </p:cNvSpPr>
          <p:nvPr/>
        </p:nvSpPr>
        <p:spPr>
          <a:xfrm>
            <a:off x="544670" y="934821"/>
            <a:ext cx="8183693" cy="47378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Clr>
                <a:schemeClr val="accent1"/>
              </a:buClr>
              <a:buNone/>
            </a:pPr>
            <a:r>
              <a:rPr lang="en-CA" dirty="0" smtClean="0">
                <a:solidFill>
                  <a:schemeClr val="tx1">
                    <a:lumMod val="75000"/>
                    <a:lumOff val="25000"/>
                  </a:schemeClr>
                </a:solidFill>
              </a:rPr>
              <a:t>Entering a roadway from the curb</a:t>
            </a:r>
          </a:p>
          <a:p>
            <a:pPr>
              <a:lnSpc>
                <a:spcPct val="100000"/>
              </a:lnSpc>
              <a:spcBef>
                <a:spcPts val="600"/>
              </a:spcBef>
              <a:spcAft>
                <a:spcPts val="800"/>
              </a:spcAft>
              <a:buClr>
                <a:schemeClr val="accent1"/>
              </a:buClr>
            </a:pPr>
            <a:r>
              <a:rPr lang="en-CA" sz="2400" dirty="0">
                <a:solidFill>
                  <a:schemeClr val="tx1">
                    <a:lumMod val="75000"/>
                    <a:lumOff val="25000"/>
                  </a:schemeClr>
                </a:solidFill>
              </a:rPr>
              <a:t>Signal your turn well in </a:t>
            </a:r>
            <a:r>
              <a:rPr lang="en-CA" sz="2400" dirty="0" smtClean="0">
                <a:solidFill>
                  <a:schemeClr val="tx1">
                    <a:lumMod val="75000"/>
                    <a:lumOff val="25000"/>
                  </a:schemeClr>
                </a:solidFill>
              </a:rPr>
              <a:t>advance and check mirrors</a:t>
            </a:r>
            <a:endParaRPr lang="en-CA" sz="2400" dirty="0">
              <a:solidFill>
                <a:schemeClr val="tx1">
                  <a:lumMod val="75000"/>
                  <a:lumOff val="25000"/>
                </a:schemeClr>
              </a:solidFill>
            </a:endParaRPr>
          </a:p>
          <a:p>
            <a:pPr>
              <a:lnSpc>
                <a:spcPct val="100000"/>
              </a:lnSpc>
              <a:spcBef>
                <a:spcPts val="600"/>
              </a:spcBef>
              <a:spcAft>
                <a:spcPts val="800"/>
              </a:spcAft>
              <a:buClr>
                <a:schemeClr val="accent1"/>
              </a:buClr>
            </a:pPr>
            <a:r>
              <a:rPr lang="en-CA" sz="2400" dirty="0">
                <a:solidFill>
                  <a:schemeClr val="tx1">
                    <a:lumMod val="75000"/>
                    <a:lumOff val="25000"/>
                  </a:schemeClr>
                </a:solidFill>
              </a:rPr>
              <a:t>Stop before entering a cross street, proceed with </a:t>
            </a:r>
            <a:r>
              <a:rPr lang="en-CA" sz="2400" dirty="0" smtClean="0">
                <a:solidFill>
                  <a:schemeClr val="tx1">
                    <a:lumMod val="75000"/>
                    <a:lumOff val="25000"/>
                  </a:schemeClr>
                </a:solidFill>
              </a:rPr>
              <a:t>caution</a:t>
            </a:r>
          </a:p>
          <a:p>
            <a:pPr>
              <a:lnSpc>
                <a:spcPct val="100000"/>
              </a:lnSpc>
              <a:spcBef>
                <a:spcPts val="600"/>
              </a:spcBef>
              <a:spcAft>
                <a:spcPts val="800"/>
              </a:spcAft>
              <a:buClr>
                <a:schemeClr val="accent1"/>
              </a:buClr>
            </a:pPr>
            <a:r>
              <a:rPr lang="en-CA" sz="2400" dirty="0" smtClean="0">
                <a:solidFill>
                  <a:schemeClr val="tx1">
                    <a:lumMod val="75000"/>
                    <a:lumOff val="25000"/>
                  </a:schemeClr>
                </a:solidFill>
              </a:rPr>
              <a:t>Stay in lane nearest the curb until you reach appropriate speed</a:t>
            </a:r>
            <a:endParaRPr lang="en-CA" sz="2400" dirty="0">
              <a:solidFill>
                <a:schemeClr val="tx1">
                  <a:lumMod val="75000"/>
                  <a:lumOff val="25000"/>
                </a:schemeClr>
              </a:solidFill>
            </a:endParaRPr>
          </a:p>
          <a:p>
            <a:pPr marL="0" indent="0">
              <a:lnSpc>
                <a:spcPct val="100000"/>
              </a:lnSpc>
              <a:spcAft>
                <a:spcPts val="800"/>
              </a:spcAft>
              <a:buClr>
                <a:schemeClr val="accent1"/>
              </a:buClr>
              <a:buNone/>
            </a:pPr>
            <a:r>
              <a:rPr lang="en-CA" dirty="0" smtClean="0">
                <a:solidFill>
                  <a:schemeClr val="tx1">
                    <a:lumMod val="75000"/>
                    <a:lumOff val="25000"/>
                  </a:schemeClr>
                </a:solidFill>
              </a:rPr>
              <a:t>Merging onto Major Roadways</a:t>
            </a:r>
          </a:p>
          <a:p>
            <a:pPr>
              <a:lnSpc>
                <a:spcPct val="100000"/>
              </a:lnSpc>
              <a:spcBef>
                <a:spcPts val="600"/>
              </a:spcBef>
              <a:spcAft>
                <a:spcPts val="800"/>
              </a:spcAft>
              <a:buClr>
                <a:schemeClr val="accent1"/>
              </a:buClr>
            </a:pPr>
            <a:r>
              <a:rPr lang="en-CA" sz="2400" dirty="0" smtClean="0">
                <a:solidFill>
                  <a:schemeClr val="tx1">
                    <a:lumMod val="75000"/>
                    <a:lumOff val="25000"/>
                  </a:schemeClr>
                </a:solidFill>
              </a:rPr>
              <a:t>Traffic on the roadway must cooperate- neither line of traffic has the right of way (shared responsibility)</a:t>
            </a:r>
          </a:p>
          <a:p>
            <a:pPr>
              <a:lnSpc>
                <a:spcPct val="100000"/>
              </a:lnSpc>
              <a:spcBef>
                <a:spcPts val="600"/>
              </a:spcBef>
              <a:spcAft>
                <a:spcPts val="800"/>
              </a:spcAft>
              <a:buClr>
                <a:schemeClr val="accent1"/>
              </a:buClr>
            </a:pPr>
            <a:r>
              <a:rPr lang="en-CA" sz="2400" dirty="0" smtClean="0">
                <a:solidFill>
                  <a:schemeClr val="tx1">
                    <a:lumMod val="75000"/>
                    <a:lumOff val="25000"/>
                  </a:schemeClr>
                </a:solidFill>
              </a:rPr>
              <a:t>Signal, check mirrors and check your gap often</a:t>
            </a:r>
          </a:p>
          <a:p>
            <a:pPr>
              <a:lnSpc>
                <a:spcPct val="100000"/>
              </a:lnSpc>
              <a:spcBef>
                <a:spcPts val="600"/>
              </a:spcBef>
              <a:spcAft>
                <a:spcPts val="800"/>
              </a:spcAft>
              <a:buClr>
                <a:schemeClr val="accent1"/>
              </a:buClr>
            </a:pPr>
            <a:r>
              <a:rPr lang="en-CA" sz="2400" dirty="0" smtClean="0">
                <a:solidFill>
                  <a:schemeClr val="tx1">
                    <a:lumMod val="75000"/>
                    <a:lumOff val="25000"/>
                  </a:schemeClr>
                </a:solidFill>
              </a:rPr>
              <a:t>Adjust speed and timing as needed (DO NOT stop abruptly)</a:t>
            </a:r>
          </a:p>
          <a:p>
            <a:pPr>
              <a:lnSpc>
                <a:spcPct val="100000"/>
              </a:lnSpc>
              <a:spcBef>
                <a:spcPts val="600"/>
              </a:spcBef>
              <a:spcAft>
                <a:spcPts val="800"/>
              </a:spcAft>
              <a:buClr>
                <a:schemeClr val="accent1"/>
              </a:buClr>
            </a:pPr>
            <a:r>
              <a:rPr lang="en-CA" sz="2400" dirty="0" smtClean="0">
                <a:solidFill>
                  <a:schemeClr val="tx1">
                    <a:lumMod val="75000"/>
                    <a:lumOff val="25000"/>
                  </a:schemeClr>
                </a:solidFill>
              </a:rPr>
              <a:t>Merge when safe and legal, maintain speed, turn off signal</a:t>
            </a:r>
          </a:p>
          <a:p>
            <a:pPr>
              <a:lnSpc>
                <a:spcPct val="100000"/>
              </a:lnSpc>
              <a:spcAft>
                <a:spcPts val="800"/>
              </a:spcAft>
              <a:buClr>
                <a:schemeClr val="accent1"/>
              </a:buClr>
            </a:pPr>
            <a:endParaRPr lang="en-CA" sz="2400" dirty="0" smtClean="0">
              <a:solidFill>
                <a:schemeClr val="tx1">
                  <a:lumMod val="75000"/>
                  <a:lumOff val="25000"/>
                </a:schemeClr>
              </a:solidFill>
            </a:endParaRPr>
          </a:p>
          <a:p>
            <a:pPr>
              <a:lnSpc>
                <a:spcPct val="100000"/>
              </a:lnSpc>
              <a:spcAft>
                <a:spcPts val="800"/>
              </a:spcAft>
              <a:buClr>
                <a:schemeClr val="accent1"/>
              </a:buClr>
            </a:pPr>
            <a:endParaRPr lang="en-CA" sz="2400" dirty="0">
              <a:solidFill>
                <a:schemeClr val="tx1">
                  <a:lumMod val="75000"/>
                  <a:lumOff val="25000"/>
                </a:schemeClr>
              </a:solidFill>
            </a:endParaRPr>
          </a:p>
          <a:p>
            <a:pPr marL="0" indent="0">
              <a:lnSpc>
                <a:spcPct val="100000"/>
              </a:lnSpc>
              <a:spcAft>
                <a:spcPts val="800"/>
              </a:spcAft>
              <a:buClr>
                <a:schemeClr val="accent1"/>
              </a:buClr>
              <a:buNone/>
            </a:pPr>
            <a:endParaRPr lang="en-US" dirty="0" smtClean="0">
              <a:solidFill>
                <a:schemeClr val="tx1">
                  <a:lumMod val="75000"/>
                  <a:lumOff val="25000"/>
                </a:schemeClr>
              </a:solidFill>
            </a:endParaRPr>
          </a:p>
        </p:txBody>
      </p:sp>
      <p:sp>
        <p:nvSpPr>
          <p:cNvPr id="7" name="Content Placeholder 2"/>
          <p:cNvSpPr txBox="1">
            <a:spLocks/>
          </p:cNvSpPr>
          <p:nvPr/>
        </p:nvSpPr>
        <p:spPr>
          <a:xfrm>
            <a:off x="1297643" y="5511226"/>
            <a:ext cx="6425591" cy="11809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000632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Exiting</a:t>
            </a:r>
            <a:endParaRPr lang="en-US" dirty="0"/>
          </a:p>
        </p:txBody>
      </p:sp>
      <p:sp>
        <p:nvSpPr>
          <p:cNvPr id="6" name="Content Placeholder 2"/>
          <p:cNvSpPr txBox="1">
            <a:spLocks/>
          </p:cNvSpPr>
          <p:nvPr/>
        </p:nvSpPr>
        <p:spPr>
          <a:xfrm>
            <a:off x="544670" y="934821"/>
            <a:ext cx="8599329" cy="47378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Clr>
                <a:schemeClr val="accent1"/>
              </a:buClr>
              <a:buNone/>
            </a:pPr>
            <a:r>
              <a:rPr lang="en-CA" dirty="0">
                <a:solidFill>
                  <a:schemeClr val="tx1">
                    <a:lumMod val="75000"/>
                    <a:lumOff val="25000"/>
                  </a:schemeClr>
                </a:solidFill>
              </a:rPr>
              <a:t>Exiting </a:t>
            </a:r>
            <a:r>
              <a:rPr lang="en-CA" dirty="0" smtClean="0">
                <a:solidFill>
                  <a:schemeClr val="tx1">
                    <a:lumMod val="75000"/>
                    <a:lumOff val="25000"/>
                  </a:schemeClr>
                </a:solidFill>
              </a:rPr>
              <a:t>major roadways</a:t>
            </a:r>
            <a:endParaRPr lang="en-CA" dirty="0">
              <a:solidFill>
                <a:schemeClr val="tx1">
                  <a:lumMod val="75000"/>
                  <a:lumOff val="25000"/>
                </a:schemeClr>
              </a:solidFill>
            </a:endParaRPr>
          </a:p>
          <a:p>
            <a:pPr>
              <a:lnSpc>
                <a:spcPct val="100000"/>
              </a:lnSpc>
              <a:spcAft>
                <a:spcPts val="800"/>
              </a:spcAft>
              <a:buClr>
                <a:schemeClr val="accent1"/>
              </a:buClr>
            </a:pPr>
            <a:r>
              <a:rPr lang="en-CA" sz="2400" dirty="0" smtClean="0">
                <a:solidFill>
                  <a:schemeClr val="tx1">
                    <a:lumMod val="75000"/>
                    <a:lumOff val="25000"/>
                  </a:schemeClr>
                </a:solidFill>
              </a:rPr>
              <a:t>Plan ahead. Signal your turn and be in the proper lane well before you reach the exit.</a:t>
            </a:r>
          </a:p>
          <a:p>
            <a:pPr>
              <a:lnSpc>
                <a:spcPct val="100000"/>
              </a:lnSpc>
              <a:spcAft>
                <a:spcPts val="800"/>
              </a:spcAft>
              <a:buClr>
                <a:schemeClr val="accent1"/>
              </a:buClr>
            </a:pPr>
            <a:r>
              <a:rPr lang="en-US" sz="2400" dirty="0" smtClean="0">
                <a:solidFill>
                  <a:schemeClr val="tx1">
                    <a:lumMod val="75000"/>
                    <a:lumOff val="25000"/>
                  </a:schemeClr>
                </a:solidFill>
              </a:rPr>
              <a:t>Move into the deceleration lane as soon as space is available and use that lane to decelerate, not the regular lane. </a:t>
            </a:r>
          </a:p>
          <a:p>
            <a:pPr>
              <a:lnSpc>
                <a:spcPct val="100000"/>
              </a:lnSpc>
              <a:spcAft>
                <a:spcPts val="800"/>
              </a:spcAft>
              <a:buClr>
                <a:schemeClr val="accent1"/>
              </a:buClr>
            </a:pPr>
            <a:r>
              <a:rPr lang="en-US" sz="2400" dirty="0" smtClean="0">
                <a:solidFill>
                  <a:schemeClr val="tx1">
                    <a:lumMod val="75000"/>
                    <a:lumOff val="25000"/>
                  </a:schemeClr>
                </a:solidFill>
              </a:rPr>
              <a:t>When </a:t>
            </a:r>
            <a:r>
              <a:rPr lang="en-US" sz="2400" dirty="0">
                <a:solidFill>
                  <a:schemeClr val="tx1">
                    <a:lumMod val="75000"/>
                    <a:lumOff val="25000"/>
                  </a:schemeClr>
                </a:solidFill>
              </a:rPr>
              <a:t>you have exited, turn off the turn signal. </a:t>
            </a:r>
            <a:endParaRPr lang="en-US" sz="2400" dirty="0" smtClean="0">
              <a:solidFill>
                <a:schemeClr val="tx1">
                  <a:lumMod val="75000"/>
                  <a:lumOff val="25000"/>
                </a:schemeClr>
              </a:solidFill>
            </a:endParaRPr>
          </a:p>
          <a:p>
            <a:pPr>
              <a:lnSpc>
                <a:spcPct val="100000"/>
              </a:lnSpc>
              <a:spcAft>
                <a:spcPts val="800"/>
              </a:spcAft>
              <a:buClr>
                <a:schemeClr val="accent1"/>
              </a:buClr>
            </a:pPr>
            <a:r>
              <a:rPr lang="en-US" sz="2400" dirty="0" smtClean="0">
                <a:solidFill>
                  <a:schemeClr val="tx1">
                    <a:lumMod val="75000"/>
                    <a:lumOff val="25000"/>
                  </a:schemeClr>
                </a:solidFill>
              </a:rPr>
              <a:t>If </a:t>
            </a:r>
            <a:r>
              <a:rPr lang="en-US" sz="2400" dirty="0">
                <a:solidFill>
                  <a:schemeClr val="tx1">
                    <a:lumMod val="75000"/>
                    <a:lumOff val="25000"/>
                  </a:schemeClr>
                </a:solidFill>
              </a:rPr>
              <a:t>you miss your exit, do not stop</a:t>
            </a:r>
            <a:r>
              <a:rPr lang="en-US" sz="2400" dirty="0" smtClean="0">
                <a:solidFill>
                  <a:schemeClr val="tx1">
                    <a:lumMod val="75000"/>
                    <a:lumOff val="25000"/>
                  </a:schemeClr>
                </a:solidFill>
              </a:rPr>
              <a:t>.</a:t>
            </a:r>
          </a:p>
          <a:p>
            <a:pPr>
              <a:lnSpc>
                <a:spcPct val="100000"/>
              </a:lnSpc>
              <a:spcAft>
                <a:spcPts val="800"/>
              </a:spcAft>
              <a:buClr>
                <a:schemeClr val="accent1"/>
              </a:buClr>
            </a:pPr>
            <a:r>
              <a:rPr lang="en-US" sz="2400" dirty="0" smtClean="0">
                <a:solidFill>
                  <a:schemeClr val="tx1">
                    <a:lumMod val="75000"/>
                    <a:lumOff val="25000"/>
                  </a:schemeClr>
                </a:solidFill>
              </a:rPr>
              <a:t>Be aware of weave zones (entrance and exit are in the same lane)</a:t>
            </a:r>
            <a:endParaRPr lang="en-CA" sz="2400" dirty="0">
              <a:solidFill>
                <a:schemeClr val="tx1">
                  <a:lumMod val="75000"/>
                  <a:lumOff val="25000"/>
                </a:schemeClr>
              </a:solidFill>
            </a:endParaRPr>
          </a:p>
          <a:p>
            <a:pPr marL="0" indent="0">
              <a:lnSpc>
                <a:spcPct val="100000"/>
              </a:lnSpc>
              <a:spcAft>
                <a:spcPts val="800"/>
              </a:spcAft>
              <a:buClr>
                <a:schemeClr val="accent1"/>
              </a:buClr>
              <a:buNone/>
            </a:pPr>
            <a:endParaRPr lang="en-US" dirty="0" smtClean="0">
              <a:solidFill>
                <a:schemeClr val="tx1">
                  <a:lumMod val="75000"/>
                  <a:lumOff val="25000"/>
                </a:schemeClr>
              </a:solidFill>
            </a:endParaRPr>
          </a:p>
        </p:txBody>
      </p:sp>
      <p:sp>
        <p:nvSpPr>
          <p:cNvPr id="7" name="Content Placeholder 2"/>
          <p:cNvSpPr txBox="1">
            <a:spLocks/>
          </p:cNvSpPr>
          <p:nvPr/>
        </p:nvSpPr>
        <p:spPr>
          <a:xfrm>
            <a:off x="1043267" y="5398536"/>
            <a:ext cx="7196761" cy="11809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CA" sz="2400" dirty="0">
                <a:solidFill>
                  <a:schemeClr val="tx1">
                    <a:lumMod val="75000"/>
                    <a:lumOff val="25000"/>
                  </a:schemeClr>
                </a:solidFill>
              </a:rPr>
              <a:t>Weave zones require caution and co-operation because of the mix of exiting vehicles slowing down and entering vehicles speeding up. </a:t>
            </a:r>
            <a:endParaRPr lang="en-US" sz="2400" dirty="0">
              <a:solidFill>
                <a:schemeClr val="tx1">
                  <a:lumMod val="75000"/>
                  <a:lumOff val="25000"/>
                </a:schemeClr>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722" y="5672667"/>
            <a:ext cx="503671" cy="503671"/>
          </a:xfrm>
          <a:prstGeom prst="rect">
            <a:avLst/>
          </a:prstGeom>
        </p:spPr>
      </p:pic>
    </p:spTree>
    <p:custDataLst>
      <p:tags r:id="rId1"/>
    </p:custDataLst>
    <p:extLst>
      <p:ext uri="{BB962C8B-B14F-4D97-AF65-F5344CB8AC3E}">
        <p14:creationId xmlns:p14="http://schemas.microsoft.com/office/powerpoint/2010/main" val="139700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Railroad Crossings</a:t>
            </a:r>
          </a:p>
        </p:txBody>
      </p:sp>
      <p:sp>
        <p:nvSpPr>
          <p:cNvPr id="3" name="Content Placeholder 2"/>
          <p:cNvSpPr>
            <a:spLocks noGrp="1"/>
          </p:cNvSpPr>
          <p:nvPr>
            <p:ph sz="quarter" idx="11"/>
          </p:nvPr>
        </p:nvSpPr>
        <p:spPr>
          <a:xfrm>
            <a:off x="544671" y="934821"/>
            <a:ext cx="7886700" cy="2336699"/>
          </a:xfrm>
        </p:spPr>
        <p:txBody>
          <a:bodyPr/>
          <a:lstStyle/>
          <a:p>
            <a:pPr marL="0" indent="0">
              <a:lnSpc>
                <a:spcPct val="100000"/>
              </a:lnSpc>
              <a:spcAft>
                <a:spcPts val="800"/>
              </a:spcAft>
              <a:buClr>
                <a:schemeClr val="accent1"/>
              </a:buClr>
              <a:buNone/>
            </a:pPr>
            <a:r>
              <a:rPr lang="en-US" dirty="0" smtClean="0">
                <a:solidFill>
                  <a:schemeClr val="tx1">
                    <a:lumMod val="75000"/>
                    <a:lumOff val="25000"/>
                  </a:schemeClr>
                </a:solidFill>
              </a:rPr>
              <a:t>Reasons railroad crossing can be hazardous: </a:t>
            </a:r>
            <a:endParaRPr lang="en-US" dirty="0">
              <a:solidFill>
                <a:schemeClr val="tx1">
                  <a:lumMod val="75000"/>
                  <a:lumOff val="25000"/>
                </a:schemeClr>
              </a:solidFill>
            </a:endParaRPr>
          </a:p>
          <a:p>
            <a:pPr>
              <a:lnSpc>
                <a:spcPct val="100000"/>
              </a:lnSpc>
              <a:spcAft>
                <a:spcPts val="800"/>
              </a:spcAft>
              <a:buClr>
                <a:schemeClr val="accent1"/>
              </a:buClr>
            </a:pPr>
            <a:r>
              <a:rPr lang="en-US" sz="2400" dirty="0">
                <a:solidFill>
                  <a:schemeClr val="tx1">
                    <a:lumMod val="75000"/>
                    <a:lumOff val="25000"/>
                  </a:schemeClr>
                </a:solidFill>
              </a:rPr>
              <a:t>Longer vehicles need </a:t>
            </a:r>
            <a:r>
              <a:rPr lang="en-US" sz="2400" dirty="0" smtClean="0">
                <a:solidFill>
                  <a:schemeClr val="tx1">
                    <a:lumMod val="75000"/>
                    <a:lumOff val="25000"/>
                  </a:schemeClr>
                </a:solidFill>
              </a:rPr>
              <a:t>more </a:t>
            </a:r>
            <a:r>
              <a:rPr lang="en-US" sz="2400" dirty="0">
                <a:solidFill>
                  <a:schemeClr val="tx1">
                    <a:lumMod val="75000"/>
                    <a:lumOff val="25000"/>
                  </a:schemeClr>
                </a:solidFill>
              </a:rPr>
              <a:t>time to clear a </a:t>
            </a:r>
            <a:r>
              <a:rPr lang="en-US" sz="2400" dirty="0" smtClean="0">
                <a:solidFill>
                  <a:schemeClr val="tx1">
                    <a:lumMod val="75000"/>
                    <a:lumOff val="25000"/>
                  </a:schemeClr>
                </a:solidFill>
              </a:rPr>
              <a:t>crossing</a:t>
            </a:r>
            <a:endParaRPr lang="en-US" sz="2400" dirty="0">
              <a:solidFill>
                <a:schemeClr val="tx1">
                  <a:lumMod val="75000"/>
                  <a:lumOff val="25000"/>
                </a:schemeClr>
              </a:solidFill>
            </a:endParaRPr>
          </a:p>
          <a:p>
            <a:pPr>
              <a:lnSpc>
                <a:spcPct val="100000"/>
              </a:lnSpc>
              <a:spcBef>
                <a:spcPts val="0"/>
              </a:spcBef>
              <a:spcAft>
                <a:spcPts val="800"/>
              </a:spcAft>
              <a:buClr>
                <a:schemeClr val="accent1"/>
              </a:buClr>
            </a:pPr>
            <a:r>
              <a:rPr lang="en-US" sz="2400" dirty="0">
                <a:solidFill>
                  <a:schemeClr val="tx1">
                    <a:lumMod val="75000"/>
                    <a:lumOff val="25000"/>
                  </a:schemeClr>
                </a:solidFill>
              </a:rPr>
              <a:t>Heavier vehicles </a:t>
            </a:r>
            <a:r>
              <a:rPr lang="en-US" sz="2400" dirty="0" smtClean="0">
                <a:solidFill>
                  <a:schemeClr val="tx1">
                    <a:lumMod val="75000"/>
                    <a:lumOff val="25000"/>
                  </a:schemeClr>
                </a:solidFill>
              </a:rPr>
              <a:t>need </a:t>
            </a:r>
            <a:r>
              <a:rPr lang="en-US" sz="2400" dirty="0">
                <a:solidFill>
                  <a:schemeClr val="tx1">
                    <a:lumMod val="75000"/>
                    <a:lumOff val="25000"/>
                  </a:schemeClr>
                </a:solidFill>
              </a:rPr>
              <a:t>more room to stop before a </a:t>
            </a:r>
            <a:r>
              <a:rPr lang="en-US" sz="2400" dirty="0" smtClean="0">
                <a:solidFill>
                  <a:schemeClr val="tx1">
                    <a:lumMod val="75000"/>
                    <a:lumOff val="25000"/>
                  </a:schemeClr>
                </a:solidFill>
              </a:rPr>
              <a:t>crossing</a:t>
            </a:r>
            <a:endParaRPr lang="en-US" sz="2400" dirty="0">
              <a:solidFill>
                <a:schemeClr val="tx1">
                  <a:lumMod val="75000"/>
                  <a:lumOff val="25000"/>
                </a:schemeClr>
              </a:solidFill>
            </a:endParaRPr>
          </a:p>
          <a:p>
            <a:pPr>
              <a:lnSpc>
                <a:spcPct val="100000"/>
              </a:lnSpc>
              <a:spcBef>
                <a:spcPts val="0"/>
              </a:spcBef>
              <a:spcAft>
                <a:spcPts val="800"/>
              </a:spcAft>
              <a:buClr>
                <a:schemeClr val="accent1"/>
              </a:buClr>
            </a:pPr>
            <a:r>
              <a:rPr lang="en-US" sz="2400" dirty="0" smtClean="0">
                <a:solidFill>
                  <a:schemeClr val="tx1">
                    <a:lumMod val="75000"/>
                    <a:lumOff val="25000"/>
                  </a:schemeClr>
                </a:solidFill>
              </a:rPr>
              <a:t>Larger </a:t>
            </a:r>
            <a:r>
              <a:rPr lang="en-US" sz="2400" dirty="0">
                <a:solidFill>
                  <a:schemeClr val="tx1">
                    <a:lumMod val="75000"/>
                    <a:lumOff val="25000"/>
                  </a:schemeClr>
                </a:solidFill>
              </a:rPr>
              <a:t>vehicles are more likely to derail a train if there is a </a:t>
            </a:r>
            <a:r>
              <a:rPr lang="en-US" sz="2400" dirty="0" smtClean="0">
                <a:solidFill>
                  <a:schemeClr val="tx1">
                    <a:lumMod val="75000"/>
                    <a:lumOff val="25000"/>
                  </a:schemeClr>
                </a:solidFill>
              </a:rPr>
              <a:t>collision</a:t>
            </a:r>
            <a:endParaRPr lang="en-US" sz="2400" dirty="0">
              <a:solidFill>
                <a:schemeClr val="tx1">
                  <a:lumMod val="75000"/>
                  <a:lumOff val="25000"/>
                </a:schemeClr>
              </a:solidFill>
            </a:endParaRPr>
          </a:p>
        </p:txBody>
      </p:sp>
      <p:pic>
        <p:nvPicPr>
          <p:cNvPr id="5" name="Picture 4"/>
          <p:cNvPicPr>
            <a:picLocks noChangeAspect="1"/>
          </p:cNvPicPr>
          <p:nvPr/>
        </p:nvPicPr>
        <p:blipFill rotWithShape="1">
          <a:blip r:embed="rId4"/>
          <a:srcRect l="31006" r="27727"/>
          <a:stretch/>
        </p:blipFill>
        <p:spPr>
          <a:xfrm>
            <a:off x="3619531" y="3271520"/>
            <a:ext cx="1736980" cy="3087736"/>
          </a:xfrm>
          <a:prstGeom prst="rect">
            <a:avLst/>
          </a:prstGeom>
        </p:spPr>
      </p:pic>
    </p:spTree>
    <p:custDataLst>
      <p:tags r:id="rId1"/>
    </p:custDataLst>
    <p:extLst>
      <p:ext uri="{BB962C8B-B14F-4D97-AF65-F5344CB8AC3E}">
        <p14:creationId xmlns:p14="http://schemas.microsoft.com/office/powerpoint/2010/main" val="1822129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 </a:t>
            </a:r>
            <a:r>
              <a:rPr lang="en-US" dirty="0"/>
              <a:t>Crossings</a:t>
            </a:r>
          </a:p>
        </p:txBody>
      </p:sp>
      <p:sp>
        <p:nvSpPr>
          <p:cNvPr id="3" name="Content Placeholder 2"/>
          <p:cNvSpPr>
            <a:spLocks noGrp="1"/>
          </p:cNvSpPr>
          <p:nvPr>
            <p:ph sz="quarter" idx="11"/>
          </p:nvPr>
        </p:nvSpPr>
        <p:spPr>
          <a:xfrm>
            <a:off x="544671" y="934821"/>
            <a:ext cx="7886700" cy="5171011"/>
          </a:xfrm>
        </p:spPr>
        <p:txBody>
          <a:bodyPr/>
          <a:lstStyle/>
          <a:p>
            <a:pPr marL="0" indent="0">
              <a:lnSpc>
                <a:spcPct val="100000"/>
              </a:lnSpc>
              <a:spcBef>
                <a:spcPts val="0"/>
              </a:spcBef>
              <a:spcAft>
                <a:spcPts val="800"/>
              </a:spcAft>
              <a:buNone/>
            </a:pPr>
            <a:r>
              <a:rPr lang="en-US" dirty="0">
                <a:solidFill>
                  <a:schemeClr val="tx1">
                    <a:lumMod val="75000"/>
                    <a:lumOff val="25000"/>
                  </a:schemeClr>
                </a:solidFill>
              </a:rPr>
              <a:t>Controlled </a:t>
            </a:r>
            <a:r>
              <a:rPr lang="en-US" dirty="0" smtClean="0">
                <a:solidFill>
                  <a:schemeClr val="tx1">
                    <a:lumMod val="75000"/>
                    <a:lumOff val="25000"/>
                  </a:schemeClr>
                </a:solidFill>
              </a:rPr>
              <a:t>crossing:</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Has a </a:t>
            </a:r>
            <a:r>
              <a:rPr lang="en-US" sz="2400" dirty="0">
                <a:solidFill>
                  <a:schemeClr val="tx1">
                    <a:lumMod val="75000"/>
                    <a:lumOff val="25000"/>
                  </a:schemeClr>
                </a:solidFill>
              </a:rPr>
              <a:t>flag person, stop sign, crossing gate or an electric or mechanical </a:t>
            </a:r>
            <a:r>
              <a:rPr lang="en-US" sz="2400" dirty="0" smtClean="0">
                <a:solidFill>
                  <a:schemeClr val="tx1">
                    <a:lumMod val="75000"/>
                    <a:lumOff val="25000"/>
                  </a:schemeClr>
                </a:solidFill>
              </a:rPr>
              <a:t>signaling device</a:t>
            </a:r>
            <a:endParaRPr lang="en-US" sz="1800" dirty="0">
              <a:solidFill>
                <a:schemeClr val="tx1">
                  <a:lumMod val="75000"/>
                  <a:lumOff val="25000"/>
                </a:schemeClr>
              </a:solidFill>
            </a:endParaRPr>
          </a:p>
          <a:p>
            <a:pPr marL="0" indent="0">
              <a:lnSpc>
                <a:spcPct val="100000"/>
              </a:lnSpc>
              <a:spcBef>
                <a:spcPts val="0"/>
              </a:spcBef>
              <a:spcAft>
                <a:spcPts val="800"/>
              </a:spcAft>
              <a:buNone/>
            </a:pPr>
            <a:r>
              <a:rPr lang="en-US" sz="1800" dirty="0" smtClean="0">
                <a:solidFill>
                  <a:schemeClr val="tx1">
                    <a:lumMod val="75000"/>
                    <a:lumOff val="25000"/>
                  </a:schemeClr>
                </a:solidFill>
              </a:rPr>
              <a:t/>
            </a:r>
            <a:br>
              <a:rPr lang="en-US" sz="1800" dirty="0" smtClean="0">
                <a:solidFill>
                  <a:schemeClr val="tx1">
                    <a:lumMod val="75000"/>
                    <a:lumOff val="25000"/>
                  </a:schemeClr>
                </a:solidFill>
              </a:rPr>
            </a:br>
            <a:r>
              <a:rPr lang="en-US" dirty="0" smtClean="0">
                <a:solidFill>
                  <a:schemeClr val="tx1">
                    <a:lumMod val="75000"/>
                    <a:lumOff val="25000"/>
                  </a:schemeClr>
                </a:solidFill>
              </a:rPr>
              <a:t>Uncontrolled crossing:</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No stop sign or traffic light</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Cross at your own discretion</a:t>
            </a:r>
            <a:endParaRPr lang="en-US" sz="1800" dirty="0" smtClean="0">
              <a:solidFill>
                <a:schemeClr val="tx1">
                  <a:lumMod val="75000"/>
                  <a:lumOff val="25000"/>
                </a:schemeClr>
              </a:solidFill>
            </a:endParaRPr>
          </a:p>
          <a:p>
            <a:pPr marL="0" indent="0">
              <a:lnSpc>
                <a:spcPct val="100000"/>
              </a:lnSpc>
              <a:spcBef>
                <a:spcPts val="0"/>
              </a:spcBef>
              <a:spcAft>
                <a:spcPts val="800"/>
              </a:spcAft>
              <a:buClr>
                <a:schemeClr val="accent1"/>
              </a:buClr>
              <a:buNone/>
            </a:pPr>
            <a:endParaRPr lang="en-US" sz="1800" dirty="0" smtClean="0">
              <a:solidFill>
                <a:schemeClr val="tx1">
                  <a:lumMod val="75000"/>
                  <a:lumOff val="25000"/>
                </a:schemeClr>
              </a:solidFill>
            </a:endParaRPr>
          </a:p>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rPr>
              <a:t>Vehicles required to stop at uncontrolled crossings: </a:t>
            </a:r>
            <a:endParaRPr lang="en-US" dirty="0">
              <a:solidFill>
                <a:schemeClr val="tx1">
                  <a:lumMod val="75000"/>
                  <a:lumOff val="25000"/>
                </a:schemeClr>
              </a:solidFill>
            </a:endParaRPr>
          </a:p>
          <a:p>
            <a:pPr>
              <a:lnSpc>
                <a:spcPct val="100000"/>
              </a:lnSpc>
              <a:spcBef>
                <a:spcPts val="0"/>
              </a:spcBef>
              <a:spcAft>
                <a:spcPts val="800"/>
              </a:spcAft>
              <a:buClr>
                <a:schemeClr val="accent1"/>
              </a:buClr>
            </a:pPr>
            <a:r>
              <a:rPr lang="en-US" sz="2400" dirty="0" smtClean="0">
                <a:solidFill>
                  <a:schemeClr val="tx1">
                    <a:lumMod val="75000"/>
                    <a:lumOff val="25000"/>
                  </a:schemeClr>
                </a:solidFill>
              </a:rPr>
              <a:t>School buses</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Vehicles </a:t>
            </a:r>
            <a:r>
              <a:rPr lang="en-US" sz="2400" dirty="0">
                <a:solidFill>
                  <a:schemeClr val="tx1">
                    <a:lumMod val="75000"/>
                    <a:lumOff val="25000"/>
                  </a:schemeClr>
                </a:solidFill>
              </a:rPr>
              <a:t>carrying </a:t>
            </a:r>
            <a:r>
              <a:rPr lang="en-US" sz="2400" dirty="0" smtClean="0">
                <a:solidFill>
                  <a:schemeClr val="tx1">
                    <a:lumMod val="75000"/>
                    <a:lumOff val="25000"/>
                  </a:schemeClr>
                </a:solidFill>
              </a:rPr>
              <a:t>explosives, or designed to carry flammable </a:t>
            </a:r>
            <a:r>
              <a:rPr lang="en-US" sz="2400" dirty="0">
                <a:solidFill>
                  <a:schemeClr val="tx1">
                    <a:lumMod val="75000"/>
                    <a:lumOff val="25000"/>
                  </a:schemeClr>
                </a:solidFill>
              </a:rPr>
              <a:t>liquids or gas, whether the vehicle is loaded or </a:t>
            </a:r>
            <a:r>
              <a:rPr lang="en-US" sz="2400" dirty="0" smtClean="0">
                <a:solidFill>
                  <a:schemeClr val="tx1">
                    <a:lumMod val="75000"/>
                    <a:lumOff val="25000"/>
                  </a:schemeClr>
                </a:solidFill>
              </a:rPr>
              <a:t>empty</a:t>
            </a:r>
          </a:p>
          <a:p>
            <a:pPr marL="0" indent="0">
              <a:lnSpc>
                <a:spcPct val="100000"/>
              </a:lnSpc>
              <a:spcBef>
                <a:spcPts val="0"/>
              </a:spcBef>
              <a:spcAft>
                <a:spcPts val="800"/>
              </a:spcAft>
              <a:buClr>
                <a:schemeClr val="accent1"/>
              </a:buClr>
              <a:buNone/>
            </a:pPr>
            <a:endParaRPr lang="en-US" dirty="0">
              <a:solidFill>
                <a:schemeClr val="tx1">
                  <a:lumMod val="75000"/>
                  <a:lumOff val="25000"/>
                </a:schemeClr>
              </a:solidFill>
            </a:endParaRPr>
          </a:p>
          <a:p>
            <a:pPr>
              <a:buClr>
                <a:schemeClr val="accent1"/>
              </a:buClr>
            </a:pPr>
            <a:endParaRPr lang="en-US" dirty="0">
              <a:solidFill>
                <a:schemeClr val="tx1">
                  <a:lumMod val="75000"/>
                  <a:lumOff val="25000"/>
                </a:schemeClr>
              </a:solidFill>
            </a:endParaRP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5219172" y="2180863"/>
            <a:ext cx="2194560" cy="1734308"/>
          </a:xfrm>
          <a:prstGeom prst="rect">
            <a:avLst/>
          </a:prstGeom>
          <a:noFill/>
          <a:ln>
            <a:noFill/>
          </a:ln>
          <a:effectLst>
            <a:glow rad="50800">
              <a:schemeClr val="accent1">
                <a:alpha val="0"/>
              </a:schemeClr>
            </a:glow>
          </a:effectLst>
        </p:spPr>
      </p:pic>
    </p:spTree>
    <p:custDataLst>
      <p:tags r:id="rId1"/>
    </p:custDataLst>
    <p:extLst>
      <p:ext uri="{BB962C8B-B14F-4D97-AF65-F5344CB8AC3E}">
        <p14:creationId xmlns:p14="http://schemas.microsoft.com/office/powerpoint/2010/main" val="3235569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Uncontrolled Crossings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lnSpc>
                <a:spcPct val="115000"/>
              </a:lnSpc>
              <a:spcAft>
                <a:spcPts val="600"/>
              </a:spcAft>
              <a:buClr>
                <a:schemeClr val="accent1"/>
              </a:buClr>
              <a:buNone/>
            </a:pPr>
            <a:r>
              <a:rPr lang="en-CA" dirty="0">
                <a:solidFill>
                  <a:schemeClr val="tx1">
                    <a:lumMod val="75000"/>
                    <a:lumOff val="25000"/>
                  </a:schemeClr>
                </a:solidFill>
                <a:ea typeface="Calibri" panose="020F0502020204030204" pitchFamily="34" charset="0"/>
                <a:cs typeface="Times New Roman" panose="02020603050405020304" pitchFamily="18" charset="0"/>
              </a:rPr>
              <a:t>Pay extra attention when you cross railway </a:t>
            </a:r>
            <a:r>
              <a:rPr lang="en-CA" dirty="0" smtClean="0">
                <a:solidFill>
                  <a:schemeClr val="tx1">
                    <a:lumMod val="75000"/>
                    <a:lumOff val="25000"/>
                  </a:schemeClr>
                </a:solidFill>
                <a:ea typeface="Calibri" panose="020F0502020204030204" pitchFamily="34" charset="0"/>
                <a:cs typeface="Times New Roman" panose="02020603050405020304" pitchFamily="18" charset="0"/>
              </a:rPr>
              <a:t>tracks, especially in </a:t>
            </a:r>
            <a:r>
              <a:rPr lang="en-CA" dirty="0">
                <a:solidFill>
                  <a:schemeClr val="tx1">
                    <a:lumMod val="75000"/>
                    <a:lumOff val="25000"/>
                  </a:schemeClr>
                </a:solidFill>
                <a:ea typeface="Calibri" panose="020F0502020204030204" pitchFamily="34" charset="0"/>
                <a:cs typeface="Times New Roman" panose="02020603050405020304" pitchFamily="18" charset="0"/>
              </a:rPr>
              <a:t>rural areas </a:t>
            </a:r>
            <a:r>
              <a:rPr lang="en-CA" dirty="0" smtClean="0">
                <a:solidFill>
                  <a:schemeClr val="tx1">
                    <a:lumMod val="75000"/>
                    <a:lumOff val="25000"/>
                  </a:schemeClr>
                </a:solidFill>
                <a:ea typeface="Calibri" panose="020F0502020204030204" pitchFamily="34" charset="0"/>
                <a:cs typeface="Times New Roman" panose="02020603050405020304" pitchFamily="18" charset="0"/>
              </a:rPr>
              <a:t>because: </a:t>
            </a:r>
            <a:endParaRPr lang="en-CA" dirty="0">
              <a:solidFill>
                <a:schemeClr val="tx1">
                  <a:lumMod val="75000"/>
                  <a:lumOff val="25000"/>
                </a:schemeClr>
              </a:solidFill>
              <a:ea typeface="Calibri" panose="020F0502020204030204" pitchFamily="34" charset="0"/>
              <a:cs typeface="Times New Roman" panose="02020603050405020304" pitchFamily="18" charset="0"/>
            </a:endParaRPr>
          </a:p>
          <a:p>
            <a:pPr marL="171450" indent="-171450">
              <a:lnSpc>
                <a:spcPct val="115000"/>
              </a:lnSpc>
              <a:spcAft>
                <a:spcPts val="335"/>
              </a:spcAft>
              <a:buClr>
                <a:schemeClr val="accent1"/>
              </a:buClr>
            </a:pPr>
            <a:r>
              <a:rPr lang="en-CA" sz="2400" dirty="0">
                <a:solidFill>
                  <a:schemeClr val="tx1">
                    <a:lumMod val="75000"/>
                    <a:lumOff val="25000"/>
                  </a:schemeClr>
                </a:solidFill>
                <a:ea typeface="Calibri" panose="020F0502020204030204" pitchFamily="34" charset="0"/>
                <a:cs typeface="Times New Roman" panose="02020603050405020304" pitchFamily="18" charset="0"/>
              </a:rPr>
              <a:t>Approach grades may be steeper, rough or uneven</a:t>
            </a:r>
          </a:p>
          <a:p>
            <a:pPr marL="171450" lvl="0" indent="-171450">
              <a:lnSpc>
                <a:spcPct val="115000"/>
              </a:lnSpc>
              <a:spcAft>
                <a:spcPts val="335"/>
              </a:spcAft>
              <a:buClr>
                <a:schemeClr val="accent1"/>
              </a:buClr>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Brush </a:t>
            </a:r>
            <a:r>
              <a:rPr lang="en-CA" sz="2400" dirty="0">
                <a:solidFill>
                  <a:schemeClr val="tx1">
                    <a:lumMod val="75000"/>
                    <a:lumOff val="25000"/>
                  </a:schemeClr>
                </a:solidFill>
                <a:ea typeface="Calibri" panose="020F0502020204030204" pitchFamily="34" charset="0"/>
                <a:cs typeface="Times New Roman" panose="02020603050405020304" pitchFamily="18" charset="0"/>
              </a:rPr>
              <a:t>and trees </a:t>
            </a: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can obstruct your vision</a:t>
            </a:r>
          </a:p>
          <a:p>
            <a:pPr marL="171450" indent="-171450">
              <a:lnSpc>
                <a:spcPct val="115000"/>
              </a:lnSpc>
              <a:spcAft>
                <a:spcPts val="335"/>
              </a:spcAft>
              <a:buClr>
                <a:schemeClr val="accent1"/>
              </a:buClr>
            </a:pPr>
            <a:r>
              <a:rPr lang="en-CA" sz="2400" dirty="0">
                <a:solidFill>
                  <a:schemeClr val="tx1">
                    <a:lumMod val="75000"/>
                    <a:lumOff val="25000"/>
                  </a:schemeClr>
                </a:solidFill>
                <a:ea typeface="Calibri" panose="020F0502020204030204" pitchFamily="34" charset="0"/>
                <a:cs typeface="Times New Roman" panose="02020603050405020304" pitchFamily="18" charset="0"/>
              </a:rPr>
              <a:t>Snow banks may be </a:t>
            </a: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higher</a:t>
            </a:r>
          </a:p>
          <a:p>
            <a:pPr marL="171450" indent="-171450">
              <a:lnSpc>
                <a:spcPct val="115000"/>
              </a:lnSpc>
              <a:spcAft>
                <a:spcPts val="335"/>
              </a:spcAft>
              <a:buClr>
                <a:schemeClr val="accent1"/>
              </a:buClr>
            </a:pPr>
            <a:endParaRPr lang="en-US" sz="2400" dirty="0">
              <a:solidFill>
                <a:schemeClr val="tx1">
                  <a:lumMod val="75000"/>
                  <a:lumOff val="25000"/>
                </a:schemeClr>
              </a:solidFill>
              <a:ea typeface="Calibri" panose="020F0502020204030204" pitchFamily="34" charset="0"/>
              <a:cs typeface="Times New Roman" panose="02020603050405020304" pitchFamily="18" charset="0"/>
            </a:endParaRPr>
          </a:p>
          <a:p>
            <a:pPr marL="914400" lvl="2" indent="0">
              <a:lnSpc>
                <a:spcPct val="115000"/>
              </a:lnSpc>
              <a:spcAft>
                <a:spcPts val="335"/>
              </a:spcAft>
              <a:buClr>
                <a:schemeClr val="accent1"/>
              </a:buClr>
              <a:buNone/>
            </a:pPr>
            <a:r>
              <a:rPr lang="en-CA" sz="2400" dirty="0">
                <a:solidFill>
                  <a:schemeClr val="tx1"/>
                </a:solidFill>
              </a:rPr>
              <a:t>Be especially careful at night. </a:t>
            </a:r>
            <a:r>
              <a:rPr lang="en-CA" sz="2400" dirty="0" smtClean="0">
                <a:solidFill>
                  <a:schemeClr val="tx1"/>
                </a:solidFill>
              </a:rPr>
              <a:t/>
            </a:r>
            <a:br>
              <a:rPr lang="en-CA" sz="2400" dirty="0" smtClean="0">
                <a:solidFill>
                  <a:schemeClr val="tx1"/>
                </a:solidFill>
              </a:rPr>
            </a:br>
            <a:r>
              <a:rPr lang="en-CA" sz="2400" dirty="0" smtClean="0">
                <a:solidFill>
                  <a:schemeClr val="tx1"/>
                </a:solidFill>
              </a:rPr>
              <a:t>Crossing </a:t>
            </a:r>
            <a:r>
              <a:rPr lang="en-CA" sz="2400" dirty="0">
                <a:solidFill>
                  <a:schemeClr val="tx1"/>
                </a:solidFill>
              </a:rPr>
              <a:t>trains may be difficult to see in the dark.  </a:t>
            </a:r>
          </a:p>
          <a:p>
            <a:pPr marL="171450" indent="-171450">
              <a:lnSpc>
                <a:spcPct val="115000"/>
              </a:lnSpc>
              <a:spcAft>
                <a:spcPts val="335"/>
              </a:spcAft>
              <a:buClr>
                <a:schemeClr val="accent1"/>
              </a:buClr>
            </a:pPr>
            <a:endParaRPr lang="en-CA" sz="2400" dirty="0">
              <a:solidFill>
                <a:schemeClr val="tx1">
                  <a:lumMod val="75000"/>
                  <a:lumOff val="25000"/>
                </a:schemeClr>
              </a:solidFill>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496" y="4547119"/>
            <a:ext cx="554038" cy="554038"/>
          </a:xfrm>
          <a:prstGeom prst="rect">
            <a:avLst/>
          </a:prstGeom>
        </p:spPr>
      </p:pic>
    </p:spTree>
    <p:custDataLst>
      <p:tags r:id="rId1"/>
    </p:custDataLst>
    <p:extLst>
      <p:ext uri="{BB962C8B-B14F-4D97-AF65-F5344CB8AC3E}">
        <p14:creationId xmlns:p14="http://schemas.microsoft.com/office/powerpoint/2010/main" val="693881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6887049" y="3116375"/>
            <a:ext cx="1266349" cy="2335388"/>
          </a:xfrm>
          <a:prstGeom prst="rect">
            <a:avLst/>
          </a:prstGeom>
          <a:noFill/>
          <a:ln>
            <a:noFill/>
          </a:ln>
        </p:spPr>
      </p:pic>
      <p:sp>
        <p:nvSpPr>
          <p:cNvPr id="2" name="Title 1"/>
          <p:cNvSpPr>
            <a:spLocks noGrp="1"/>
          </p:cNvSpPr>
          <p:nvPr>
            <p:ph type="title"/>
          </p:nvPr>
        </p:nvSpPr>
        <p:spPr/>
        <p:txBody>
          <a:bodyPr>
            <a:normAutofit/>
          </a:bodyPr>
          <a:lstStyle/>
          <a:p>
            <a:r>
              <a:rPr lang="en-CA" dirty="0" smtClean="0"/>
              <a:t>Approaching </a:t>
            </a:r>
            <a:r>
              <a:rPr lang="en-CA" dirty="0"/>
              <a:t>and Stopping </a:t>
            </a:r>
            <a:r>
              <a:rPr lang="en-CA" dirty="0" smtClean="0"/>
              <a:t>Procedure</a:t>
            </a:r>
            <a:endParaRPr lang="en-US" dirty="0"/>
          </a:p>
        </p:txBody>
      </p:sp>
      <p:sp>
        <p:nvSpPr>
          <p:cNvPr id="3" name="Content Placeholder 2"/>
          <p:cNvSpPr>
            <a:spLocks noGrp="1"/>
          </p:cNvSpPr>
          <p:nvPr>
            <p:ph sz="quarter" idx="11"/>
          </p:nvPr>
        </p:nvSpPr>
        <p:spPr>
          <a:xfrm>
            <a:off x="628651" y="1254368"/>
            <a:ext cx="6631131" cy="4759569"/>
          </a:xfrm>
        </p:spPr>
        <p:txBody>
          <a:bodyPr/>
          <a:lstStyle/>
          <a:p>
            <a:pPr marL="457200" indent="-457200">
              <a:lnSpc>
                <a:spcPct val="100000"/>
              </a:lnSpc>
              <a:spcAft>
                <a:spcPts val="800"/>
              </a:spcAft>
              <a:buClr>
                <a:schemeClr val="accent1"/>
              </a:buClr>
              <a:buFont typeface="+mj-lt"/>
              <a:buAutoNum type="arabicPeriod"/>
            </a:pPr>
            <a:r>
              <a:rPr lang="en-US" sz="2400" dirty="0" smtClean="0">
                <a:solidFill>
                  <a:schemeClr val="tx1">
                    <a:lumMod val="75000"/>
                    <a:lumOff val="25000"/>
                  </a:schemeClr>
                </a:solidFill>
              </a:rPr>
              <a:t>Slow </a:t>
            </a:r>
            <a:r>
              <a:rPr lang="en-US" sz="2400" dirty="0">
                <a:solidFill>
                  <a:schemeClr val="tx1">
                    <a:lumMod val="75000"/>
                    <a:lumOff val="25000"/>
                  </a:schemeClr>
                </a:solidFill>
              </a:rPr>
              <a:t>down, shift to a lower </a:t>
            </a:r>
            <a:r>
              <a:rPr lang="en-US" sz="2400" dirty="0" smtClean="0">
                <a:solidFill>
                  <a:schemeClr val="tx1">
                    <a:lumMod val="75000"/>
                    <a:lumOff val="25000"/>
                  </a:schemeClr>
                </a:solidFill>
              </a:rPr>
              <a:t>gear</a:t>
            </a:r>
            <a:endParaRPr lang="en-US" sz="2400" dirty="0">
              <a:solidFill>
                <a:schemeClr val="tx1">
                  <a:lumMod val="75000"/>
                  <a:lumOff val="25000"/>
                </a:schemeClr>
              </a:solidFill>
            </a:endParaRPr>
          </a:p>
          <a:p>
            <a:pPr marL="457200" indent="-457200">
              <a:lnSpc>
                <a:spcPct val="100000"/>
              </a:lnSpc>
              <a:spcAft>
                <a:spcPts val="800"/>
              </a:spcAft>
              <a:buClr>
                <a:schemeClr val="accent1"/>
              </a:buClr>
              <a:buFont typeface="+mj-lt"/>
              <a:buAutoNum type="arabicPeriod"/>
            </a:pPr>
            <a:r>
              <a:rPr lang="en-US" sz="2400" dirty="0" smtClean="0">
                <a:solidFill>
                  <a:schemeClr val="tx1">
                    <a:lumMod val="75000"/>
                    <a:lumOff val="25000"/>
                  </a:schemeClr>
                </a:solidFill>
              </a:rPr>
              <a:t>Listen for warning bells /whistles</a:t>
            </a:r>
          </a:p>
          <a:p>
            <a:pPr marL="457200" indent="-457200">
              <a:lnSpc>
                <a:spcPct val="100000"/>
              </a:lnSpc>
              <a:spcAft>
                <a:spcPts val="800"/>
              </a:spcAft>
              <a:buClr>
                <a:schemeClr val="accent1"/>
              </a:buClr>
              <a:buFont typeface="+mj-lt"/>
              <a:buAutoNum type="arabicPeriod"/>
            </a:pPr>
            <a:r>
              <a:rPr lang="en-US" sz="2400" dirty="0" smtClean="0">
                <a:solidFill>
                  <a:schemeClr val="tx1">
                    <a:lumMod val="75000"/>
                    <a:lumOff val="25000"/>
                  </a:schemeClr>
                </a:solidFill>
              </a:rPr>
              <a:t>Test </a:t>
            </a:r>
            <a:r>
              <a:rPr lang="en-US" sz="2400" dirty="0">
                <a:solidFill>
                  <a:schemeClr val="tx1">
                    <a:lumMod val="75000"/>
                    <a:lumOff val="25000"/>
                  </a:schemeClr>
                </a:solidFill>
              </a:rPr>
              <a:t>your </a:t>
            </a:r>
            <a:r>
              <a:rPr lang="en-US" sz="2400" dirty="0" smtClean="0">
                <a:solidFill>
                  <a:schemeClr val="tx1">
                    <a:lumMod val="75000"/>
                    <a:lumOff val="25000"/>
                  </a:schemeClr>
                </a:solidFill>
              </a:rPr>
              <a:t>brakes</a:t>
            </a:r>
            <a:endParaRPr lang="en-US" sz="2400" dirty="0">
              <a:solidFill>
                <a:schemeClr val="tx1">
                  <a:lumMod val="75000"/>
                  <a:lumOff val="25000"/>
                </a:schemeClr>
              </a:solidFill>
            </a:endParaRPr>
          </a:p>
          <a:p>
            <a:pPr marL="457200" indent="-457200">
              <a:lnSpc>
                <a:spcPct val="100000"/>
              </a:lnSpc>
              <a:spcAft>
                <a:spcPts val="800"/>
              </a:spcAft>
              <a:buClr>
                <a:schemeClr val="accent1"/>
              </a:buClr>
              <a:buFont typeface="+mj-lt"/>
              <a:buAutoNum type="arabicPeriod"/>
            </a:pPr>
            <a:r>
              <a:rPr lang="en-US" sz="2400" dirty="0">
                <a:solidFill>
                  <a:schemeClr val="tx1">
                    <a:lumMod val="75000"/>
                    <a:lumOff val="25000"/>
                  </a:schemeClr>
                </a:solidFill>
              </a:rPr>
              <a:t>Obey </a:t>
            </a:r>
            <a:r>
              <a:rPr lang="en-US" sz="2400" dirty="0" smtClean="0">
                <a:solidFill>
                  <a:schemeClr val="tx1">
                    <a:lumMod val="75000"/>
                    <a:lumOff val="25000"/>
                  </a:schemeClr>
                </a:solidFill>
              </a:rPr>
              <a:t>traffic </a:t>
            </a:r>
            <a:r>
              <a:rPr lang="en-US" sz="2400" dirty="0">
                <a:solidFill>
                  <a:schemeClr val="tx1">
                    <a:lumMod val="75000"/>
                    <a:lumOff val="25000"/>
                  </a:schemeClr>
                </a:solidFill>
              </a:rPr>
              <a:t>signs, signals, and </a:t>
            </a:r>
            <a:r>
              <a:rPr lang="en-US" sz="2400" dirty="0" smtClean="0">
                <a:solidFill>
                  <a:schemeClr val="tx1">
                    <a:lumMod val="75000"/>
                    <a:lumOff val="25000"/>
                  </a:schemeClr>
                </a:solidFill>
              </a:rPr>
              <a:t>gates </a:t>
            </a:r>
            <a:endParaRPr lang="en-US" sz="2400" dirty="0">
              <a:solidFill>
                <a:schemeClr val="tx1">
                  <a:lumMod val="75000"/>
                  <a:lumOff val="25000"/>
                </a:schemeClr>
              </a:solidFill>
            </a:endParaRPr>
          </a:p>
          <a:p>
            <a:pPr marL="457200" indent="-457200">
              <a:lnSpc>
                <a:spcPct val="100000"/>
              </a:lnSpc>
              <a:spcAft>
                <a:spcPts val="800"/>
              </a:spcAft>
              <a:buClr>
                <a:schemeClr val="accent1"/>
              </a:buClr>
              <a:buFont typeface="+mj-lt"/>
              <a:buAutoNum type="arabicPeriod"/>
            </a:pPr>
            <a:r>
              <a:rPr lang="en-US" sz="2400" dirty="0">
                <a:solidFill>
                  <a:schemeClr val="tx1">
                    <a:lumMod val="75000"/>
                    <a:lumOff val="25000"/>
                  </a:schemeClr>
                </a:solidFill>
              </a:rPr>
              <a:t>Check for traffic behind </a:t>
            </a:r>
            <a:r>
              <a:rPr lang="en-US" sz="2400" dirty="0" smtClean="0">
                <a:solidFill>
                  <a:schemeClr val="tx1">
                    <a:lumMod val="75000"/>
                    <a:lumOff val="25000"/>
                  </a:schemeClr>
                </a:solidFill>
              </a:rPr>
              <a:t>you</a:t>
            </a:r>
          </a:p>
          <a:p>
            <a:pPr marL="457200" indent="-457200">
              <a:lnSpc>
                <a:spcPct val="100000"/>
              </a:lnSpc>
              <a:spcAft>
                <a:spcPts val="800"/>
              </a:spcAft>
              <a:buClr>
                <a:schemeClr val="accent1"/>
              </a:buClr>
              <a:buFont typeface="+mj-lt"/>
              <a:buAutoNum type="arabicPeriod"/>
            </a:pPr>
            <a:r>
              <a:rPr lang="en-CA" sz="2400" dirty="0" smtClean="0">
                <a:solidFill>
                  <a:schemeClr val="tx1">
                    <a:lumMod val="75000"/>
                    <a:lumOff val="25000"/>
                  </a:schemeClr>
                </a:solidFill>
              </a:rPr>
              <a:t>If </a:t>
            </a:r>
            <a:r>
              <a:rPr lang="en-CA" sz="2400" dirty="0">
                <a:solidFill>
                  <a:schemeClr val="tx1">
                    <a:lumMod val="75000"/>
                    <a:lumOff val="25000"/>
                  </a:schemeClr>
                </a:solidFill>
              </a:rPr>
              <a:t>a train is coming, stop 5 -</a:t>
            </a:r>
            <a:r>
              <a:rPr lang="en-CA" sz="2400" dirty="0" smtClean="0">
                <a:solidFill>
                  <a:schemeClr val="tx1">
                    <a:lumMod val="75000"/>
                    <a:lumOff val="25000"/>
                  </a:schemeClr>
                </a:solidFill>
              </a:rPr>
              <a:t> </a:t>
            </a:r>
            <a:r>
              <a:rPr lang="en-CA" sz="2400" dirty="0">
                <a:solidFill>
                  <a:schemeClr val="tx1">
                    <a:lumMod val="75000"/>
                    <a:lumOff val="25000"/>
                  </a:schemeClr>
                </a:solidFill>
              </a:rPr>
              <a:t>15 </a:t>
            </a:r>
            <a:r>
              <a:rPr lang="en-CA" sz="2400" dirty="0" smtClean="0">
                <a:solidFill>
                  <a:schemeClr val="tx1">
                    <a:lumMod val="75000"/>
                    <a:lumOff val="25000"/>
                  </a:schemeClr>
                </a:solidFill>
              </a:rPr>
              <a:t>m </a:t>
            </a:r>
            <a:r>
              <a:rPr lang="en-CA" sz="2400" dirty="0">
                <a:solidFill>
                  <a:schemeClr val="tx1">
                    <a:lumMod val="75000"/>
                    <a:lumOff val="25000"/>
                  </a:schemeClr>
                </a:solidFill>
              </a:rPr>
              <a:t>from the </a:t>
            </a:r>
            <a:r>
              <a:rPr lang="en-CA" sz="2400" dirty="0" smtClean="0">
                <a:solidFill>
                  <a:schemeClr val="tx1">
                    <a:lumMod val="75000"/>
                    <a:lumOff val="25000"/>
                  </a:schemeClr>
                </a:solidFill>
              </a:rPr>
              <a:t>gate  </a:t>
            </a:r>
          </a:p>
          <a:p>
            <a:pPr marL="457200" indent="-457200">
              <a:lnSpc>
                <a:spcPct val="100000"/>
              </a:lnSpc>
              <a:spcAft>
                <a:spcPts val="800"/>
              </a:spcAft>
              <a:buClr>
                <a:schemeClr val="accent1"/>
              </a:buClr>
              <a:buFont typeface="+mj-lt"/>
              <a:buAutoNum type="arabicPeriod"/>
            </a:pPr>
            <a:r>
              <a:rPr lang="en-US" sz="2400" dirty="0" smtClean="0">
                <a:solidFill>
                  <a:schemeClr val="tx1">
                    <a:lumMod val="75000"/>
                    <a:lumOff val="25000"/>
                  </a:schemeClr>
                </a:solidFill>
              </a:rPr>
              <a:t>Shift into neutral and use your emergency brake</a:t>
            </a:r>
          </a:p>
        </p:txBody>
      </p:sp>
    </p:spTree>
    <p:custDataLst>
      <p:tags r:id="rId1"/>
    </p:custDataLst>
    <p:extLst>
      <p:ext uri="{BB962C8B-B14F-4D97-AF65-F5344CB8AC3E}">
        <p14:creationId xmlns:p14="http://schemas.microsoft.com/office/powerpoint/2010/main" val="1052725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Procedure</a:t>
            </a:r>
            <a:endParaRPr lang="en-US" dirty="0"/>
          </a:p>
        </p:txBody>
      </p:sp>
      <p:sp>
        <p:nvSpPr>
          <p:cNvPr id="3" name="Content Placeholder 2"/>
          <p:cNvSpPr>
            <a:spLocks noGrp="1"/>
          </p:cNvSpPr>
          <p:nvPr>
            <p:ph sz="quarter" idx="11"/>
          </p:nvPr>
        </p:nvSpPr>
        <p:spPr>
          <a:xfrm>
            <a:off x="544670" y="934821"/>
            <a:ext cx="8037077" cy="5222139"/>
          </a:xfrm>
        </p:spPr>
        <p:txBody>
          <a:bodyPr/>
          <a:lstStyle/>
          <a:p>
            <a:pPr marL="171450" lvl="0" indent="-171450">
              <a:buClr>
                <a:schemeClr val="accent1"/>
              </a:buClr>
            </a:pPr>
            <a:r>
              <a:rPr lang="en-CA" sz="2400" dirty="0">
                <a:solidFill>
                  <a:schemeClr val="tx1">
                    <a:lumMod val="75000"/>
                    <a:lumOff val="25000"/>
                  </a:schemeClr>
                </a:solidFill>
              </a:rPr>
              <a:t>Always use extreme </a:t>
            </a:r>
            <a:r>
              <a:rPr lang="en-CA" sz="2400" dirty="0" smtClean="0">
                <a:solidFill>
                  <a:schemeClr val="tx1">
                    <a:lumMod val="75000"/>
                    <a:lumOff val="25000"/>
                  </a:schemeClr>
                </a:solidFill>
              </a:rPr>
              <a:t>caution, take your time and be 100% sure</a:t>
            </a:r>
          </a:p>
          <a:p>
            <a:pPr marL="171450" lvl="0" indent="-171450">
              <a:buClr>
                <a:schemeClr val="accent1"/>
              </a:buClr>
            </a:pPr>
            <a:r>
              <a:rPr lang="en-CA" sz="2400" dirty="0" smtClean="0">
                <a:solidFill>
                  <a:schemeClr val="tx1">
                    <a:lumMod val="75000"/>
                    <a:lumOff val="25000"/>
                  </a:schemeClr>
                </a:solidFill>
              </a:rPr>
              <a:t>Double </a:t>
            </a:r>
            <a:r>
              <a:rPr lang="en-CA" sz="2400" dirty="0">
                <a:solidFill>
                  <a:schemeClr val="tx1">
                    <a:lumMod val="75000"/>
                    <a:lumOff val="25000"/>
                  </a:schemeClr>
                </a:solidFill>
              </a:rPr>
              <a:t>check </a:t>
            </a:r>
            <a:r>
              <a:rPr lang="en-CA" sz="2400" dirty="0" smtClean="0">
                <a:solidFill>
                  <a:schemeClr val="tx1">
                    <a:lumMod val="75000"/>
                    <a:lumOff val="25000"/>
                  </a:schemeClr>
                </a:solidFill>
              </a:rPr>
              <a:t>that you have a clear view at </a:t>
            </a:r>
            <a:r>
              <a:rPr lang="en-CA" sz="2400" dirty="0">
                <a:solidFill>
                  <a:schemeClr val="tx1">
                    <a:lumMod val="75000"/>
                    <a:lumOff val="25000"/>
                  </a:schemeClr>
                </a:solidFill>
              </a:rPr>
              <a:t>least 300 metres in both </a:t>
            </a:r>
            <a:r>
              <a:rPr lang="en-CA" sz="2400" dirty="0" smtClean="0">
                <a:solidFill>
                  <a:schemeClr val="tx1">
                    <a:lumMod val="75000"/>
                    <a:lumOff val="25000"/>
                  </a:schemeClr>
                </a:solidFill>
              </a:rPr>
              <a:t>directions</a:t>
            </a:r>
          </a:p>
          <a:p>
            <a:pPr marL="628650" lvl="1" indent="-171450">
              <a:buClr>
                <a:schemeClr val="accent1"/>
              </a:buClr>
            </a:pPr>
            <a:r>
              <a:rPr lang="en-CA" sz="2000" dirty="0" smtClean="0">
                <a:solidFill>
                  <a:schemeClr val="tx1">
                    <a:lumMod val="75000"/>
                    <a:lumOff val="25000"/>
                  </a:schemeClr>
                </a:solidFill>
              </a:rPr>
              <a:t>If more than one track there may be more than one train</a:t>
            </a:r>
          </a:p>
          <a:p>
            <a:pPr marL="171450" lvl="0" indent="-171450">
              <a:buClr>
                <a:schemeClr val="accent1"/>
              </a:buClr>
            </a:pPr>
            <a:r>
              <a:rPr lang="en-CA" sz="2400" dirty="0" smtClean="0">
                <a:solidFill>
                  <a:schemeClr val="tx1">
                    <a:lumMod val="75000"/>
                    <a:lumOff val="25000"/>
                  </a:schemeClr>
                </a:solidFill>
              </a:rPr>
              <a:t>Be </a:t>
            </a:r>
            <a:r>
              <a:rPr lang="en-CA" sz="2400" dirty="0">
                <a:solidFill>
                  <a:schemeClr val="tx1">
                    <a:lumMod val="75000"/>
                    <a:lumOff val="25000"/>
                  </a:schemeClr>
                </a:solidFill>
              </a:rPr>
              <a:t>extra careful </a:t>
            </a:r>
            <a:r>
              <a:rPr lang="en-CA" sz="2400" dirty="0" smtClean="0">
                <a:solidFill>
                  <a:schemeClr val="tx1">
                    <a:lumMod val="75000"/>
                    <a:lumOff val="25000"/>
                  </a:schemeClr>
                </a:solidFill>
              </a:rPr>
              <a:t>during </a:t>
            </a:r>
            <a:r>
              <a:rPr lang="en-CA" sz="2400" dirty="0">
                <a:solidFill>
                  <a:schemeClr val="tx1">
                    <a:lumMod val="75000"/>
                    <a:lumOff val="25000"/>
                  </a:schemeClr>
                </a:solidFill>
              </a:rPr>
              <a:t>bad </a:t>
            </a:r>
            <a:r>
              <a:rPr lang="en-CA" sz="2400" dirty="0" smtClean="0">
                <a:solidFill>
                  <a:schemeClr val="tx1">
                    <a:lumMod val="75000"/>
                    <a:lumOff val="25000"/>
                  </a:schemeClr>
                </a:solidFill>
              </a:rPr>
              <a:t>weather or difficult conditions</a:t>
            </a:r>
          </a:p>
          <a:p>
            <a:pPr marL="171450" lvl="0" indent="-171450">
              <a:buClr>
                <a:schemeClr val="accent1"/>
              </a:buClr>
            </a:pPr>
            <a:r>
              <a:rPr lang="en-CA" sz="2400" dirty="0" smtClean="0">
                <a:solidFill>
                  <a:schemeClr val="tx1">
                    <a:lumMod val="75000"/>
                    <a:lumOff val="25000"/>
                  </a:schemeClr>
                </a:solidFill>
              </a:rPr>
              <a:t>Never drive through or around closed/opening/closing crossing gates</a:t>
            </a:r>
            <a:endParaRPr lang="en-CA" sz="2400" dirty="0">
              <a:solidFill>
                <a:schemeClr val="tx1">
                  <a:lumMod val="75000"/>
                  <a:lumOff val="25000"/>
                </a:schemeClr>
              </a:solidFill>
            </a:endParaRPr>
          </a:p>
          <a:p>
            <a:pPr marL="171450" lvl="0" indent="-171450">
              <a:buClr>
                <a:schemeClr val="accent1"/>
              </a:buClr>
            </a:pPr>
            <a:r>
              <a:rPr lang="en-CA" sz="2400" dirty="0" smtClean="0">
                <a:solidFill>
                  <a:schemeClr val="tx1">
                    <a:lumMod val="75000"/>
                    <a:lumOff val="25000"/>
                  </a:schemeClr>
                </a:solidFill>
              </a:rPr>
              <a:t>Never shift gears while crossing </a:t>
            </a:r>
          </a:p>
          <a:p>
            <a:pPr marL="171450" lvl="0" indent="-171450">
              <a:buClr>
                <a:schemeClr val="accent1"/>
              </a:buClr>
            </a:pPr>
            <a:r>
              <a:rPr lang="en-CA" sz="2400" dirty="0" smtClean="0">
                <a:solidFill>
                  <a:schemeClr val="tx1">
                    <a:lumMod val="75000"/>
                    <a:lumOff val="25000"/>
                  </a:schemeClr>
                </a:solidFill>
              </a:rPr>
              <a:t>Do not cross when signals are flashing</a:t>
            </a:r>
            <a:endParaRPr lang="en-CA" sz="2400" dirty="0">
              <a:solidFill>
                <a:schemeClr val="tx1">
                  <a:lumMod val="75000"/>
                  <a:lumOff val="25000"/>
                </a:schemeClr>
              </a:solidFill>
            </a:endParaRPr>
          </a:p>
          <a:p>
            <a:pPr marL="628650" lvl="1" indent="-171450">
              <a:buClr>
                <a:schemeClr val="accent1"/>
              </a:buClr>
            </a:pPr>
            <a:r>
              <a:rPr lang="en-CA" sz="2000" dirty="0">
                <a:solidFill>
                  <a:schemeClr val="tx1">
                    <a:lumMod val="75000"/>
                    <a:lumOff val="25000"/>
                  </a:schemeClr>
                </a:solidFill>
              </a:rPr>
              <a:t>If the crossing lights begin to flash after starting, keep </a:t>
            </a:r>
            <a:r>
              <a:rPr lang="en-CA" sz="2000" dirty="0" smtClean="0">
                <a:solidFill>
                  <a:schemeClr val="tx1">
                    <a:lumMod val="75000"/>
                    <a:lumOff val="25000"/>
                  </a:schemeClr>
                </a:solidFill>
              </a:rPr>
              <a:t>going</a:t>
            </a:r>
            <a:endParaRPr lang="en-CA" sz="2000" dirty="0">
              <a:solidFill>
                <a:schemeClr val="tx1">
                  <a:lumMod val="75000"/>
                  <a:lumOff val="25000"/>
                </a:schemeClr>
              </a:solidFill>
            </a:endParaRPr>
          </a:p>
        </p:txBody>
      </p:sp>
      <p:sp>
        <p:nvSpPr>
          <p:cNvPr id="4" name="TextBox 3"/>
          <p:cNvSpPr txBox="1"/>
          <p:nvPr/>
        </p:nvSpPr>
        <p:spPr>
          <a:xfrm>
            <a:off x="681221" y="5176727"/>
            <a:ext cx="7900527" cy="830997"/>
          </a:xfrm>
          <a:prstGeom prst="rect">
            <a:avLst/>
          </a:prstGeom>
          <a:noFill/>
        </p:spPr>
        <p:txBody>
          <a:bodyPr wrap="square" rtlCol="0">
            <a:spAutoFit/>
          </a:bodyPr>
          <a:lstStyle/>
          <a:p>
            <a:pPr marL="465138" lvl="1" indent="-7938">
              <a:buClr>
                <a:schemeClr val="accent1"/>
              </a:buClr>
            </a:pPr>
            <a:r>
              <a:rPr lang="en-CA" sz="2400" dirty="0" smtClean="0">
                <a:solidFill>
                  <a:schemeClr val="tx1">
                    <a:lumMod val="75000"/>
                    <a:lumOff val="25000"/>
                  </a:schemeClr>
                </a:solidFill>
                <a:latin typeface="Calibri Light" panose="020F0302020204030204" pitchFamily="34" charset="0"/>
              </a:rPr>
              <a:t>If you see the train but it’s stopped or far from the crossing, the law allows you to cross but do so with</a:t>
            </a:r>
            <a:r>
              <a:rPr lang="en-CA" sz="2400" b="1" dirty="0" smtClean="0">
                <a:solidFill>
                  <a:schemeClr val="tx1">
                    <a:lumMod val="75000"/>
                    <a:lumOff val="25000"/>
                  </a:schemeClr>
                </a:solidFill>
                <a:latin typeface="Calibri Light" panose="020F0302020204030204" pitchFamily="34" charset="0"/>
              </a:rPr>
              <a:t> extreme caution!</a:t>
            </a:r>
            <a:r>
              <a:rPr lang="en-CA" sz="2400" dirty="0" smtClean="0">
                <a:solidFill>
                  <a:schemeClr val="tx1">
                    <a:lumMod val="75000"/>
                    <a:lumOff val="25000"/>
                  </a:schemeClr>
                </a:solidFill>
                <a:latin typeface="Calibri Light" panose="020F0302020204030204" pitchFamily="34" charset="0"/>
              </a:rPr>
              <a:t>  </a:t>
            </a:r>
            <a:endParaRPr lang="en-CA" sz="2400" dirty="0">
              <a:latin typeface="Calibri Light" panose="020F030202020403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94" y="5236879"/>
            <a:ext cx="710692" cy="710692"/>
          </a:xfrm>
          <a:prstGeom prst="rect">
            <a:avLst/>
          </a:prstGeom>
        </p:spPr>
      </p:pic>
    </p:spTree>
    <p:custDataLst>
      <p:tags r:id="rId1"/>
    </p:custDataLst>
    <p:extLst>
      <p:ext uri="{BB962C8B-B14F-4D97-AF65-F5344CB8AC3E}">
        <p14:creationId xmlns:p14="http://schemas.microsoft.com/office/powerpoint/2010/main" val="2014954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7432"/>
            <a:ext cx="7886700" cy="906828"/>
          </a:xfrm>
        </p:spPr>
        <p:txBody>
          <a:bodyPr/>
          <a:lstStyle/>
          <a:p>
            <a:r>
              <a:rPr lang="en-US" dirty="0" smtClean="0"/>
              <a:t>Learning Objectives</a:t>
            </a:r>
            <a:endParaRPr lang="en-US" dirty="0"/>
          </a:p>
        </p:txBody>
      </p:sp>
      <p:sp>
        <p:nvSpPr>
          <p:cNvPr id="3" name="Content Placeholder 2"/>
          <p:cNvSpPr>
            <a:spLocks noGrp="1"/>
          </p:cNvSpPr>
          <p:nvPr>
            <p:ph sz="quarter" idx="11"/>
          </p:nvPr>
        </p:nvSpPr>
        <p:spPr>
          <a:xfrm>
            <a:off x="548640" y="934260"/>
            <a:ext cx="7886700" cy="4759569"/>
          </a:xfrm>
        </p:spPr>
        <p:txBody>
          <a:bodyPr/>
          <a:lstStyle/>
          <a:p>
            <a:pPr marL="0" indent="0">
              <a:lnSpc>
                <a:spcPct val="100000"/>
              </a:lnSpc>
              <a:spcBef>
                <a:spcPts val="0"/>
              </a:spcBef>
              <a:spcAft>
                <a:spcPts val="800"/>
              </a:spcAft>
              <a:buClr>
                <a:schemeClr val="accent1"/>
              </a:buClr>
              <a:buNone/>
            </a:pPr>
            <a:r>
              <a:rPr lang="en-CA" dirty="0" smtClean="0">
                <a:solidFill>
                  <a:schemeClr val="tx1">
                    <a:lumMod val="75000"/>
                    <a:lumOff val="25000"/>
                  </a:schemeClr>
                </a:solidFill>
              </a:rPr>
              <a:t>After completing this lesson, you should be able to:</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Apply </a:t>
            </a:r>
            <a:r>
              <a:rPr lang="en-US" sz="2400" dirty="0">
                <a:solidFill>
                  <a:schemeClr val="tx1">
                    <a:lumMod val="75000"/>
                    <a:lumOff val="25000"/>
                  </a:schemeClr>
                </a:solidFill>
              </a:rPr>
              <a:t>defensive driving techniques</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Recognize </a:t>
            </a:r>
            <a:r>
              <a:rPr lang="en-US" sz="2400" dirty="0">
                <a:solidFill>
                  <a:schemeClr val="tx1">
                    <a:lumMod val="75000"/>
                    <a:lumOff val="25000"/>
                  </a:schemeClr>
                </a:solidFill>
              </a:rPr>
              <a:t>common situations that lead to </a:t>
            </a:r>
            <a:r>
              <a:rPr lang="en-US" sz="2400" dirty="0" smtClean="0">
                <a:solidFill>
                  <a:schemeClr val="tx1">
                    <a:lumMod val="75000"/>
                    <a:lumOff val="25000"/>
                  </a:schemeClr>
                </a:solidFill>
              </a:rPr>
              <a:t>collisions</a:t>
            </a:r>
            <a:endParaRPr lang="en-US" sz="2400" dirty="0">
              <a:solidFill>
                <a:schemeClr val="tx1">
                  <a:lumMod val="75000"/>
                  <a:lumOff val="25000"/>
                </a:schemeClr>
              </a:solidFill>
            </a:endParaRPr>
          </a:p>
          <a:p>
            <a:pPr>
              <a:lnSpc>
                <a:spcPct val="100000"/>
              </a:lnSpc>
              <a:spcBef>
                <a:spcPts val="0"/>
              </a:spcBef>
              <a:spcAft>
                <a:spcPts val="800"/>
              </a:spcAft>
              <a:buClr>
                <a:schemeClr val="accent1"/>
              </a:buClr>
            </a:pPr>
            <a:r>
              <a:rPr lang="en-US" sz="2400" dirty="0" smtClean="0">
                <a:solidFill>
                  <a:schemeClr val="tx1">
                    <a:lumMod val="75000"/>
                    <a:lumOff val="25000"/>
                  </a:schemeClr>
                </a:solidFill>
              </a:rPr>
              <a:t>Understand </a:t>
            </a:r>
            <a:r>
              <a:rPr lang="en-US" sz="2400" dirty="0">
                <a:solidFill>
                  <a:schemeClr val="tx1">
                    <a:lumMod val="75000"/>
                    <a:lumOff val="25000"/>
                  </a:schemeClr>
                </a:solidFill>
              </a:rPr>
              <a:t>the habits that are key to preventing </a:t>
            </a:r>
            <a:r>
              <a:rPr lang="en-US" sz="2400" dirty="0" smtClean="0">
                <a:solidFill>
                  <a:schemeClr val="tx1">
                    <a:lumMod val="75000"/>
                    <a:lumOff val="25000"/>
                  </a:schemeClr>
                </a:solidFill>
              </a:rPr>
              <a:t>collisions</a:t>
            </a:r>
          </a:p>
        </p:txBody>
      </p:sp>
    </p:spTree>
    <p:custDataLst>
      <p:tags r:id="rId1"/>
    </p:custDataLst>
    <p:extLst>
      <p:ext uri="{BB962C8B-B14F-4D97-AF65-F5344CB8AC3E}">
        <p14:creationId xmlns:p14="http://schemas.microsoft.com/office/powerpoint/2010/main" val="1598223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Stalling on the Tracks</a:t>
            </a:r>
            <a:endParaRPr lang="en-US" dirty="0"/>
          </a:p>
        </p:txBody>
      </p:sp>
      <p:sp>
        <p:nvSpPr>
          <p:cNvPr id="3" name="Content Placeholder 2"/>
          <p:cNvSpPr>
            <a:spLocks noGrp="1"/>
          </p:cNvSpPr>
          <p:nvPr>
            <p:ph sz="quarter" idx="11"/>
          </p:nvPr>
        </p:nvSpPr>
        <p:spPr>
          <a:xfrm>
            <a:off x="544671" y="934821"/>
            <a:ext cx="5413677" cy="4759569"/>
          </a:xfrm>
        </p:spPr>
        <p:txBody>
          <a:bodyPr/>
          <a:lstStyle/>
          <a:p>
            <a:pPr marL="0" indent="0">
              <a:lnSpc>
                <a:spcPct val="100000"/>
              </a:lnSpc>
              <a:spcAft>
                <a:spcPts val="800"/>
              </a:spcAft>
              <a:buClr>
                <a:schemeClr val="accent1"/>
              </a:buClr>
              <a:buNone/>
            </a:pPr>
            <a:r>
              <a:rPr lang="en-US" dirty="0" smtClean="0">
                <a:solidFill>
                  <a:schemeClr val="tx1">
                    <a:lumMod val="75000"/>
                    <a:lumOff val="25000"/>
                  </a:schemeClr>
                </a:solidFill>
              </a:rPr>
              <a:t>Vehicle </a:t>
            </a:r>
            <a:r>
              <a:rPr lang="en-US" dirty="0">
                <a:solidFill>
                  <a:schemeClr val="tx1">
                    <a:lumMod val="75000"/>
                    <a:lumOff val="25000"/>
                  </a:schemeClr>
                </a:solidFill>
              </a:rPr>
              <a:t>stalled or stuck on the </a:t>
            </a:r>
            <a:r>
              <a:rPr lang="en-US" dirty="0" smtClean="0">
                <a:solidFill>
                  <a:schemeClr val="tx1">
                    <a:lumMod val="75000"/>
                    <a:lumOff val="25000"/>
                  </a:schemeClr>
                </a:solidFill>
              </a:rPr>
              <a:t>tracks</a:t>
            </a:r>
          </a:p>
          <a:p>
            <a:pPr>
              <a:lnSpc>
                <a:spcPct val="100000"/>
              </a:lnSpc>
              <a:spcAft>
                <a:spcPts val="800"/>
              </a:spcAft>
              <a:buClr>
                <a:schemeClr val="accent1"/>
              </a:buClr>
            </a:pPr>
            <a:r>
              <a:rPr lang="en-US" sz="2400" dirty="0">
                <a:solidFill>
                  <a:schemeClr val="tx1">
                    <a:lumMod val="75000"/>
                    <a:lumOff val="25000"/>
                  </a:schemeClr>
                </a:solidFill>
              </a:rPr>
              <a:t>G</a:t>
            </a:r>
            <a:r>
              <a:rPr lang="en-US" sz="2400" dirty="0" smtClean="0">
                <a:solidFill>
                  <a:schemeClr val="tx1">
                    <a:lumMod val="75000"/>
                    <a:lumOff val="25000"/>
                  </a:schemeClr>
                </a:solidFill>
              </a:rPr>
              <a:t>et </a:t>
            </a:r>
            <a:r>
              <a:rPr lang="en-US" sz="2400" dirty="0">
                <a:solidFill>
                  <a:schemeClr val="tx1">
                    <a:lumMod val="75000"/>
                    <a:lumOff val="25000"/>
                  </a:schemeClr>
                </a:solidFill>
              </a:rPr>
              <a:t>out of the vehicle </a:t>
            </a:r>
            <a:r>
              <a:rPr lang="en-US" sz="2400" dirty="0" smtClean="0">
                <a:solidFill>
                  <a:schemeClr val="tx1">
                    <a:lumMod val="75000"/>
                    <a:lumOff val="25000"/>
                  </a:schemeClr>
                </a:solidFill>
              </a:rPr>
              <a:t>immediately</a:t>
            </a:r>
          </a:p>
          <a:p>
            <a:pPr>
              <a:lnSpc>
                <a:spcPct val="100000"/>
              </a:lnSpc>
              <a:spcAft>
                <a:spcPts val="800"/>
              </a:spcAft>
              <a:buClr>
                <a:schemeClr val="accent1"/>
              </a:buClr>
            </a:pPr>
            <a:r>
              <a:rPr lang="en-US" sz="2400" dirty="0" smtClean="0">
                <a:solidFill>
                  <a:schemeClr val="tx1">
                    <a:lumMod val="75000"/>
                    <a:lumOff val="25000"/>
                  </a:schemeClr>
                </a:solidFill>
              </a:rPr>
              <a:t>If </a:t>
            </a:r>
            <a:r>
              <a:rPr lang="en-US" sz="2400" dirty="0">
                <a:solidFill>
                  <a:schemeClr val="tx1">
                    <a:lumMod val="75000"/>
                    <a:lumOff val="25000"/>
                  </a:schemeClr>
                </a:solidFill>
              </a:rPr>
              <a:t>a train is coming, move away from the track in the direction of the approaching </a:t>
            </a:r>
            <a:r>
              <a:rPr lang="en-US" sz="2400" dirty="0" smtClean="0">
                <a:solidFill>
                  <a:schemeClr val="tx1">
                    <a:lumMod val="75000"/>
                    <a:lumOff val="25000"/>
                  </a:schemeClr>
                </a:solidFill>
              </a:rPr>
              <a:t>train</a:t>
            </a:r>
          </a:p>
          <a:p>
            <a:pPr>
              <a:lnSpc>
                <a:spcPct val="100000"/>
              </a:lnSpc>
              <a:spcAft>
                <a:spcPts val="800"/>
              </a:spcAft>
              <a:buClr>
                <a:schemeClr val="accent1"/>
              </a:buClr>
            </a:pPr>
            <a:r>
              <a:rPr lang="en-US" sz="2400" dirty="0" smtClean="0">
                <a:solidFill>
                  <a:schemeClr val="tx1">
                    <a:lumMod val="75000"/>
                    <a:lumOff val="25000"/>
                  </a:schemeClr>
                </a:solidFill>
              </a:rPr>
              <a:t>Contact </a:t>
            </a:r>
            <a:r>
              <a:rPr lang="en-US" sz="2400" dirty="0">
                <a:solidFill>
                  <a:schemeClr val="tx1">
                    <a:lumMod val="75000"/>
                    <a:lumOff val="25000"/>
                  </a:schemeClr>
                </a:solidFill>
              </a:rPr>
              <a:t>the railway company if </a:t>
            </a:r>
            <a:r>
              <a:rPr lang="en-US" sz="2400" dirty="0" smtClean="0">
                <a:solidFill>
                  <a:schemeClr val="tx1">
                    <a:lumMod val="75000"/>
                    <a:lumOff val="25000"/>
                  </a:schemeClr>
                </a:solidFill>
              </a:rPr>
              <a:t>the emergency </a:t>
            </a:r>
            <a:r>
              <a:rPr lang="en-US" sz="2400" dirty="0">
                <a:solidFill>
                  <a:schemeClr val="tx1">
                    <a:lumMod val="75000"/>
                    <a:lumOff val="25000"/>
                  </a:schemeClr>
                </a:solidFill>
              </a:rPr>
              <a:t>number is posted or call 911. </a:t>
            </a:r>
          </a:p>
        </p:txBody>
      </p:sp>
      <p:pic>
        <p:nvPicPr>
          <p:cNvPr id="5" name="Picture 4"/>
          <p:cNvPicPr>
            <a:picLocks noChangeAspect="1"/>
          </p:cNvPicPr>
          <p:nvPr/>
        </p:nvPicPr>
        <p:blipFill rotWithShape="1">
          <a:blip r:embed="rId4"/>
          <a:srcRect l="11989" r="11717"/>
          <a:stretch/>
        </p:blipFill>
        <p:spPr>
          <a:xfrm>
            <a:off x="5958348" y="2075740"/>
            <a:ext cx="2589503" cy="2477729"/>
          </a:xfrm>
          <a:prstGeom prst="rect">
            <a:avLst/>
          </a:prstGeom>
        </p:spPr>
      </p:pic>
    </p:spTree>
    <p:custDataLst>
      <p:tags r:id="rId1"/>
    </p:custDataLst>
    <p:extLst>
      <p:ext uri="{BB962C8B-B14F-4D97-AF65-F5344CB8AC3E}">
        <p14:creationId xmlns:p14="http://schemas.microsoft.com/office/powerpoint/2010/main" val="1602685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09FD8-C918-E94A-9D94-37CB42D53DF6}"/>
              </a:ext>
            </a:extLst>
          </p:cNvPr>
          <p:cNvSpPr>
            <a:spLocks noGrp="1"/>
          </p:cNvSpPr>
          <p:nvPr>
            <p:ph type="title"/>
          </p:nvPr>
        </p:nvSpPr>
        <p:spPr/>
        <p:txBody>
          <a:bodyPr/>
          <a:lstStyle/>
          <a:p>
            <a:r>
              <a:rPr lang="en-US" dirty="0" smtClean="0"/>
              <a:t>Railroad Crossings Discussion</a:t>
            </a:r>
            <a:endParaRPr lang="en-US" dirty="0"/>
          </a:p>
        </p:txBody>
      </p:sp>
      <p:sp>
        <p:nvSpPr>
          <p:cNvPr id="3" name="Content Placeholder 2">
            <a:extLst>
              <a:ext uri="{FF2B5EF4-FFF2-40B4-BE49-F238E27FC236}">
                <a16:creationId xmlns="" xmlns:a16="http://schemas.microsoft.com/office/drawing/2014/main" id="{66B7E3AE-308C-844F-ADB4-1192C08823D4}"/>
              </a:ext>
            </a:extLst>
          </p:cNvPr>
          <p:cNvSpPr>
            <a:spLocks noGrp="1"/>
          </p:cNvSpPr>
          <p:nvPr>
            <p:ph sz="quarter" idx="11"/>
          </p:nvPr>
        </p:nvSpPr>
        <p:spPr>
          <a:xfrm>
            <a:off x="544671" y="934821"/>
            <a:ext cx="5584949" cy="4759569"/>
          </a:xfrm>
        </p:spPr>
        <p:txBody>
          <a:bodyPr/>
          <a:lstStyle/>
          <a:p>
            <a:pPr marL="0" lvl="0" indent="0">
              <a:buNone/>
            </a:pPr>
            <a:r>
              <a:rPr lang="en-CA" dirty="0" smtClean="0">
                <a:solidFill>
                  <a:schemeClr val="tx1">
                    <a:lumMod val="75000"/>
                    <a:lumOff val="25000"/>
                  </a:schemeClr>
                </a:solidFill>
              </a:rPr>
              <a:t>What are some common driver errors at railway crossings?</a:t>
            </a:r>
          </a:p>
          <a:p>
            <a:pPr marL="0" lvl="0" indent="0">
              <a:buNone/>
            </a:pPr>
            <a:r>
              <a:rPr lang="en-CA" dirty="0" smtClean="0">
                <a:solidFill>
                  <a:schemeClr val="tx1">
                    <a:lumMod val="75000"/>
                    <a:lumOff val="25000"/>
                  </a:schemeClr>
                </a:solidFill>
              </a:rPr>
              <a:t>What else should drivers do or be aware of?</a:t>
            </a:r>
            <a:endParaRPr lang="en-CA"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519747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1: Advanced Driving Manoeuvres</a:t>
            </a:r>
            <a:endParaRPr lang="en-US" dirty="0"/>
          </a:p>
        </p:txBody>
      </p:sp>
      <p:sp>
        <p:nvSpPr>
          <p:cNvPr id="3" name="Content Placeholder 2"/>
          <p:cNvSpPr>
            <a:spLocks noGrp="1"/>
          </p:cNvSpPr>
          <p:nvPr>
            <p:ph sz="quarter" idx="11"/>
          </p:nvPr>
        </p:nvSpPr>
        <p:spPr/>
        <p:txBody>
          <a:bodyPr/>
          <a:lstStyle/>
          <a:p>
            <a:r>
              <a:rPr lang="en-US" dirty="0">
                <a:solidFill>
                  <a:schemeClr val="tx1">
                    <a:lumMod val="75000"/>
                    <a:lumOff val="25000"/>
                  </a:schemeClr>
                </a:solidFill>
              </a:rPr>
              <a:t>Complete Exercise </a:t>
            </a:r>
            <a:r>
              <a:rPr lang="en-US" dirty="0" smtClean="0">
                <a:solidFill>
                  <a:schemeClr val="tx1">
                    <a:lumMod val="75000"/>
                    <a:lumOff val="25000"/>
                  </a:schemeClr>
                </a:solidFill>
              </a:rPr>
              <a:t>1</a:t>
            </a:r>
            <a:endParaRPr lang="en-US" dirty="0">
              <a:solidFill>
                <a:schemeClr val="tx1">
                  <a:lumMod val="75000"/>
                  <a:lumOff val="25000"/>
                </a:schemeClr>
              </a:solidFill>
            </a:endParaRPr>
          </a:p>
          <a:p>
            <a:r>
              <a:rPr lang="en-US" dirty="0">
                <a:solidFill>
                  <a:schemeClr val="tx1">
                    <a:lumMod val="75000"/>
                    <a:lumOff val="25000"/>
                  </a:schemeClr>
                </a:solidFill>
              </a:rPr>
              <a:t>Time: </a:t>
            </a:r>
            <a:r>
              <a:rPr lang="en-US" dirty="0" smtClean="0">
                <a:solidFill>
                  <a:schemeClr val="tx1">
                    <a:lumMod val="75000"/>
                    <a:lumOff val="25000"/>
                  </a:schemeClr>
                </a:solidFill>
              </a:rPr>
              <a:t>15 </a:t>
            </a:r>
            <a:r>
              <a:rPr lang="en-US" dirty="0">
                <a:solidFill>
                  <a:schemeClr val="tx1">
                    <a:lumMod val="75000"/>
                    <a:lumOff val="25000"/>
                  </a:schemeClr>
                </a:solidFill>
              </a:rPr>
              <a:t>minutes</a:t>
            </a:r>
          </a:p>
          <a:p>
            <a:endParaRPr lang="en-US" dirty="0"/>
          </a:p>
        </p:txBody>
      </p:sp>
    </p:spTree>
    <p:custDataLst>
      <p:tags r:id="rId1"/>
    </p:custDataLst>
    <p:extLst>
      <p:ext uri="{BB962C8B-B14F-4D97-AF65-F5344CB8AC3E}">
        <p14:creationId xmlns:p14="http://schemas.microsoft.com/office/powerpoint/2010/main" val="360279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70" y="27993"/>
            <a:ext cx="8233569" cy="906828"/>
          </a:xfrm>
        </p:spPr>
        <p:txBody>
          <a:bodyPr>
            <a:normAutofit/>
          </a:bodyPr>
          <a:lstStyle/>
          <a:p>
            <a:r>
              <a:rPr lang="en-US" dirty="0"/>
              <a:t>Mountain Driving </a:t>
            </a:r>
            <a:r>
              <a:rPr lang="en-US" dirty="0" smtClean="0"/>
              <a:t>&amp; Grades – Uphill</a:t>
            </a:r>
            <a:endParaRPr lang="en-US" dirty="0"/>
          </a:p>
        </p:txBody>
      </p:sp>
      <p:sp>
        <p:nvSpPr>
          <p:cNvPr id="3" name="Content Placeholder 2"/>
          <p:cNvSpPr>
            <a:spLocks noGrp="1"/>
          </p:cNvSpPr>
          <p:nvPr>
            <p:ph sz="quarter" idx="11"/>
          </p:nvPr>
        </p:nvSpPr>
        <p:spPr>
          <a:xfrm>
            <a:off x="544671" y="934821"/>
            <a:ext cx="7886700" cy="3853439"/>
          </a:xfrm>
        </p:spPr>
        <p:txBody>
          <a:bodyPr/>
          <a:lstStyle/>
          <a:p>
            <a:pPr marL="0" indent="0">
              <a:spcBef>
                <a:spcPts val="800"/>
              </a:spcBef>
              <a:spcAft>
                <a:spcPts val="1000"/>
              </a:spcAft>
              <a:buClr>
                <a:schemeClr val="accent1"/>
              </a:buClr>
              <a:buNone/>
            </a:pPr>
            <a:r>
              <a:rPr lang="en-US" dirty="0">
                <a:solidFill>
                  <a:schemeClr val="tx1">
                    <a:lumMod val="75000"/>
                    <a:lumOff val="25000"/>
                  </a:schemeClr>
                </a:solidFill>
              </a:rPr>
              <a:t>Before </a:t>
            </a:r>
            <a:r>
              <a:rPr lang="en-US" dirty="0" smtClean="0">
                <a:solidFill>
                  <a:schemeClr val="tx1">
                    <a:lumMod val="75000"/>
                    <a:lumOff val="25000"/>
                  </a:schemeClr>
                </a:solidFill>
              </a:rPr>
              <a:t>driving uphill:</a:t>
            </a:r>
          </a:p>
          <a:p>
            <a:pPr>
              <a:spcBef>
                <a:spcPts val="800"/>
              </a:spcBef>
              <a:spcAft>
                <a:spcPts val="1000"/>
              </a:spcAft>
              <a:buClr>
                <a:schemeClr val="accent1"/>
              </a:buClr>
            </a:pPr>
            <a:r>
              <a:rPr lang="en-US" sz="2400" dirty="0" smtClean="0">
                <a:solidFill>
                  <a:schemeClr val="tx1">
                    <a:lumMod val="75000"/>
                    <a:lumOff val="25000"/>
                  </a:schemeClr>
                </a:solidFill>
              </a:rPr>
              <a:t>Move </a:t>
            </a:r>
            <a:r>
              <a:rPr lang="en-US" sz="2400" dirty="0">
                <a:solidFill>
                  <a:schemeClr val="tx1">
                    <a:lumMod val="75000"/>
                    <a:lumOff val="25000"/>
                  </a:schemeClr>
                </a:solidFill>
              </a:rPr>
              <a:t>to the right and maintain a safe </a:t>
            </a:r>
            <a:r>
              <a:rPr lang="en-US" sz="2400" dirty="0" smtClean="0">
                <a:solidFill>
                  <a:schemeClr val="tx1">
                    <a:lumMod val="75000"/>
                    <a:lumOff val="25000"/>
                  </a:schemeClr>
                </a:solidFill>
              </a:rPr>
              <a:t>speed </a:t>
            </a:r>
            <a:endParaRPr lang="en-US" sz="2400" dirty="0">
              <a:solidFill>
                <a:schemeClr val="tx1">
                  <a:lumMod val="75000"/>
                  <a:lumOff val="25000"/>
                </a:schemeClr>
              </a:solidFill>
            </a:endParaRPr>
          </a:p>
          <a:p>
            <a:pPr>
              <a:spcBef>
                <a:spcPts val="800"/>
              </a:spcBef>
              <a:spcAft>
                <a:spcPts val="1000"/>
              </a:spcAft>
              <a:buClr>
                <a:schemeClr val="accent1"/>
              </a:buClr>
            </a:pPr>
            <a:r>
              <a:rPr lang="en-US" sz="2400" dirty="0" smtClean="0">
                <a:solidFill>
                  <a:schemeClr val="tx1">
                    <a:lumMod val="75000"/>
                    <a:lumOff val="25000"/>
                  </a:schemeClr>
                </a:solidFill>
              </a:rPr>
              <a:t>Shift </a:t>
            </a:r>
            <a:r>
              <a:rPr lang="en-US" sz="2400" dirty="0">
                <a:solidFill>
                  <a:schemeClr val="tx1">
                    <a:lumMod val="75000"/>
                    <a:lumOff val="25000"/>
                  </a:schemeClr>
                </a:solidFill>
              </a:rPr>
              <a:t>one </a:t>
            </a:r>
            <a:r>
              <a:rPr lang="en-US" sz="2400" dirty="0" smtClean="0">
                <a:solidFill>
                  <a:schemeClr val="tx1">
                    <a:lumMod val="75000"/>
                    <a:lumOff val="25000"/>
                  </a:schemeClr>
                </a:solidFill>
              </a:rPr>
              <a:t>range </a:t>
            </a:r>
            <a:r>
              <a:rPr lang="en-US" sz="2400" dirty="0">
                <a:solidFill>
                  <a:schemeClr val="tx1">
                    <a:lumMod val="75000"/>
                    <a:lumOff val="25000"/>
                  </a:schemeClr>
                </a:solidFill>
              </a:rPr>
              <a:t>at a time to maintain a safe </a:t>
            </a:r>
            <a:r>
              <a:rPr lang="en-US" sz="2400" dirty="0" smtClean="0">
                <a:solidFill>
                  <a:schemeClr val="tx1">
                    <a:lumMod val="75000"/>
                    <a:lumOff val="25000"/>
                  </a:schemeClr>
                </a:solidFill>
              </a:rPr>
              <a:t>speed, when necessary</a:t>
            </a:r>
            <a:endParaRPr lang="en-US" sz="2400" dirty="0">
              <a:solidFill>
                <a:schemeClr val="tx1">
                  <a:lumMod val="75000"/>
                  <a:lumOff val="25000"/>
                </a:schemeClr>
              </a:solidFill>
            </a:endParaRPr>
          </a:p>
          <a:p>
            <a:pPr>
              <a:spcBef>
                <a:spcPts val="800"/>
              </a:spcBef>
              <a:spcAft>
                <a:spcPts val="1000"/>
              </a:spcAft>
              <a:buClr>
                <a:schemeClr val="accent1"/>
              </a:buClr>
            </a:pPr>
            <a:r>
              <a:rPr lang="en-US" sz="2400" dirty="0" smtClean="0">
                <a:solidFill>
                  <a:schemeClr val="tx1">
                    <a:lumMod val="75000"/>
                    <a:lumOff val="25000"/>
                  </a:schemeClr>
                </a:solidFill>
              </a:rPr>
              <a:t>Monitor the engine </a:t>
            </a:r>
            <a:r>
              <a:rPr lang="en-US" sz="2400" dirty="0">
                <a:solidFill>
                  <a:schemeClr val="tx1">
                    <a:lumMod val="75000"/>
                    <a:lumOff val="25000"/>
                  </a:schemeClr>
                </a:solidFill>
              </a:rPr>
              <a:t>temperature </a:t>
            </a:r>
            <a:r>
              <a:rPr lang="en-US" sz="2400" dirty="0" smtClean="0">
                <a:solidFill>
                  <a:schemeClr val="tx1">
                    <a:lumMod val="75000"/>
                    <a:lumOff val="25000"/>
                  </a:schemeClr>
                </a:solidFill>
              </a:rPr>
              <a:t>frequently to </a:t>
            </a:r>
            <a:r>
              <a:rPr lang="en-US" sz="2400" dirty="0">
                <a:solidFill>
                  <a:schemeClr val="tx1">
                    <a:lumMod val="75000"/>
                    <a:lumOff val="25000"/>
                  </a:schemeClr>
                </a:solidFill>
              </a:rPr>
              <a:t>detect dragging, pulling and </a:t>
            </a:r>
            <a:r>
              <a:rPr lang="en-US" sz="2400" dirty="0" smtClean="0">
                <a:solidFill>
                  <a:schemeClr val="tx1">
                    <a:lumMod val="75000"/>
                    <a:lumOff val="25000"/>
                  </a:schemeClr>
                </a:solidFill>
              </a:rPr>
              <a:t>overheating</a:t>
            </a:r>
            <a:endParaRPr lang="en-US" sz="2400" dirty="0">
              <a:solidFill>
                <a:schemeClr val="tx1">
                  <a:lumMod val="75000"/>
                  <a:lumOff val="25000"/>
                </a:schemeClr>
              </a:solidFill>
            </a:endParaRPr>
          </a:p>
          <a:p>
            <a:pPr>
              <a:spcBef>
                <a:spcPts val="800"/>
              </a:spcBef>
              <a:spcAft>
                <a:spcPts val="1000"/>
              </a:spcAft>
              <a:buClr>
                <a:schemeClr val="accent1"/>
              </a:buClr>
            </a:pPr>
            <a:r>
              <a:rPr lang="en-US" sz="2400" dirty="0" smtClean="0">
                <a:solidFill>
                  <a:schemeClr val="tx1">
                    <a:lumMod val="75000"/>
                    <a:lumOff val="25000"/>
                  </a:schemeClr>
                </a:solidFill>
              </a:rPr>
              <a:t>Turn on engine fan override before ascending but do not operate for extended periods</a:t>
            </a:r>
            <a:endParaRPr lang="en-US" sz="2400" dirty="0">
              <a:solidFill>
                <a:schemeClr val="tx1">
                  <a:lumMod val="75000"/>
                  <a:lumOff val="25000"/>
                </a:schemeClr>
              </a:solidFill>
            </a:endParaRPr>
          </a:p>
        </p:txBody>
      </p:sp>
      <p:sp>
        <p:nvSpPr>
          <p:cNvPr id="4" name="Content Placeholder 2"/>
          <p:cNvSpPr txBox="1">
            <a:spLocks/>
          </p:cNvSpPr>
          <p:nvPr/>
        </p:nvSpPr>
        <p:spPr>
          <a:xfrm>
            <a:off x="1271265" y="5565500"/>
            <a:ext cx="6703879" cy="887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2400" dirty="0" smtClean="0">
                <a:solidFill>
                  <a:schemeClr val="tx1">
                    <a:lumMod val="75000"/>
                    <a:lumOff val="25000"/>
                  </a:schemeClr>
                </a:solidFill>
              </a:rPr>
              <a:t>Never </a:t>
            </a:r>
            <a:r>
              <a:rPr lang="en-US" sz="2400" dirty="0">
                <a:solidFill>
                  <a:schemeClr val="tx1">
                    <a:lumMod val="75000"/>
                    <a:lumOff val="25000"/>
                  </a:schemeClr>
                </a:solidFill>
              </a:rPr>
              <a:t>pass a vehicle </a:t>
            </a:r>
            <a:r>
              <a:rPr lang="en-US" sz="2400" dirty="0" smtClean="0">
                <a:solidFill>
                  <a:schemeClr val="tx1">
                    <a:lumMod val="75000"/>
                    <a:lumOff val="25000"/>
                  </a:schemeClr>
                </a:solidFill>
              </a:rPr>
              <a:t>going uphill </a:t>
            </a:r>
            <a:r>
              <a:rPr lang="en-US" sz="2400" dirty="0">
                <a:solidFill>
                  <a:schemeClr val="tx1">
                    <a:lumMod val="75000"/>
                    <a:lumOff val="25000"/>
                  </a:schemeClr>
                </a:solidFill>
              </a:rPr>
              <a:t>or </a:t>
            </a:r>
            <a:r>
              <a:rPr lang="en-US" sz="2400" dirty="0" smtClean="0">
                <a:solidFill>
                  <a:schemeClr val="tx1">
                    <a:lumMod val="75000"/>
                    <a:lumOff val="25000"/>
                  </a:schemeClr>
                </a:solidFill>
              </a:rPr>
              <a:t>downhill </a:t>
            </a:r>
            <a:r>
              <a:rPr lang="en-US" sz="2400" dirty="0">
                <a:solidFill>
                  <a:schemeClr val="tx1">
                    <a:lumMod val="75000"/>
                    <a:lumOff val="25000"/>
                  </a:schemeClr>
                </a:solidFill>
              </a:rPr>
              <a:t>on a </a:t>
            </a:r>
            <a:r>
              <a:rPr lang="en-US" sz="2400" dirty="0" smtClean="0">
                <a:solidFill>
                  <a:schemeClr val="tx1">
                    <a:lumMod val="75000"/>
                    <a:lumOff val="25000"/>
                  </a:schemeClr>
                </a:solidFill>
              </a:rPr>
              <a:t>two-lane highway.</a:t>
            </a:r>
            <a:endParaRPr lang="en-US" sz="2400" dirty="0">
              <a:solidFill>
                <a:schemeClr val="tx1">
                  <a:lumMod val="75000"/>
                  <a:lumOff val="25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70" y="5565500"/>
            <a:ext cx="554038" cy="554038"/>
          </a:xfrm>
          <a:prstGeom prst="rect">
            <a:avLst/>
          </a:prstGeom>
        </p:spPr>
      </p:pic>
    </p:spTree>
    <p:custDataLst>
      <p:tags r:id="rId1"/>
    </p:custDataLst>
    <p:extLst>
      <p:ext uri="{BB962C8B-B14F-4D97-AF65-F5344CB8AC3E}">
        <p14:creationId xmlns:p14="http://schemas.microsoft.com/office/powerpoint/2010/main" val="857069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70" y="27993"/>
            <a:ext cx="8599330" cy="906828"/>
          </a:xfrm>
        </p:spPr>
        <p:txBody>
          <a:bodyPr>
            <a:normAutofit/>
          </a:bodyPr>
          <a:lstStyle/>
          <a:p>
            <a:r>
              <a:rPr lang="en-US" dirty="0"/>
              <a:t>Mountain Driving </a:t>
            </a:r>
            <a:r>
              <a:rPr lang="en-US" dirty="0" smtClean="0"/>
              <a:t>&amp; Grades – Downhill</a:t>
            </a:r>
            <a:endParaRPr lang="en-US" dirty="0"/>
          </a:p>
        </p:txBody>
      </p:sp>
      <p:sp>
        <p:nvSpPr>
          <p:cNvPr id="3" name="Content Placeholder 2"/>
          <p:cNvSpPr>
            <a:spLocks noGrp="1"/>
          </p:cNvSpPr>
          <p:nvPr>
            <p:ph sz="quarter" idx="11"/>
          </p:nvPr>
        </p:nvSpPr>
        <p:spPr>
          <a:xfrm>
            <a:off x="544671" y="934821"/>
            <a:ext cx="5593239" cy="4759569"/>
          </a:xfrm>
        </p:spPr>
        <p:txBody>
          <a:bodyPr/>
          <a:lstStyle/>
          <a:p>
            <a:pPr marL="0" indent="0">
              <a:lnSpc>
                <a:spcPct val="100000"/>
              </a:lnSpc>
              <a:spcBef>
                <a:spcPts val="800"/>
              </a:spcBef>
              <a:spcAft>
                <a:spcPts val="1000"/>
              </a:spcAft>
              <a:buClr>
                <a:schemeClr val="accent1"/>
              </a:buClr>
              <a:buNone/>
            </a:pPr>
            <a:r>
              <a:rPr lang="en-US" dirty="0" smtClean="0">
                <a:solidFill>
                  <a:schemeClr val="tx1">
                    <a:lumMod val="75000"/>
                    <a:lumOff val="25000"/>
                  </a:schemeClr>
                </a:solidFill>
                <a:latin typeface="Calibri Light" panose="020F0302020204030204" pitchFamily="34" charset="0"/>
              </a:rPr>
              <a:t>Before driving downhill:</a:t>
            </a:r>
          </a:p>
          <a:p>
            <a:pPr>
              <a:lnSpc>
                <a:spcPct val="100000"/>
              </a:lnSpc>
              <a:spcBef>
                <a:spcPts val="800"/>
              </a:spcBef>
              <a:spcAft>
                <a:spcPts val="1000"/>
              </a:spcAft>
              <a:buClr>
                <a:schemeClr val="accent1"/>
              </a:buClr>
            </a:pPr>
            <a:r>
              <a:rPr lang="en-US" sz="2400" dirty="0" smtClean="0">
                <a:solidFill>
                  <a:schemeClr val="tx1">
                    <a:lumMod val="75000"/>
                    <a:lumOff val="25000"/>
                  </a:schemeClr>
                </a:solidFill>
                <a:latin typeface="Calibri Light" panose="020F0302020204030204" pitchFamily="34" charset="0"/>
              </a:rPr>
              <a:t>Check system </a:t>
            </a:r>
            <a:r>
              <a:rPr lang="en-US" sz="2400" dirty="0">
                <a:solidFill>
                  <a:schemeClr val="tx1">
                    <a:lumMod val="75000"/>
                    <a:lumOff val="25000"/>
                  </a:schemeClr>
                </a:solidFill>
                <a:latin typeface="Calibri Light" panose="020F0302020204030204" pitchFamily="34" charset="0"/>
              </a:rPr>
              <a:t>air pressure and cover </a:t>
            </a:r>
            <a:r>
              <a:rPr lang="en-US" sz="2400" dirty="0" smtClean="0">
                <a:solidFill>
                  <a:schemeClr val="tx1">
                    <a:lumMod val="75000"/>
                    <a:lumOff val="25000"/>
                  </a:schemeClr>
                </a:solidFill>
                <a:latin typeface="Calibri Light" panose="020F0302020204030204" pitchFamily="34" charset="0"/>
              </a:rPr>
              <a:t>brake</a:t>
            </a:r>
            <a:endParaRPr lang="en-US" sz="2400" dirty="0">
              <a:solidFill>
                <a:schemeClr val="tx1">
                  <a:lumMod val="75000"/>
                  <a:lumOff val="25000"/>
                </a:schemeClr>
              </a:solidFill>
            </a:endParaRPr>
          </a:p>
          <a:p>
            <a:pPr>
              <a:lnSpc>
                <a:spcPct val="100000"/>
              </a:lnSpc>
              <a:spcBef>
                <a:spcPts val="800"/>
              </a:spcBef>
              <a:spcAft>
                <a:spcPts val="1000"/>
              </a:spcAft>
              <a:buClr>
                <a:schemeClr val="accent1"/>
              </a:buClr>
            </a:pPr>
            <a:r>
              <a:rPr lang="en-US" sz="2400" dirty="0" smtClean="0">
                <a:solidFill>
                  <a:schemeClr val="tx1">
                    <a:lumMod val="75000"/>
                    <a:lumOff val="25000"/>
                  </a:schemeClr>
                </a:solidFill>
                <a:latin typeface="Calibri Light" panose="020F0302020204030204" pitchFamily="34" charset="0"/>
              </a:rPr>
              <a:t>Select a lower gear </a:t>
            </a:r>
            <a:r>
              <a:rPr lang="en-US" sz="2400" dirty="0">
                <a:solidFill>
                  <a:schemeClr val="tx1">
                    <a:lumMod val="75000"/>
                    <a:lumOff val="25000"/>
                  </a:schemeClr>
                </a:solidFill>
                <a:latin typeface="Calibri Light" panose="020F0302020204030204" pitchFamily="34" charset="0"/>
              </a:rPr>
              <a:t>to descend the </a:t>
            </a:r>
            <a:r>
              <a:rPr lang="en-US" sz="2400" dirty="0" smtClean="0">
                <a:solidFill>
                  <a:schemeClr val="tx1">
                    <a:lumMod val="75000"/>
                    <a:lumOff val="25000"/>
                  </a:schemeClr>
                </a:solidFill>
                <a:latin typeface="Calibri Light" panose="020F0302020204030204" pitchFamily="34" charset="0"/>
              </a:rPr>
              <a:t>hill</a:t>
            </a:r>
            <a:endParaRPr lang="en-US" sz="2400" dirty="0">
              <a:solidFill>
                <a:schemeClr val="tx1">
                  <a:lumMod val="75000"/>
                  <a:lumOff val="25000"/>
                </a:schemeClr>
              </a:solidFill>
            </a:endParaRPr>
          </a:p>
          <a:p>
            <a:pPr>
              <a:lnSpc>
                <a:spcPct val="100000"/>
              </a:lnSpc>
              <a:spcBef>
                <a:spcPts val="800"/>
              </a:spcBef>
              <a:spcAft>
                <a:spcPts val="1000"/>
              </a:spcAft>
              <a:buClr>
                <a:schemeClr val="accent1"/>
              </a:buClr>
            </a:pPr>
            <a:r>
              <a:rPr lang="en-US" sz="2400" dirty="0" smtClean="0">
                <a:solidFill>
                  <a:schemeClr val="tx1">
                    <a:lumMod val="75000"/>
                    <a:lumOff val="25000"/>
                  </a:schemeClr>
                </a:solidFill>
                <a:latin typeface="Calibri Light" panose="020F0302020204030204" pitchFamily="34" charset="0"/>
              </a:rPr>
              <a:t>Stay </a:t>
            </a:r>
            <a:r>
              <a:rPr lang="en-US" sz="2400" dirty="0">
                <a:solidFill>
                  <a:schemeClr val="tx1">
                    <a:lumMod val="75000"/>
                    <a:lumOff val="25000"/>
                  </a:schemeClr>
                </a:solidFill>
                <a:latin typeface="Calibri Light" panose="020F0302020204030204" pitchFamily="34" charset="0"/>
              </a:rPr>
              <a:t>to the right while proceeding down the </a:t>
            </a:r>
            <a:r>
              <a:rPr lang="en-US" sz="2400" dirty="0" smtClean="0">
                <a:solidFill>
                  <a:schemeClr val="tx1">
                    <a:lumMod val="75000"/>
                    <a:lumOff val="25000"/>
                  </a:schemeClr>
                </a:solidFill>
                <a:latin typeface="Calibri Light" panose="020F0302020204030204" pitchFamily="34" charset="0"/>
              </a:rPr>
              <a:t>grade</a:t>
            </a:r>
          </a:p>
          <a:p>
            <a:pPr>
              <a:lnSpc>
                <a:spcPct val="100000"/>
              </a:lnSpc>
              <a:spcBef>
                <a:spcPts val="800"/>
              </a:spcBef>
              <a:spcAft>
                <a:spcPts val="1000"/>
              </a:spcAft>
              <a:buClr>
                <a:schemeClr val="accent1"/>
              </a:buClr>
            </a:pPr>
            <a:r>
              <a:rPr lang="en-US" sz="2400" dirty="0" smtClean="0">
                <a:solidFill>
                  <a:schemeClr val="tx1">
                    <a:lumMod val="75000"/>
                    <a:lumOff val="25000"/>
                  </a:schemeClr>
                </a:solidFill>
                <a:latin typeface="Calibri Light" panose="020F0302020204030204" pitchFamily="34" charset="0"/>
              </a:rPr>
              <a:t>Maintain </a:t>
            </a:r>
            <a:r>
              <a:rPr lang="en-US" sz="2400" dirty="0">
                <a:solidFill>
                  <a:schemeClr val="tx1">
                    <a:lumMod val="75000"/>
                    <a:lumOff val="25000"/>
                  </a:schemeClr>
                </a:solidFill>
                <a:latin typeface="Calibri Light" panose="020F0302020204030204" pitchFamily="34" charset="0"/>
              </a:rPr>
              <a:t>a safe vehicle </a:t>
            </a:r>
            <a:r>
              <a:rPr lang="en-US" sz="2400" dirty="0" smtClean="0">
                <a:solidFill>
                  <a:schemeClr val="tx1">
                    <a:lumMod val="75000"/>
                    <a:lumOff val="25000"/>
                  </a:schemeClr>
                </a:solidFill>
                <a:latin typeface="Calibri Light" panose="020F0302020204030204" pitchFamily="34" charset="0"/>
              </a:rPr>
              <a:t>speed</a:t>
            </a:r>
          </a:p>
          <a:p>
            <a:pPr>
              <a:lnSpc>
                <a:spcPct val="100000"/>
              </a:lnSpc>
              <a:spcBef>
                <a:spcPts val="800"/>
              </a:spcBef>
              <a:spcAft>
                <a:spcPts val="1000"/>
              </a:spcAft>
              <a:buClr>
                <a:schemeClr val="accent1"/>
              </a:buClr>
            </a:pPr>
            <a:r>
              <a:rPr lang="en-US" sz="2400" dirty="0">
                <a:solidFill>
                  <a:schemeClr val="tx1">
                    <a:lumMod val="75000"/>
                    <a:lumOff val="25000"/>
                  </a:schemeClr>
                </a:solidFill>
              </a:rPr>
              <a:t>Use the s</a:t>
            </a:r>
            <a:r>
              <a:rPr lang="en-US" sz="2400" dirty="0" smtClean="0">
                <a:solidFill>
                  <a:schemeClr val="tx1">
                    <a:lumMod val="75000"/>
                    <a:lumOff val="25000"/>
                  </a:schemeClr>
                </a:solidFill>
              </a:rPr>
              <a:t>nub method </a:t>
            </a:r>
            <a:r>
              <a:rPr lang="en-US" sz="2400" dirty="0">
                <a:solidFill>
                  <a:schemeClr val="tx1">
                    <a:lumMod val="75000"/>
                    <a:lumOff val="25000"/>
                  </a:schemeClr>
                </a:solidFill>
              </a:rPr>
              <a:t>for downhill braking </a:t>
            </a:r>
            <a:endParaRPr lang="en-US" sz="2400" dirty="0" smtClean="0">
              <a:solidFill>
                <a:schemeClr val="tx1">
                  <a:lumMod val="75000"/>
                  <a:lumOff val="25000"/>
                </a:schemeClr>
              </a:solidFill>
            </a:endParaRPr>
          </a:p>
          <a:p>
            <a:pPr lvl="1">
              <a:lnSpc>
                <a:spcPct val="100000"/>
              </a:lnSpc>
              <a:spcBef>
                <a:spcPts val="800"/>
              </a:spcBef>
              <a:spcAft>
                <a:spcPts val="1000"/>
              </a:spcAft>
              <a:buClr>
                <a:schemeClr val="accent1"/>
              </a:buClr>
            </a:pPr>
            <a:r>
              <a:rPr lang="en-US" sz="2000" dirty="0" smtClean="0">
                <a:solidFill>
                  <a:schemeClr val="tx1">
                    <a:lumMod val="75000"/>
                    <a:lumOff val="25000"/>
                  </a:schemeClr>
                </a:solidFill>
              </a:rPr>
              <a:t>Apply </a:t>
            </a:r>
            <a:r>
              <a:rPr lang="en-US" sz="2000" dirty="0">
                <a:solidFill>
                  <a:schemeClr val="tx1">
                    <a:lumMod val="75000"/>
                    <a:lumOff val="25000"/>
                  </a:schemeClr>
                </a:solidFill>
              </a:rPr>
              <a:t>the brakes firmly until you drop 5 km/h </a:t>
            </a:r>
            <a:r>
              <a:rPr lang="en-US" sz="2000" dirty="0" smtClean="0">
                <a:solidFill>
                  <a:schemeClr val="tx1">
                    <a:lumMod val="75000"/>
                    <a:lumOff val="25000"/>
                  </a:schemeClr>
                </a:solidFill>
              </a:rPr>
              <a:t>                                                          below </a:t>
            </a:r>
            <a:r>
              <a:rPr lang="en-US" sz="2000" dirty="0">
                <a:solidFill>
                  <a:schemeClr val="tx1">
                    <a:lumMod val="75000"/>
                    <a:lumOff val="25000"/>
                  </a:schemeClr>
                </a:solidFill>
              </a:rPr>
              <a:t>the safe or posted speed, then release </a:t>
            </a:r>
            <a:r>
              <a:rPr lang="en-US" sz="2000" dirty="0" smtClean="0">
                <a:solidFill>
                  <a:schemeClr val="tx1">
                    <a:lumMod val="75000"/>
                    <a:lumOff val="25000"/>
                  </a:schemeClr>
                </a:solidFill>
              </a:rPr>
              <a:t>                                                              the </a:t>
            </a:r>
            <a:r>
              <a:rPr lang="en-US" sz="2000" dirty="0">
                <a:solidFill>
                  <a:schemeClr val="tx1">
                    <a:lumMod val="75000"/>
                    <a:lumOff val="25000"/>
                  </a:schemeClr>
                </a:solidFill>
              </a:rPr>
              <a:t>brakes, and repeat as needed. </a:t>
            </a:r>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l="35056" t="36271" r="38622" b="32141"/>
          <a:stretch/>
        </p:blipFill>
        <p:spPr bwMode="auto">
          <a:xfrm>
            <a:off x="6301548" y="1748695"/>
            <a:ext cx="2474708" cy="2081469"/>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186958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71" y="27993"/>
            <a:ext cx="8322238" cy="906828"/>
          </a:xfrm>
        </p:spPr>
        <p:txBody>
          <a:bodyPr>
            <a:noAutofit/>
          </a:bodyPr>
          <a:lstStyle/>
          <a:p>
            <a:r>
              <a:rPr lang="en-US" sz="3400" dirty="0" smtClean="0"/>
              <a:t>Mountain Driving and Grades- Runaway Lanes</a:t>
            </a:r>
            <a:endParaRPr lang="en-US" sz="3400" dirty="0"/>
          </a:p>
        </p:txBody>
      </p:sp>
      <p:sp>
        <p:nvSpPr>
          <p:cNvPr id="3" name="Content Placeholder 2"/>
          <p:cNvSpPr>
            <a:spLocks noGrp="1"/>
          </p:cNvSpPr>
          <p:nvPr>
            <p:ph sz="quarter" idx="11"/>
          </p:nvPr>
        </p:nvSpPr>
        <p:spPr>
          <a:xfrm>
            <a:off x="544671" y="1211912"/>
            <a:ext cx="7886700" cy="4759569"/>
          </a:xfrm>
        </p:spPr>
        <p:txBody>
          <a:bodyPr/>
          <a:lstStyle/>
          <a:p>
            <a:pPr>
              <a:spcBef>
                <a:spcPts val="800"/>
              </a:spcBef>
              <a:spcAft>
                <a:spcPts val="1000"/>
              </a:spcAft>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Runaway </a:t>
            </a:r>
            <a:r>
              <a:rPr lang="en-US" sz="2400" dirty="0">
                <a:solidFill>
                  <a:schemeClr val="tx1">
                    <a:lumMod val="75000"/>
                    <a:lumOff val="25000"/>
                  </a:schemeClr>
                </a:solidFill>
                <a:ea typeface="Calibri" panose="020F0502020204030204" pitchFamily="34" charset="0"/>
                <a:cs typeface="Times New Roman" panose="02020603050405020304" pitchFamily="18" charset="0"/>
              </a:rPr>
              <a:t>lanes are an additional lane on downhill sections, usually on roads preceded by a mandatory </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brake check</a:t>
            </a:r>
            <a:r>
              <a:rPr lang="en-US" sz="2400" dirty="0">
                <a:solidFill>
                  <a:schemeClr val="tx1">
                    <a:lumMod val="75000"/>
                    <a:lumOff val="25000"/>
                  </a:schemeClr>
                </a:solidFill>
                <a:ea typeface="Calibri" panose="020F0502020204030204" pitchFamily="34" charset="0"/>
                <a:cs typeface="Times New Roman" panose="02020603050405020304" pitchFamily="18" charset="0"/>
              </a:rPr>
              <a:t>. </a:t>
            </a:r>
            <a:endParaRPr lang="en-US" sz="2400" dirty="0" smtClean="0">
              <a:solidFill>
                <a:schemeClr val="tx1">
                  <a:lumMod val="75000"/>
                  <a:lumOff val="25000"/>
                </a:schemeClr>
              </a:solidFill>
              <a:ea typeface="Calibri" panose="020F0502020204030204" pitchFamily="34" charset="0"/>
              <a:cs typeface="Times New Roman" panose="02020603050405020304" pitchFamily="18" charset="0"/>
            </a:endParaRPr>
          </a:p>
          <a:p>
            <a:pPr>
              <a:spcBef>
                <a:spcPts val="600"/>
              </a:spcBef>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They </a:t>
            </a:r>
            <a:r>
              <a:rPr lang="en-US" sz="2400" dirty="0">
                <a:solidFill>
                  <a:schemeClr val="tx1">
                    <a:lumMod val="75000"/>
                    <a:lumOff val="25000"/>
                  </a:schemeClr>
                </a:solidFill>
                <a:ea typeface="Calibri" panose="020F0502020204030204" pitchFamily="34" charset="0"/>
                <a:cs typeface="Times New Roman" panose="02020603050405020304" pitchFamily="18" charset="0"/>
              </a:rPr>
              <a:t>are used as a path to help vehicles slow down and stop </a:t>
            </a: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if </a:t>
            </a:r>
            <a:r>
              <a:rPr lang="en-US" sz="2400" dirty="0">
                <a:solidFill>
                  <a:schemeClr val="tx1">
                    <a:lumMod val="75000"/>
                    <a:lumOff val="25000"/>
                  </a:schemeClr>
                </a:solidFill>
                <a:ea typeface="Calibri" panose="020F0502020204030204" pitchFamily="34" charset="0"/>
                <a:cs typeface="Times New Roman" panose="02020603050405020304" pitchFamily="18" charset="0"/>
              </a:rPr>
              <a:t>the brakes fail.</a:t>
            </a:r>
            <a:endParaRPr lang="en-US" sz="2400" dirty="0">
              <a:solidFill>
                <a:schemeClr val="tx1">
                  <a:lumMod val="75000"/>
                  <a:lumOff val="25000"/>
                </a:schemeClr>
              </a:solidFill>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0301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Stopping and Parking on </a:t>
            </a:r>
            <a:r>
              <a:rPr lang="en-US" dirty="0" smtClean="0"/>
              <a:t>Hills</a:t>
            </a:r>
            <a:endParaRPr lang="en-US" dirty="0"/>
          </a:p>
        </p:txBody>
      </p:sp>
      <p:sp>
        <p:nvSpPr>
          <p:cNvPr id="3" name="Content Placeholder 2"/>
          <p:cNvSpPr>
            <a:spLocks noGrp="1"/>
          </p:cNvSpPr>
          <p:nvPr>
            <p:ph sz="quarter" idx="11"/>
          </p:nvPr>
        </p:nvSpPr>
        <p:spPr>
          <a:xfrm>
            <a:off x="544671" y="934821"/>
            <a:ext cx="6631984" cy="4759569"/>
          </a:xfrm>
        </p:spPr>
        <p:txBody>
          <a:bodyPr/>
          <a:lstStyle/>
          <a:p>
            <a:pPr>
              <a:buClr>
                <a:schemeClr val="accent1"/>
              </a:buClr>
            </a:pPr>
            <a:r>
              <a:rPr lang="en-US" sz="2400" dirty="0" smtClean="0">
                <a:solidFill>
                  <a:schemeClr val="tx1">
                    <a:lumMod val="75000"/>
                    <a:lumOff val="25000"/>
                  </a:schemeClr>
                </a:solidFill>
              </a:rPr>
              <a:t>Check </a:t>
            </a:r>
            <a:r>
              <a:rPr lang="en-US" sz="2400" dirty="0">
                <a:solidFill>
                  <a:schemeClr val="tx1">
                    <a:lumMod val="75000"/>
                    <a:lumOff val="25000"/>
                  </a:schemeClr>
                </a:solidFill>
              </a:rPr>
              <a:t>for following traffic using side </a:t>
            </a:r>
            <a:r>
              <a:rPr lang="en-US" sz="2400" dirty="0" smtClean="0">
                <a:solidFill>
                  <a:schemeClr val="tx1">
                    <a:lumMod val="75000"/>
                    <a:lumOff val="25000"/>
                  </a:schemeClr>
                </a:solidFill>
              </a:rPr>
              <a:t>mirrors</a:t>
            </a:r>
          </a:p>
          <a:p>
            <a:pPr>
              <a:buClr>
                <a:schemeClr val="accent1"/>
              </a:buClr>
            </a:pPr>
            <a:r>
              <a:rPr lang="en-US" sz="2400" dirty="0" smtClean="0">
                <a:solidFill>
                  <a:schemeClr val="tx1">
                    <a:lumMod val="75000"/>
                    <a:lumOff val="25000"/>
                  </a:schemeClr>
                </a:solidFill>
              </a:rPr>
              <a:t>Downshift</a:t>
            </a:r>
            <a:r>
              <a:rPr lang="en-US" sz="2400" dirty="0">
                <a:solidFill>
                  <a:schemeClr val="tx1">
                    <a:lumMod val="75000"/>
                    <a:lumOff val="25000"/>
                  </a:schemeClr>
                </a:solidFill>
              </a:rPr>
              <a:t>, if </a:t>
            </a:r>
            <a:r>
              <a:rPr lang="en-US" sz="2400" dirty="0" smtClean="0">
                <a:solidFill>
                  <a:schemeClr val="tx1">
                    <a:lumMod val="75000"/>
                    <a:lumOff val="25000"/>
                  </a:schemeClr>
                </a:solidFill>
              </a:rPr>
              <a:t>necessary</a:t>
            </a:r>
            <a:endParaRPr lang="en-US" sz="2400" dirty="0">
              <a:solidFill>
                <a:schemeClr val="tx1">
                  <a:lumMod val="75000"/>
                  <a:lumOff val="25000"/>
                </a:schemeClr>
              </a:solidFill>
            </a:endParaRPr>
          </a:p>
          <a:p>
            <a:pPr>
              <a:buClr>
                <a:schemeClr val="accent1"/>
              </a:buClr>
            </a:pPr>
            <a:r>
              <a:rPr lang="en-US" sz="2400" dirty="0">
                <a:solidFill>
                  <a:schemeClr val="tx1">
                    <a:lumMod val="75000"/>
                    <a:lumOff val="25000"/>
                  </a:schemeClr>
                </a:solidFill>
              </a:rPr>
              <a:t>Apply brakes lightly at </a:t>
            </a:r>
            <a:r>
              <a:rPr lang="en-US" sz="2400" dirty="0" smtClean="0">
                <a:solidFill>
                  <a:schemeClr val="tx1">
                    <a:lumMod val="75000"/>
                    <a:lumOff val="25000"/>
                  </a:schemeClr>
                </a:solidFill>
              </a:rPr>
              <a:t>first, and then apply brakes with firm, </a:t>
            </a:r>
            <a:r>
              <a:rPr lang="en-US" sz="2400" dirty="0">
                <a:solidFill>
                  <a:schemeClr val="tx1">
                    <a:lumMod val="75000"/>
                    <a:lumOff val="25000"/>
                  </a:schemeClr>
                </a:solidFill>
              </a:rPr>
              <a:t>even </a:t>
            </a:r>
            <a:r>
              <a:rPr lang="en-US" sz="2400" dirty="0" smtClean="0">
                <a:solidFill>
                  <a:schemeClr val="tx1">
                    <a:lumMod val="75000"/>
                    <a:lumOff val="25000"/>
                  </a:schemeClr>
                </a:solidFill>
              </a:rPr>
              <a:t>pressure</a:t>
            </a:r>
          </a:p>
          <a:p>
            <a:pPr>
              <a:buClr>
                <a:schemeClr val="accent1"/>
              </a:buClr>
            </a:pPr>
            <a:r>
              <a:rPr lang="en-US" sz="2400" dirty="0">
                <a:solidFill>
                  <a:schemeClr val="tx1">
                    <a:lumMod val="75000"/>
                    <a:lumOff val="25000"/>
                  </a:schemeClr>
                </a:solidFill>
              </a:rPr>
              <a:t>Depress the clutch as you near a stop</a:t>
            </a:r>
          </a:p>
          <a:p>
            <a:pPr>
              <a:buClr>
                <a:schemeClr val="accent1"/>
              </a:buClr>
            </a:pPr>
            <a:r>
              <a:rPr lang="en-US" sz="2400" dirty="0">
                <a:solidFill>
                  <a:schemeClr val="tx1">
                    <a:lumMod val="75000"/>
                    <a:lumOff val="25000"/>
                  </a:schemeClr>
                </a:solidFill>
              </a:rPr>
              <a:t>Allow extra room between vehicles for safety</a:t>
            </a:r>
          </a:p>
          <a:p>
            <a:pPr>
              <a:buClr>
                <a:schemeClr val="accent1"/>
              </a:buClr>
            </a:pPr>
            <a:r>
              <a:rPr lang="en-US" sz="2400" dirty="0" smtClean="0">
                <a:solidFill>
                  <a:schemeClr val="tx1">
                    <a:lumMod val="75000"/>
                    <a:lumOff val="25000"/>
                  </a:schemeClr>
                </a:solidFill>
              </a:rPr>
              <a:t>Turn wheels</a:t>
            </a:r>
          </a:p>
          <a:p>
            <a:pPr>
              <a:buClr>
                <a:schemeClr val="accent1"/>
              </a:buClr>
            </a:pPr>
            <a:r>
              <a:rPr lang="en-US" sz="2400" dirty="0" smtClean="0">
                <a:solidFill>
                  <a:schemeClr val="tx1">
                    <a:lumMod val="75000"/>
                    <a:lumOff val="25000"/>
                  </a:schemeClr>
                </a:solidFill>
              </a:rPr>
              <a:t>Set </a:t>
            </a:r>
            <a:r>
              <a:rPr lang="en-US" sz="2400" dirty="0">
                <a:solidFill>
                  <a:schemeClr val="tx1">
                    <a:lumMod val="75000"/>
                    <a:lumOff val="25000"/>
                  </a:schemeClr>
                </a:solidFill>
              </a:rPr>
              <a:t>parking </a:t>
            </a:r>
            <a:r>
              <a:rPr lang="en-US" sz="2400" dirty="0" smtClean="0">
                <a:solidFill>
                  <a:schemeClr val="tx1">
                    <a:lumMod val="75000"/>
                    <a:lumOff val="25000"/>
                  </a:schemeClr>
                </a:solidFill>
              </a:rPr>
              <a:t>brake</a:t>
            </a:r>
            <a:endParaRPr lang="en-US" sz="2400" dirty="0">
              <a:solidFill>
                <a:schemeClr val="tx1">
                  <a:lumMod val="75000"/>
                  <a:lumOff val="25000"/>
                </a:schemeClr>
              </a:solidFill>
            </a:endParaRPr>
          </a:p>
          <a:p>
            <a:endParaRPr lang="en-US"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4372524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on </a:t>
            </a:r>
            <a:r>
              <a:rPr lang="en-US" dirty="0"/>
              <a:t>Hills</a:t>
            </a:r>
          </a:p>
        </p:txBody>
      </p:sp>
      <p:sp>
        <p:nvSpPr>
          <p:cNvPr id="3" name="Content Placeholder 2"/>
          <p:cNvSpPr>
            <a:spLocks noGrp="1"/>
          </p:cNvSpPr>
          <p:nvPr>
            <p:ph sz="quarter" idx="11"/>
          </p:nvPr>
        </p:nvSpPr>
        <p:spPr>
          <a:xfrm>
            <a:off x="544671" y="934821"/>
            <a:ext cx="6285620" cy="4759569"/>
          </a:xfrm>
        </p:spPr>
        <p:txBody>
          <a:bodyPr/>
          <a:lstStyle/>
          <a:p>
            <a:pPr marL="0" indent="0">
              <a:lnSpc>
                <a:spcPct val="100000"/>
              </a:lnSpc>
              <a:spcAft>
                <a:spcPts val="800"/>
              </a:spcAft>
              <a:buNone/>
            </a:pPr>
            <a:r>
              <a:rPr lang="en-CA" dirty="0">
                <a:solidFill>
                  <a:schemeClr val="tx1">
                    <a:lumMod val="75000"/>
                    <a:lumOff val="25000"/>
                  </a:schemeClr>
                </a:solidFill>
              </a:rPr>
              <a:t>On a gentle grade, the normal starting procedure may work. Otherwise, do this: </a:t>
            </a:r>
            <a:endParaRPr lang="en-US" dirty="0">
              <a:solidFill>
                <a:schemeClr val="tx1">
                  <a:lumMod val="75000"/>
                  <a:lumOff val="25000"/>
                </a:schemeClr>
              </a:solidFill>
            </a:endParaRPr>
          </a:p>
          <a:p>
            <a:pPr>
              <a:lnSpc>
                <a:spcPct val="100000"/>
              </a:lnSpc>
              <a:spcBef>
                <a:spcPts val="0"/>
              </a:spcBef>
              <a:spcAft>
                <a:spcPts val="800"/>
              </a:spcAft>
              <a:buClr>
                <a:schemeClr val="accent1"/>
              </a:buClr>
            </a:pPr>
            <a:r>
              <a:rPr lang="en-US" sz="2400" dirty="0" smtClean="0">
                <a:solidFill>
                  <a:schemeClr val="tx1">
                    <a:lumMod val="75000"/>
                    <a:lumOff val="25000"/>
                  </a:schemeClr>
                </a:solidFill>
              </a:rPr>
              <a:t>Depress clutch</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Shift </a:t>
            </a:r>
            <a:r>
              <a:rPr lang="en-US" sz="2400" dirty="0">
                <a:solidFill>
                  <a:schemeClr val="tx1">
                    <a:lumMod val="75000"/>
                    <a:lumOff val="25000"/>
                  </a:schemeClr>
                </a:solidFill>
              </a:rPr>
              <a:t>into </a:t>
            </a:r>
            <a:r>
              <a:rPr lang="en-US" sz="2400" dirty="0" smtClean="0">
                <a:solidFill>
                  <a:schemeClr val="tx1">
                    <a:lumMod val="75000"/>
                    <a:lumOff val="25000"/>
                  </a:schemeClr>
                </a:solidFill>
              </a:rPr>
              <a:t>appropriate gear</a:t>
            </a:r>
            <a:endParaRPr lang="en-US" sz="2400" dirty="0">
              <a:solidFill>
                <a:schemeClr val="tx1">
                  <a:lumMod val="75000"/>
                  <a:lumOff val="25000"/>
                </a:schemeClr>
              </a:solidFill>
            </a:endParaRPr>
          </a:p>
          <a:p>
            <a:pPr>
              <a:lnSpc>
                <a:spcPct val="100000"/>
              </a:lnSpc>
              <a:spcBef>
                <a:spcPts val="0"/>
              </a:spcBef>
              <a:spcAft>
                <a:spcPts val="800"/>
              </a:spcAft>
              <a:buClr>
                <a:schemeClr val="accent1"/>
              </a:buClr>
            </a:pPr>
            <a:r>
              <a:rPr lang="en-US" sz="2400" dirty="0">
                <a:solidFill>
                  <a:schemeClr val="tx1">
                    <a:lumMod val="75000"/>
                    <a:lumOff val="25000"/>
                  </a:schemeClr>
                </a:solidFill>
              </a:rPr>
              <a:t>Release </a:t>
            </a:r>
            <a:r>
              <a:rPr lang="en-US" sz="2400" dirty="0" smtClean="0">
                <a:solidFill>
                  <a:schemeClr val="tx1">
                    <a:lumMod val="75000"/>
                    <a:lumOff val="25000"/>
                  </a:schemeClr>
                </a:solidFill>
              </a:rPr>
              <a:t>parking brake</a:t>
            </a:r>
            <a:endParaRPr lang="en-US" sz="2400" dirty="0">
              <a:solidFill>
                <a:schemeClr val="tx1">
                  <a:lumMod val="75000"/>
                  <a:lumOff val="25000"/>
                </a:schemeClr>
              </a:solidFill>
            </a:endParaRPr>
          </a:p>
          <a:p>
            <a:pPr>
              <a:lnSpc>
                <a:spcPct val="100000"/>
              </a:lnSpc>
              <a:spcBef>
                <a:spcPts val="0"/>
              </a:spcBef>
              <a:spcAft>
                <a:spcPts val="800"/>
              </a:spcAft>
              <a:buClr>
                <a:schemeClr val="accent1"/>
              </a:buClr>
            </a:pPr>
            <a:r>
              <a:rPr lang="en-US" sz="2400" dirty="0">
                <a:solidFill>
                  <a:schemeClr val="tx1">
                    <a:lumMod val="75000"/>
                    <a:lumOff val="25000"/>
                  </a:schemeClr>
                </a:solidFill>
              </a:rPr>
              <a:t>Release </a:t>
            </a:r>
            <a:r>
              <a:rPr lang="en-US" sz="2400" dirty="0" smtClean="0">
                <a:solidFill>
                  <a:schemeClr val="tx1">
                    <a:lumMod val="75000"/>
                    <a:lumOff val="25000"/>
                  </a:schemeClr>
                </a:solidFill>
              </a:rPr>
              <a:t>clutch </a:t>
            </a:r>
            <a:r>
              <a:rPr lang="en-US" sz="2400" dirty="0">
                <a:solidFill>
                  <a:schemeClr val="tx1">
                    <a:lumMod val="75000"/>
                    <a:lumOff val="25000"/>
                  </a:schemeClr>
                </a:solidFill>
              </a:rPr>
              <a:t>slowly to the friction point while gradually depressing the </a:t>
            </a:r>
            <a:r>
              <a:rPr lang="en-US" sz="2400" dirty="0" smtClean="0">
                <a:solidFill>
                  <a:schemeClr val="tx1">
                    <a:lumMod val="75000"/>
                    <a:lumOff val="25000"/>
                  </a:schemeClr>
                </a:solidFill>
              </a:rPr>
              <a:t>accelerator</a:t>
            </a:r>
            <a:endParaRPr lang="en-US" sz="2400" dirty="0">
              <a:solidFill>
                <a:schemeClr val="tx1">
                  <a:lumMod val="75000"/>
                  <a:lumOff val="25000"/>
                </a:schemeClr>
              </a:solidFill>
            </a:endParaRPr>
          </a:p>
          <a:p>
            <a:pPr>
              <a:buClr>
                <a:schemeClr val="accent1"/>
              </a:buClr>
            </a:pPr>
            <a:endParaRPr lang="en-US" dirty="0">
              <a:solidFill>
                <a:schemeClr val="tx1">
                  <a:lumMod val="75000"/>
                  <a:lumOff val="25000"/>
                </a:schemeClr>
              </a:solidFill>
            </a:endParaRPr>
          </a:p>
          <a:p>
            <a:pPr marL="0" indent="0">
              <a:buClr>
                <a:schemeClr val="accent1"/>
              </a:buClr>
              <a:buNone/>
            </a:pPr>
            <a:endParaRPr lang="en-US" dirty="0">
              <a:solidFill>
                <a:schemeClr val="tx1">
                  <a:lumMod val="75000"/>
                  <a:lumOff val="25000"/>
                </a:schemeClr>
              </a:solidFill>
            </a:endParaRPr>
          </a:p>
        </p:txBody>
      </p:sp>
      <p:sp>
        <p:nvSpPr>
          <p:cNvPr id="4" name="Content Placeholder 2"/>
          <p:cNvSpPr txBox="1">
            <a:spLocks/>
          </p:cNvSpPr>
          <p:nvPr/>
        </p:nvSpPr>
        <p:spPr>
          <a:xfrm>
            <a:off x="1549411" y="4490089"/>
            <a:ext cx="6178858" cy="941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CA" sz="2400" dirty="0">
                <a:solidFill>
                  <a:schemeClr val="tx1">
                    <a:lumMod val="75000"/>
                    <a:lumOff val="25000"/>
                  </a:schemeClr>
                </a:solidFill>
                <a:cs typeface="Arial" panose="020B0604020202020204" pitchFamily="34" charset="0"/>
              </a:rPr>
              <a:t>Starting on an upgrade in a </a:t>
            </a:r>
            <a:r>
              <a:rPr lang="en-CA" sz="2400" dirty="0" smtClean="0">
                <a:solidFill>
                  <a:schemeClr val="tx1">
                    <a:lumMod val="75000"/>
                    <a:lumOff val="25000"/>
                  </a:schemeClr>
                </a:solidFill>
                <a:cs typeface="Arial" panose="020B0604020202020204" pitchFamily="34" charset="0"/>
              </a:rPr>
              <a:t>truck </a:t>
            </a:r>
            <a:r>
              <a:rPr lang="en-CA" sz="2400" dirty="0">
                <a:solidFill>
                  <a:schemeClr val="tx1">
                    <a:lumMod val="75000"/>
                    <a:lumOff val="25000"/>
                  </a:schemeClr>
                </a:solidFill>
                <a:cs typeface="Arial" panose="020B0604020202020204" pitchFamily="34" charset="0"/>
              </a:rPr>
              <a:t>with standard transmission can be difficult. </a:t>
            </a:r>
            <a:endParaRPr lang="en-US" dirty="0" smtClean="0">
              <a:solidFill>
                <a:schemeClr val="tx1"/>
              </a:solidFill>
            </a:endParaRPr>
          </a:p>
          <a:p>
            <a:pPr marL="0" indent="0">
              <a:buClr>
                <a:schemeClr val="accent1"/>
              </a:buClr>
              <a:buFont typeface="Arial" panose="020B0604020202020204" pitchFamily="34" charse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373" y="4683717"/>
            <a:ext cx="554038" cy="554038"/>
          </a:xfrm>
          <a:prstGeom prst="rect">
            <a:avLst/>
          </a:prstGeom>
        </p:spPr>
      </p:pic>
    </p:spTree>
    <p:custDataLst>
      <p:tags r:id="rId1"/>
    </p:custDataLst>
    <p:extLst>
      <p:ext uri="{BB962C8B-B14F-4D97-AF65-F5344CB8AC3E}">
        <p14:creationId xmlns:p14="http://schemas.microsoft.com/office/powerpoint/2010/main" val="787417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Risk Driving Situations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lnSpc>
                <a:spcPct val="100000"/>
              </a:lnSpc>
              <a:buClr>
                <a:schemeClr val="accent1"/>
              </a:buClr>
              <a:buNone/>
            </a:pPr>
            <a:r>
              <a:rPr lang="en-CA" dirty="0" smtClean="0">
                <a:solidFill>
                  <a:schemeClr val="tx1">
                    <a:lumMod val="75000"/>
                    <a:lumOff val="25000"/>
                  </a:schemeClr>
                </a:solidFill>
              </a:rPr>
              <a:t>High-risk </a:t>
            </a:r>
            <a:r>
              <a:rPr lang="en-CA" dirty="0">
                <a:solidFill>
                  <a:schemeClr val="tx1">
                    <a:lumMod val="75000"/>
                    <a:lumOff val="25000"/>
                  </a:schemeClr>
                </a:solidFill>
              </a:rPr>
              <a:t>driving situations </a:t>
            </a:r>
            <a:r>
              <a:rPr lang="en-CA" dirty="0" smtClean="0">
                <a:solidFill>
                  <a:schemeClr val="tx1">
                    <a:lumMod val="75000"/>
                    <a:lumOff val="25000"/>
                  </a:schemeClr>
                </a:solidFill>
              </a:rPr>
              <a:t>are reality. This section provides advice on:</a:t>
            </a:r>
          </a:p>
          <a:p>
            <a:pPr lvl="0">
              <a:buClr>
                <a:schemeClr val="accent1"/>
              </a:buClr>
            </a:pPr>
            <a:r>
              <a:rPr lang="en-CA" sz="2400" dirty="0">
                <a:solidFill>
                  <a:schemeClr val="tx1">
                    <a:lumMod val="75000"/>
                    <a:lumOff val="25000"/>
                  </a:schemeClr>
                </a:solidFill>
              </a:rPr>
              <a:t>Skidding</a:t>
            </a:r>
          </a:p>
          <a:p>
            <a:pPr lvl="0">
              <a:buClr>
                <a:schemeClr val="accent1"/>
              </a:buClr>
            </a:pPr>
            <a:r>
              <a:rPr lang="en-CA" sz="2400" dirty="0">
                <a:solidFill>
                  <a:schemeClr val="tx1">
                    <a:lumMod val="75000"/>
                    <a:lumOff val="25000"/>
                  </a:schemeClr>
                </a:solidFill>
              </a:rPr>
              <a:t>Jackknifing</a:t>
            </a:r>
          </a:p>
          <a:p>
            <a:pPr lvl="0">
              <a:buClr>
                <a:schemeClr val="accent1"/>
              </a:buClr>
            </a:pPr>
            <a:r>
              <a:rPr lang="en-CA" sz="2400" dirty="0">
                <a:solidFill>
                  <a:schemeClr val="tx1">
                    <a:lumMod val="75000"/>
                    <a:lumOff val="25000"/>
                  </a:schemeClr>
                </a:solidFill>
              </a:rPr>
              <a:t>Tire Blowout</a:t>
            </a:r>
          </a:p>
          <a:p>
            <a:pPr lvl="0">
              <a:buClr>
                <a:schemeClr val="accent1"/>
              </a:buClr>
            </a:pPr>
            <a:r>
              <a:rPr lang="en-CA" sz="2400" dirty="0">
                <a:solidFill>
                  <a:schemeClr val="tx1">
                    <a:lumMod val="75000"/>
                    <a:lumOff val="25000"/>
                  </a:schemeClr>
                </a:solidFill>
              </a:rPr>
              <a:t>Loss of Visibility</a:t>
            </a:r>
          </a:p>
          <a:p>
            <a:pPr lvl="0">
              <a:buClr>
                <a:schemeClr val="accent1"/>
              </a:buClr>
            </a:pPr>
            <a:r>
              <a:rPr lang="en-CA" sz="2400" dirty="0">
                <a:solidFill>
                  <a:schemeClr val="tx1">
                    <a:lumMod val="75000"/>
                    <a:lumOff val="25000"/>
                  </a:schemeClr>
                </a:solidFill>
              </a:rPr>
              <a:t>Emergency Braking</a:t>
            </a:r>
          </a:p>
          <a:p>
            <a:pPr lvl="0">
              <a:buClr>
                <a:schemeClr val="accent1"/>
              </a:buClr>
            </a:pPr>
            <a:r>
              <a:rPr lang="en-CA" sz="2400" dirty="0">
                <a:solidFill>
                  <a:schemeClr val="tx1">
                    <a:lumMod val="75000"/>
                    <a:lumOff val="25000"/>
                  </a:schemeClr>
                </a:solidFill>
              </a:rPr>
              <a:t>Loss of Brakes</a:t>
            </a:r>
          </a:p>
          <a:p>
            <a:pPr lvl="0">
              <a:buClr>
                <a:schemeClr val="accent1"/>
              </a:buClr>
            </a:pPr>
            <a:r>
              <a:rPr lang="en-CA" sz="2400" dirty="0">
                <a:solidFill>
                  <a:schemeClr val="tx1">
                    <a:lumMod val="75000"/>
                    <a:lumOff val="25000"/>
                  </a:schemeClr>
                </a:solidFill>
              </a:rPr>
              <a:t>Emergency Evasive Action </a:t>
            </a:r>
          </a:p>
          <a:p>
            <a:pPr lvl="0">
              <a:buClr>
                <a:schemeClr val="accent1"/>
              </a:buClr>
            </a:pPr>
            <a:r>
              <a:rPr lang="en-CA" sz="2400" dirty="0">
                <a:solidFill>
                  <a:schemeClr val="tx1">
                    <a:lumMod val="75000"/>
                    <a:lumOff val="25000"/>
                  </a:schemeClr>
                </a:solidFill>
              </a:rPr>
              <a:t>Oncoming Vehicles</a:t>
            </a:r>
          </a:p>
          <a:p>
            <a:pPr marL="0" indent="0">
              <a:lnSpc>
                <a:spcPct val="100000"/>
              </a:lnSpc>
              <a:buClr>
                <a:schemeClr val="accent1"/>
              </a:buClr>
              <a:buNone/>
            </a:pPr>
            <a:endParaRPr lang="en-US"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289445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Driving to Conditions</a:t>
            </a:r>
            <a:endParaRPr lang="en-CA" b="1" dirty="0"/>
          </a:p>
        </p:txBody>
      </p:sp>
      <p:sp>
        <p:nvSpPr>
          <p:cNvPr id="3" name="Content Placeholder 2"/>
          <p:cNvSpPr>
            <a:spLocks noGrp="1"/>
          </p:cNvSpPr>
          <p:nvPr>
            <p:ph sz="quarter" idx="11"/>
          </p:nvPr>
        </p:nvSpPr>
        <p:spPr>
          <a:xfrm>
            <a:off x="544671" y="934821"/>
            <a:ext cx="7886700" cy="5296061"/>
          </a:xfrm>
        </p:spPr>
        <p:txBody>
          <a:bodyPr/>
          <a:lstStyle/>
          <a:p>
            <a:pPr marL="0" indent="0" defTabSz="457200">
              <a:lnSpc>
                <a:spcPct val="100000"/>
              </a:lnSpc>
              <a:spcBef>
                <a:spcPts val="0"/>
              </a:spcBef>
              <a:spcAft>
                <a:spcPts val="800"/>
              </a:spcAft>
              <a:buClr>
                <a:schemeClr val="accent1"/>
              </a:buClr>
              <a:buNone/>
            </a:pPr>
            <a:r>
              <a:rPr lang="en-CA" dirty="0" smtClean="0">
                <a:solidFill>
                  <a:schemeClr val="tx1">
                    <a:lumMod val="75000"/>
                    <a:lumOff val="25000"/>
                  </a:schemeClr>
                </a:solidFill>
              </a:rPr>
              <a:t>Conditions that affect driving include:</a:t>
            </a:r>
          </a:p>
          <a:p>
            <a:pPr defTabSz="457200">
              <a:lnSpc>
                <a:spcPct val="100000"/>
              </a:lnSpc>
              <a:spcBef>
                <a:spcPts val="0"/>
              </a:spcBef>
              <a:spcAft>
                <a:spcPts val="800"/>
              </a:spcAft>
              <a:buClr>
                <a:schemeClr val="accent1"/>
              </a:buClr>
            </a:pPr>
            <a:r>
              <a:rPr lang="en-CA" sz="2400" dirty="0" smtClean="0">
                <a:solidFill>
                  <a:schemeClr val="tx1">
                    <a:lumMod val="75000"/>
                    <a:lumOff val="25000"/>
                  </a:schemeClr>
                </a:solidFill>
              </a:rPr>
              <a:t>Light</a:t>
            </a:r>
          </a:p>
          <a:p>
            <a:pPr defTabSz="457200">
              <a:lnSpc>
                <a:spcPct val="100000"/>
              </a:lnSpc>
              <a:spcBef>
                <a:spcPts val="0"/>
              </a:spcBef>
              <a:spcAft>
                <a:spcPts val="800"/>
              </a:spcAft>
              <a:buClr>
                <a:schemeClr val="accent1"/>
              </a:buClr>
            </a:pPr>
            <a:r>
              <a:rPr lang="en-CA" sz="2400" dirty="0" smtClean="0">
                <a:solidFill>
                  <a:schemeClr val="tx1">
                    <a:lumMod val="75000"/>
                    <a:lumOff val="25000"/>
                  </a:schemeClr>
                </a:solidFill>
              </a:rPr>
              <a:t>Weather</a:t>
            </a:r>
          </a:p>
          <a:p>
            <a:pPr defTabSz="457200">
              <a:lnSpc>
                <a:spcPct val="100000"/>
              </a:lnSpc>
              <a:spcBef>
                <a:spcPts val="0"/>
              </a:spcBef>
              <a:spcAft>
                <a:spcPts val="800"/>
              </a:spcAft>
              <a:buClr>
                <a:schemeClr val="accent1"/>
              </a:buClr>
            </a:pPr>
            <a:r>
              <a:rPr lang="en-CA" sz="2400" dirty="0" smtClean="0">
                <a:solidFill>
                  <a:schemeClr val="tx1">
                    <a:lumMod val="75000"/>
                    <a:lumOff val="25000"/>
                  </a:schemeClr>
                </a:solidFill>
              </a:rPr>
              <a:t>Road</a:t>
            </a:r>
          </a:p>
          <a:p>
            <a:pPr defTabSz="457200">
              <a:lnSpc>
                <a:spcPct val="100000"/>
              </a:lnSpc>
              <a:spcBef>
                <a:spcPts val="0"/>
              </a:spcBef>
              <a:spcAft>
                <a:spcPts val="800"/>
              </a:spcAft>
              <a:buClr>
                <a:schemeClr val="accent1"/>
              </a:buClr>
            </a:pPr>
            <a:endParaRPr lang="en-CA" sz="2400" dirty="0" smtClean="0">
              <a:solidFill>
                <a:schemeClr val="tx1">
                  <a:lumMod val="75000"/>
                  <a:lumOff val="25000"/>
                </a:schemeClr>
              </a:solidFill>
            </a:endParaRPr>
          </a:p>
          <a:p>
            <a:pPr defTabSz="457200">
              <a:lnSpc>
                <a:spcPct val="100000"/>
              </a:lnSpc>
              <a:spcBef>
                <a:spcPts val="0"/>
              </a:spcBef>
              <a:spcAft>
                <a:spcPts val="800"/>
              </a:spcAft>
              <a:buClr>
                <a:schemeClr val="accent1"/>
              </a:buClr>
            </a:pPr>
            <a:endParaRPr lang="en-CA" sz="2400" dirty="0">
              <a:solidFill>
                <a:schemeClr val="tx1">
                  <a:lumMod val="75000"/>
                  <a:lumOff val="25000"/>
                </a:schemeClr>
              </a:solidFill>
            </a:endParaRPr>
          </a:p>
          <a:p>
            <a:pPr marL="914400" lvl="2" indent="0" defTabSz="457200">
              <a:lnSpc>
                <a:spcPct val="100000"/>
              </a:lnSpc>
              <a:spcBef>
                <a:spcPts val="0"/>
              </a:spcBef>
              <a:spcAft>
                <a:spcPts val="800"/>
              </a:spcAft>
              <a:buClr>
                <a:schemeClr val="accent1"/>
              </a:buClr>
              <a:buNone/>
            </a:pPr>
            <a:r>
              <a:rPr lang="en-CA" sz="2400" dirty="0" smtClean="0">
                <a:solidFill>
                  <a:schemeClr val="tx1">
                    <a:lumMod val="75000"/>
                    <a:lumOff val="25000"/>
                  </a:schemeClr>
                </a:solidFill>
              </a:rPr>
              <a:t>	Your ability to adjust to these conditions  			</a:t>
            </a:r>
            <a:r>
              <a:rPr lang="en-CA" sz="2400" b="1" dirty="0" smtClean="0">
                <a:solidFill>
                  <a:schemeClr val="tx1">
                    <a:lumMod val="75000"/>
                    <a:lumOff val="25000"/>
                  </a:schemeClr>
                </a:solidFill>
              </a:rPr>
              <a:t>increases</a:t>
            </a:r>
            <a:r>
              <a:rPr lang="en-CA" sz="2400" dirty="0" smtClean="0">
                <a:solidFill>
                  <a:schemeClr val="tx1">
                    <a:lumMod val="75000"/>
                    <a:lumOff val="25000"/>
                  </a:schemeClr>
                </a:solidFill>
              </a:rPr>
              <a:t> your chances of avoiding a collision.</a:t>
            </a:r>
            <a:endParaRPr lang="en-CA" sz="2400" dirty="0">
              <a:solidFill>
                <a:schemeClr val="tx1">
                  <a:lumMod val="75000"/>
                  <a:lumOff val="25000"/>
                </a:schemeClr>
              </a:solidFill>
            </a:endParaRPr>
          </a:p>
          <a:p>
            <a:pPr defTabSz="457200">
              <a:lnSpc>
                <a:spcPct val="100000"/>
              </a:lnSpc>
              <a:spcBef>
                <a:spcPts val="0"/>
              </a:spcBef>
              <a:spcAft>
                <a:spcPts val="800"/>
              </a:spcAft>
              <a:buClr>
                <a:schemeClr val="accent1"/>
              </a:buClr>
            </a:pPr>
            <a:endParaRPr lang="en-CA" sz="2400" dirty="0" smtClean="0">
              <a:solidFill>
                <a:schemeClr val="tx1">
                  <a:lumMod val="75000"/>
                  <a:lumOff val="2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223" y="3813983"/>
            <a:ext cx="756591" cy="756591"/>
          </a:xfrm>
          <a:prstGeom prst="rect">
            <a:avLst/>
          </a:prstGeom>
        </p:spPr>
      </p:pic>
    </p:spTree>
    <p:custDataLst>
      <p:tags r:id="rId1"/>
    </p:custDataLst>
    <p:extLst>
      <p:ext uri="{BB962C8B-B14F-4D97-AF65-F5344CB8AC3E}">
        <p14:creationId xmlns:p14="http://schemas.microsoft.com/office/powerpoint/2010/main" val="3707031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Pre-Class Assignment</a:t>
            </a:r>
            <a:endParaRPr lang="en-US" dirty="0"/>
          </a:p>
        </p:txBody>
      </p:sp>
      <p:sp>
        <p:nvSpPr>
          <p:cNvPr id="5" name="Content Placeholder 4"/>
          <p:cNvSpPr>
            <a:spLocks noGrp="1"/>
          </p:cNvSpPr>
          <p:nvPr>
            <p:ph sz="quarter" idx="11"/>
          </p:nvPr>
        </p:nvSpPr>
        <p:spPr>
          <a:xfrm>
            <a:off x="628651" y="1254368"/>
            <a:ext cx="5896840" cy="3553159"/>
          </a:xfrm>
        </p:spPr>
        <p:txBody>
          <a:bodyPr/>
          <a:lstStyle/>
          <a:p>
            <a:pPr marL="0" indent="0">
              <a:buNone/>
            </a:pPr>
            <a:r>
              <a:rPr lang="en-US" dirty="0">
                <a:solidFill>
                  <a:schemeClr val="tx1">
                    <a:lumMod val="75000"/>
                    <a:lumOff val="25000"/>
                  </a:schemeClr>
                </a:solidFill>
              </a:rPr>
              <a:t>You will have:</a:t>
            </a:r>
            <a:endParaRPr lang="en-CA" dirty="0">
              <a:solidFill>
                <a:schemeClr val="tx1">
                  <a:lumMod val="75000"/>
                  <a:lumOff val="25000"/>
                </a:schemeClr>
              </a:solidFill>
            </a:endParaRPr>
          </a:p>
          <a:p>
            <a:pPr lvl="0"/>
            <a:r>
              <a:rPr lang="en-US" dirty="0">
                <a:solidFill>
                  <a:schemeClr val="tx1">
                    <a:lumMod val="75000"/>
                    <a:lumOff val="25000"/>
                  </a:schemeClr>
                </a:solidFill>
              </a:rPr>
              <a:t>Reviewed the textbook and </a:t>
            </a:r>
            <a:r>
              <a:rPr lang="en-US" dirty="0" smtClean="0">
                <a:solidFill>
                  <a:schemeClr val="tx1">
                    <a:lumMod val="75000"/>
                    <a:lumOff val="25000"/>
                  </a:schemeClr>
                </a:solidFill>
              </a:rPr>
              <a:t>other materials.</a:t>
            </a:r>
            <a:endParaRPr lang="en-CA" dirty="0">
              <a:solidFill>
                <a:schemeClr val="tx1">
                  <a:lumMod val="75000"/>
                  <a:lumOff val="25000"/>
                </a:schemeClr>
              </a:solidFill>
            </a:endParaRPr>
          </a:p>
          <a:p>
            <a:pPr lvl="0"/>
            <a:r>
              <a:rPr lang="en-CA" dirty="0">
                <a:solidFill>
                  <a:schemeClr val="tx1">
                    <a:lumMod val="75000"/>
                    <a:lumOff val="25000"/>
                  </a:schemeClr>
                </a:solidFill>
              </a:rPr>
              <a:t>Any questions about </a:t>
            </a:r>
            <a:r>
              <a:rPr lang="en-CA" dirty="0" smtClean="0">
                <a:solidFill>
                  <a:schemeClr val="tx1">
                    <a:lumMod val="75000"/>
                    <a:lumOff val="25000"/>
                  </a:schemeClr>
                </a:solidFill>
              </a:rPr>
              <a:t>Lesson 5?</a:t>
            </a:r>
            <a:endParaRPr lang="en-CA" dirty="0">
              <a:solidFill>
                <a:schemeClr val="tx1">
                  <a:lumMod val="75000"/>
                  <a:lumOff val="25000"/>
                </a:schemeClr>
              </a:solidFill>
            </a:endParaRPr>
          </a:p>
          <a:p>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649896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Light Conditions</a:t>
            </a:r>
            <a:endParaRPr lang="en-CA" b="1" dirty="0"/>
          </a:p>
        </p:txBody>
      </p:sp>
      <p:sp>
        <p:nvSpPr>
          <p:cNvPr id="3" name="Content Placeholder 2"/>
          <p:cNvSpPr>
            <a:spLocks noGrp="1"/>
          </p:cNvSpPr>
          <p:nvPr>
            <p:ph sz="quarter" idx="11"/>
          </p:nvPr>
        </p:nvSpPr>
        <p:spPr>
          <a:xfrm>
            <a:off x="544672" y="934820"/>
            <a:ext cx="7886699" cy="5167041"/>
          </a:xfrm>
        </p:spPr>
        <p:txBody>
          <a:bodyPr/>
          <a:lstStyle/>
          <a:p>
            <a:pPr marL="0" indent="0">
              <a:lnSpc>
                <a:spcPct val="100000"/>
              </a:lnSpc>
              <a:spcBef>
                <a:spcPts val="0"/>
              </a:spcBef>
              <a:spcAft>
                <a:spcPts val="800"/>
              </a:spcAft>
              <a:buNone/>
            </a:pPr>
            <a:r>
              <a:rPr lang="en-US" dirty="0" smtClean="0">
                <a:solidFill>
                  <a:schemeClr val="tx1">
                    <a:lumMod val="75000"/>
                    <a:lumOff val="25000"/>
                  </a:schemeClr>
                </a:solidFill>
              </a:rPr>
              <a:t>The first consideration of safe driving is to </a:t>
            </a:r>
            <a:r>
              <a:rPr lang="en-US" b="1" dirty="0" smtClean="0">
                <a:solidFill>
                  <a:schemeClr val="tx1">
                    <a:lumMod val="75000"/>
                    <a:lumOff val="25000"/>
                  </a:schemeClr>
                </a:solidFill>
              </a:rPr>
              <a:t>see</a:t>
            </a:r>
            <a:r>
              <a:rPr lang="en-US" dirty="0" smtClean="0">
                <a:solidFill>
                  <a:schemeClr val="tx1">
                    <a:lumMod val="75000"/>
                    <a:lumOff val="25000"/>
                  </a:schemeClr>
                </a:solidFill>
              </a:rPr>
              <a:t> and </a:t>
            </a:r>
            <a:r>
              <a:rPr lang="en-US" b="1" dirty="0" smtClean="0">
                <a:solidFill>
                  <a:schemeClr val="tx1">
                    <a:lumMod val="75000"/>
                    <a:lumOff val="25000"/>
                  </a:schemeClr>
                </a:solidFill>
              </a:rPr>
              <a:t>be seen</a:t>
            </a:r>
            <a:r>
              <a:rPr lang="en-US" dirty="0" smtClean="0">
                <a:solidFill>
                  <a:schemeClr val="tx1">
                    <a:lumMod val="75000"/>
                    <a:lumOff val="25000"/>
                  </a:schemeClr>
                </a:solidFill>
              </a:rPr>
              <a:t>.   </a:t>
            </a:r>
          </a:p>
          <a:p>
            <a:pPr marL="0" indent="0">
              <a:lnSpc>
                <a:spcPct val="100000"/>
              </a:lnSpc>
              <a:spcBef>
                <a:spcPts val="0"/>
              </a:spcBef>
              <a:spcAft>
                <a:spcPts val="800"/>
              </a:spcAft>
              <a:buNone/>
            </a:pPr>
            <a:r>
              <a:rPr lang="en-US" dirty="0" smtClean="0">
                <a:solidFill>
                  <a:schemeClr val="tx1">
                    <a:lumMod val="75000"/>
                    <a:lumOff val="25000"/>
                  </a:schemeClr>
                </a:solidFill>
              </a:rPr>
              <a:t/>
            </a:r>
            <a:br>
              <a:rPr lang="en-US" dirty="0" smtClean="0">
                <a:solidFill>
                  <a:schemeClr val="tx1">
                    <a:lumMod val="75000"/>
                    <a:lumOff val="25000"/>
                  </a:schemeClr>
                </a:solidFill>
              </a:rPr>
            </a:br>
            <a:r>
              <a:rPr lang="en-US" dirty="0" smtClean="0">
                <a:solidFill>
                  <a:schemeClr val="tx1">
                    <a:lumMod val="75000"/>
                    <a:lumOff val="25000"/>
                  </a:schemeClr>
                </a:solidFill>
              </a:rPr>
              <a:t>The following light conditions are a key consideration:</a:t>
            </a:r>
          </a:p>
          <a:p>
            <a:pPr marL="457200" indent="-457200">
              <a:lnSpc>
                <a:spcPct val="100000"/>
              </a:lnSpc>
              <a:spcBef>
                <a:spcPts val="0"/>
              </a:spcBef>
              <a:spcAft>
                <a:spcPts val="800"/>
              </a:spcAft>
              <a:buClr>
                <a:schemeClr val="accent1"/>
              </a:buClr>
            </a:pPr>
            <a:r>
              <a:rPr lang="en-US" sz="2400" dirty="0" smtClean="0">
                <a:solidFill>
                  <a:schemeClr val="tx1">
                    <a:lumMod val="75000"/>
                    <a:lumOff val="25000"/>
                  </a:schemeClr>
                </a:solidFill>
              </a:rPr>
              <a:t>Night </a:t>
            </a:r>
            <a:r>
              <a:rPr lang="en-US" sz="2400" dirty="0">
                <a:solidFill>
                  <a:schemeClr val="tx1">
                    <a:lumMod val="75000"/>
                    <a:lumOff val="25000"/>
                  </a:schemeClr>
                </a:solidFill>
              </a:rPr>
              <a:t>driving</a:t>
            </a:r>
          </a:p>
          <a:p>
            <a:pPr marL="457200" indent="-457200">
              <a:lnSpc>
                <a:spcPct val="100000"/>
              </a:lnSpc>
              <a:spcBef>
                <a:spcPts val="0"/>
              </a:spcBef>
              <a:spcAft>
                <a:spcPts val="800"/>
              </a:spcAft>
              <a:buClr>
                <a:schemeClr val="accent1"/>
              </a:buClr>
            </a:pPr>
            <a:r>
              <a:rPr lang="en-US" sz="2400" dirty="0">
                <a:solidFill>
                  <a:schemeClr val="tx1">
                    <a:lumMod val="75000"/>
                    <a:lumOff val="25000"/>
                  </a:schemeClr>
                </a:solidFill>
              </a:rPr>
              <a:t>Glare from the sun</a:t>
            </a:r>
          </a:p>
          <a:p>
            <a:pPr marL="457200" indent="-457200">
              <a:lnSpc>
                <a:spcPct val="100000"/>
              </a:lnSpc>
              <a:spcBef>
                <a:spcPts val="0"/>
              </a:spcBef>
              <a:spcAft>
                <a:spcPts val="800"/>
              </a:spcAft>
              <a:buClr>
                <a:schemeClr val="accent1"/>
              </a:buClr>
            </a:pPr>
            <a:r>
              <a:rPr lang="en-US" sz="2400" dirty="0">
                <a:solidFill>
                  <a:srgbClr val="000000">
                    <a:lumMod val="75000"/>
                    <a:lumOff val="25000"/>
                  </a:srgbClr>
                </a:solidFill>
              </a:rPr>
              <a:t>Sunrise and </a:t>
            </a:r>
            <a:r>
              <a:rPr lang="en-US" sz="2400" dirty="0" smtClean="0">
                <a:solidFill>
                  <a:srgbClr val="000000">
                    <a:lumMod val="75000"/>
                    <a:lumOff val="25000"/>
                  </a:srgbClr>
                </a:solidFill>
              </a:rPr>
              <a:t>sunset</a:t>
            </a:r>
            <a:endParaRPr lang="en-US" sz="2400" dirty="0">
              <a:solidFill>
                <a:srgbClr val="000000">
                  <a:lumMod val="75000"/>
                  <a:lumOff val="25000"/>
                </a:srgbClr>
              </a:solidFill>
            </a:endParaRPr>
          </a:p>
          <a:p>
            <a:pPr marL="914400" lvl="2" indent="0" defTabSz="457200">
              <a:lnSpc>
                <a:spcPct val="100000"/>
              </a:lnSpc>
              <a:spcBef>
                <a:spcPts val="0"/>
              </a:spcBef>
              <a:spcAft>
                <a:spcPts val="800"/>
              </a:spcAft>
              <a:buNone/>
            </a:pPr>
            <a:endParaRPr lang="en-US" sz="2800" dirty="0">
              <a:solidFill>
                <a:schemeClr val="tx1">
                  <a:lumMod val="75000"/>
                  <a:lumOff val="25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0216" y="3252615"/>
            <a:ext cx="3951155" cy="2634103"/>
          </a:xfrm>
          <a:prstGeom prst="roundRect">
            <a:avLst>
              <a:gd name="adj" fmla="val 16667"/>
            </a:avLst>
          </a:prstGeom>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51867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Conditions</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buNone/>
            </a:pPr>
            <a:r>
              <a:rPr lang="en-US" dirty="0" smtClean="0">
                <a:solidFill>
                  <a:schemeClr val="tx1">
                    <a:lumMod val="75000"/>
                    <a:lumOff val="25000"/>
                  </a:schemeClr>
                </a:solidFill>
              </a:rPr>
              <a:t>Weather conditions can affect traction, visibility and control of your vehicle.</a:t>
            </a:r>
            <a:endParaRPr lang="en-US" sz="2000" dirty="0" smtClean="0">
              <a:solidFill>
                <a:schemeClr val="tx1">
                  <a:lumMod val="75000"/>
                  <a:lumOff val="25000"/>
                </a:schemeClr>
              </a:solidFill>
            </a:endParaRPr>
          </a:p>
          <a:p>
            <a:pPr marL="0" indent="0">
              <a:buNone/>
            </a:pPr>
            <a:endParaRPr lang="en-US" sz="2000" dirty="0">
              <a:solidFill>
                <a:schemeClr val="tx1">
                  <a:lumMod val="75000"/>
                  <a:lumOff val="25000"/>
                </a:schemeClr>
              </a:solidFill>
            </a:endParaRPr>
          </a:p>
          <a:p>
            <a:pPr marL="0" indent="0">
              <a:buNone/>
            </a:pPr>
            <a:r>
              <a:rPr lang="en-US" dirty="0" smtClean="0">
                <a:solidFill>
                  <a:schemeClr val="tx1">
                    <a:lumMod val="75000"/>
                    <a:lumOff val="25000"/>
                  </a:schemeClr>
                </a:solidFill>
              </a:rPr>
              <a:t>Some examples of bad weather include:</a:t>
            </a:r>
          </a:p>
          <a:p>
            <a:pPr>
              <a:buClr>
                <a:schemeClr val="accent1"/>
              </a:buClr>
            </a:pPr>
            <a:r>
              <a:rPr lang="en-US" sz="2400" dirty="0" smtClean="0">
                <a:solidFill>
                  <a:schemeClr val="tx1">
                    <a:lumMod val="75000"/>
                    <a:lumOff val="25000"/>
                  </a:schemeClr>
                </a:solidFill>
              </a:rPr>
              <a:t>Rain</a:t>
            </a:r>
          </a:p>
          <a:p>
            <a:pPr>
              <a:buClr>
                <a:schemeClr val="accent1"/>
              </a:buClr>
            </a:pPr>
            <a:r>
              <a:rPr lang="en-US" sz="2400" dirty="0" smtClean="0">
                <a:solidFill>
                  <a:schemeClr val="tx1">
                    <a:lumMod val="75000"/>
                    <a:lumOff val="25000"/>
                  </a:schemeClr>
                </a:solidFill>
              </a:rPr>
              <a:t>Snow </a:t>
            </a:r>
          </a:p>
          <a:p>
            <a:pPr>
              <a:buClr>
                <a:schemeClr val="accent1"/>
              </a:buClr>
            </a:pPr>
            <a:r>
              <a:rPr lang="en-US" sz="2400" dirty="0" smtClean="0">
                <a:solidFill>
                  <a:schemeClr val="tx1">
                    <a:lumMod val="75000"/>
                    <a:lumOff val="25000"/>
                  </a:schemeClr>
                </a:solidFill>
              </a:rPr>
              <a:t>Ice</a:t>
            </a:r>
          </a:p>
          <a:p>
            <a:pPr>
              <a:buClr>
                <a:schemeClr val="accent1"/>
              </a:buClr>
            </a:pPr>
            <a:r>
              <a:rPr lang="en-US" sz="2400" dirty="0" smtClean="0">
                <a:solidFill>
                  <a:schemeClr val="tx1">
                    <a:lumMod val="75000"/>
                    <a:lumOff val="25000"/>
                  </a:schemeClr>
                </a:solidFill>
              </a:rPr>
              <a:t>High heat</a:t>
            </a:r>
          </a:p>
          <a:p>
            <a:pPr>
              <a:buClr>
                <a:schemeClr val="accent1"/>
              </a:buClr>
            </a:pPr>
            <a:r>
              <a:rPr lang="en-US" sz="2400" dirty="0" smtClean="0">
                <a:solidFill>
                  <a:schemeClr val="tx1">
                    <a:lumMod val="75000"/>
                    <a:lumOff val="25000"/>
                  </a:schemeClr>
                </a:solidFill>
              </a:rPr>
              <a:t>Wind</a:t>
            </a:r>
          </a:p>
          <a:p>
            <a:endParaRPr lang="en-US" dirty="0">
              <a:solidFill>
                <a:schemeClr val="tx1">
                  <a:lumMod val="75000"/>
                  <a:lumOff val="25000"/>
                </a:schemeClr>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6111" r="22778" b="53191"/>
          <a:stretch/>
        </p:blipFill>
        <p:spPr>
          <a:xfrm>
            <a:off x="2532221" y="2917687"/>
            <a:ext cx="3906679" cy="2968648"/>
          </a:xfrm>
          <a:prstGeom prst="roundRect">
            <a:avLst>
              <a:gd name="adj" fmla="val 16667"/>
            </a:avLst>
          </a:prstGeom>
          <a:noFill/>
          <a:ln w="12700">
            <a:solidFill>
              <a:srgbClr val="3B92A0"/>
            </a:solidFill>
            <a:miter lim="800000"/>
          </a:ln>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20052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D09FD8-C918-E94A-9D94-37CB42D53DF6}"/>
              </a:ext>
            </a:extLst>
          </p:cNvPr>
          <p:cNvSpPr>
            <a:spLocks noGrp="1"/>
          </p:cNvSpPr>
          <p:nvPr>
            <p:ph type="title"/>
          </p:nvPr>
        </p:nvSpPr>
        <p:spPr/>
        <p:txBody>
          <a:bodyPr/>
          <a:lstStyle/>
          <a:p>
            <a:r>
              <a:rPr lang="en-US" dirty="0" smtClean="0">
                <a:latin typeface="Calibri Light" panose="020F0302020204030204" pitchFamily="34" charset="0"/>
              </a:rPr>
              <a:t>Weather Conditions Discussion</a:t>
            </a:r>
            <a:endParaRPr lang="en-US" dirty="0">
              <a:latin typeface="Calibri Light" panose="020F0302020204030204" pitchFamily="34" charset="0"/>
            </a:endParaRPr>
          </a:p>
        </p:txBody>
      </p:sp>
      <p:sp>
        <p:nvSpPr>
          <p:cNvPr id="3" name="Content Placeholder 2">
            <a:extLst>
              <a:ext uri="{FF2B5EF4-FFF2-40B4-BE49-F238E27FC236}">
                <a16:creationId xmlns:a16="http://schemas.microsoft.com/office/drawing/2014/main" xmlns="" id="{66B7E3AE-308C-844F-ADB4-1192C08823D4}"/>
              </a:ext>
            </a:extLst>
          </p:cNvPr>
          <p:cNvSpPr>
            <a:spLocks noGrp="1"/>
          </p:cNvSpPr>
          <p:nvPr>
            <p:ph sz="quarter" idx="11"/>
          </p:nvPr>
        </p:nvSpPr>
        <p:spPr/>
        <p:txBody>
          <a:bodyPr/>
          <a:lstStyle/>
          <a:p>
            <a:pPr marL="0" lvl="0" indent="0">
              <a:spcAft>
                <a:spcPts val="0"/>
              </a:spcAft>
              <a:buClrTx/>
              <a:buNone/>
              <a:tabLst/>
            </a:pPr>
            <a:r>
              <a:rPr lang="en-US" dirty="0" smtClean="0">
                <a:solidFill>
                  <a:srgbClr val="000000">
                    <a:lumMod val="75000"/>
                    <a:lumOff val="25000"/>
                  </a:srgbClr>
                </a:solidFill>
                <a:latin typeface="Calibri Light" panose="020F0302020204030204" pitchFamily="34" charset="0"/>
              </a:rPr>
              <a:t>How would you deal with less than ideal conditions when driving?</a:t>
            </a:r>
            <a:endParaRPr lang="en-US" dirty="0">
              <a:solidFill>
                <a:srgbClr val="000000">
                  <a:lumMod val="75000"/>
                  <a:lumOff val="25000"/>
                </a:srgbClr>
              </a:solidFill>
              <a:latin typeface="Calibri Light" panose="020F0302020204030204" pitchFamily="34" charset="0"/>
            </a:endParaRPr>
          </a:p>
          <a:p>
            <a:pPr marL="0" lvl="0" indent="0">
              <a:buNone/>
            </a:pPr>
            <a:endParaRPr lang="en-CA" dirty="0">
              <a:solidFill>
                <a:schemeClr val="tx1">
                  <a:lumMod val="75000"/>
                  <a:lumOff val="25000"/>
                </a:schemeClr>
              </a:solidFill>
            </a:endParaRPr>
          </a:p>
          <a:p>
            <a:endParaRPr lang="en-US" dirty="0"/>
          </a:p>
        </p:txBody>
      </p:sp>
    </p:spTree>
    <p:custDataLst>
      <p:tags r:id="rId1"/>
    </p:custDataLst>
    <p:extLst>
      <p:ext uri="{BB962C8B-B14F-4D97-AF65-F5344CB8AC3E}">
        <p14:creationId xmlns:p14="http://schemas.microsoft.com/office/powerpoint/2010/main" val="108220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4C7DA"/>
                </a:solidFill>
                <a:latin typeface="Calibri Light" panose="020F0302020204030204" pitchFamily="34" charset="0"/>
              </a:rPr>
              <a:t>Driving on Gravel</a:t>
            </a:r>
            <a:endParaRPr lang="en-US" dirty="0"/>
          </a:p>
        </p:txBody>
      </p:sp>
      <p:sp>
        <p:nvSpPr>
          <p:cNvPr id="3" name="Content Placeholder 2"/>
          <p:cNvSpPr>
            <a:spLocks noGrp="1"/>
          </p:cNvSpPr>
          <p:nvPr>
            <p:ph sz="quarter" idx="11"/>
          </p:nvPr>
        </p:nvSpPr>
        <p:spPr>
          <a:xfrm>
            <a:off x="544671" y="934821"/>
            <a:ext cx="7886700" cy="4759569"/>
          </a:xfrm>
        </p:spPr>
        <p:txBody>
          <a:bodyPr/>
          <a:lstStyle/>
          <a:p>
            <a:pPr marL="0" indent="0">
              <a:buClr>
                <a:schemeClr val="accent1"/>
              </a:buClr>
              <a:buNone/>
            </a:pPr>
            <a:r>
              <a:rPr lang="en-CA" dirty="0" smtClean="0">
                <a:solidFill>
                  <a:schemeClr val="tx1">
                    <a:lumMod val="75000"/>
                    <a:lumOff val="25000"/>
                  </a:schemeClr>
                </a:solidFill>
              </a:rPr>
              <a:t>They differ from pavement because they tend to be narrower, provide less traction and visibility is poorer due to churned up dust.</a:t>
            </a:r>
            <a:endParaRPr lang="en-CA" dirty="0" smtClean="0">
              <a:solidFill>
                <a:schemeClr val="tx1">
                  <a:lumMod val="75000"/>
                  <a:lumOff val="25000"/>
                </a:schemeClr>
              </a:solidFill>
              <a:latin typeface="Calibri Light" panose="020F0302020204030204" pitchFamily="34" charset="0"/>
            </a:endParaRPr>
          </a:p>
          <a:p>
            <a:pPr marL="0" indent="0">
              <a:buClr>
                <a:schemeClr val="accent1"/>
              </a:buClr>
              <a:buNone/>
            </a:pPr>
            <a:r>
              <a:rPr lang="en-CA" dirty="0" smtClean="0">
                <a:solidFill>
                  <a:schemeClr val="tx1">
                    <a:lumMod val="75000"/>
                    <a:lumOff val="25000"/>
                  </a:schemeClr>
                </a:solidFill>
                <a:latin typeface="Calibri Light" panose="020F0302020204030204" pitchFamily="34" charset="0"/>
              </a:rPr>
              <a:t>When </a:t>
            </a:r>
            <a:r>
              <a:rPr lang="en-CA" dirty="0">
                <a:solidFill>
                  <a:schemeClr val="tx1">
                    <a:lumMod val="75000"/>
                    <a:lumOff val="25000"/>
                  </a:schemeClr>
                </a:solidFill>
                <a:latin typeface="Calibri Light" panose="020F0302020204030204" pitchFamily="34" charset="0"/>
              </a:rPr>
              <a:t>driving on gravel roads:</a:t>
            </a:r>
          </a:p>
          <a:p>
            <a:pPr lvl="0">
              <a:buClr>
                <a:schemeClr val="accent1"/>
              </a:buClr>
            </a:pPr>
            <a:r>
              <a:rPr lang="en-CA" sz="2400" dirty="0">
                <a:solidFill>
                  <a:schemeClr val="tx1">
                    <a:lumMod val="75000"/>
                    <a:lumOff val="25000"/>
                  </a:schemeClr>
                </a:solidFill>
                <a:latin typeface="Calibri Light" panose="020F0302020204030204" pitchFamily="34" charset="0"/>
              </a:rPr>
              <a:t>Reduce speeds and increase following </a:t>
            </a:r>
            <a:r>
              <a:rPr lang="en-CA" sz="2400" dirty="0" smtClean="0">
                <a:solidFill>
                  <a:schemeClr val="tx1">
                    <a:lumMod val="75000"/>
                    <a:lumOff val="25000"/>
                  </a:schemeClr>
                </a:solidFill>
                <a:latin typeface="Calibri Light" panose="020F0302020204030204" pitchFamily="34" charset="0"/>
              </a:rPr>
              <a:t>distance </a:t>
            </a:r>
            <a:endParaRPr lang="en-CA" sz="2400" dirty="0">
              <a:solidFill>
                <a:schemeClr val="tx1">
                  <a:lumMod val="75000"/>
                  <a:lumOff val="25000"/>
                </a:schemeClr>
              </a:solidFill>
              <a:latin typeface="Calibri Light" panose="020F0302020204030204" pitchFamily="34" charset="0"/>
            </a:endParaRPr>
          </a:p>
          <a:p>
            <a:pPr lvl="0">
              <a:buClr>
                <a:schemeClr val="accent1"/>
              </a:buClr>
            </a:pPr>
            <a:r>
              <a:rPr lang="en-CA" sz="2400" dirty="0">
                <a:solidFill>
                  <a:schemeClr val="tx1">
                    <a:lumMod val="75000"/>
                    <a:lumOff val="25000"/>
                  </a:schemeClr>
                </a:solidFill>
                <a:latin typeface="Calibri Light" panose="020F0302020204030204" pitchFamily="34" charset="0"/>
              </a:rPr>
              <a:t>Accelerate slowly </a:t>
            </a:r>
            <a:endParaRPr lang="en-CA" sz="2400" dirty="0" smtClean="0">
              <a:solidFill>
                <a:schemeClr val="tx1">
                  <a:lumMod val="75000"/>
                  <a:lumOff val="25000"/>
                </a:schemeClr>
              </a:solidFill>
              <a:latin typeface="Calibri Light" panose="020F0302020204030204" pitchFamily="34" charset="0"/>
            </a:endParaRPr>
          </a:p>
          <a:p>
            <a:pPr lvl="0">
              <a:buClr>
                <a:schemeClr val="accent1"/>
              </a:buClr>
            </a:pPr>
            <a:r>
              <a:rPr lang="en-CA" sz="2400" dirty="0" smtClean="0">
                <a:solidFill>
                  <a:schemeClr val="tx1">
                    <a:lumMod val="75000"/>
                    <a:lumOff val="25000"/>
                  </a:schemeClr>
                </a:solidFill>
                <a:latin typeface="Calibri Light" panose="020F0302020204030204" pitchFamily="34" charset="0"/>
              </a:rPr>
              <a:t>Make </a:t>
            </a:r>
            <a:r>
              <a:rPr lang="en-CA" sz="2400" dirty="0">
                <a:solidFill>
                  <a:schemeClr val="tx1">
                    <a:lumMod val="75000"/>
                    <a:lumOff val="25000"/>
                  </a:schemeClr>
                </a:solidFill>
                <a:latin typeface="Calibri Light" panose="020F0302020204030204" pitchFamily="34" charset="0"/>
              </a:rPr>
              <a:t>slower </a:t>
            </a:r>
            <a:r>
              <a:rPr lang="en-CA" sz="2400" dirty="0" smtClean="0">
                <a:solidFill>
                  <a:schemeClr val="tx1">
                    <a:lumMod val="75000"/>
                    <a:lumOff val="25000"/>
                  </a:schemeClr>
                </a:solidFill>
                <a:latin typeface="Calibri Light" panose="020F0302020204030204" pitchFamily="34" charset="0"/>
              </a:rPr>
              <a:t>approaches</a:t>
            </a:r>
            <a:endParaRPr lang="en-CA" sz="2400" dirty="0">
              <a:solidFill>
                <a:schemeClr val="tx1">
                  <a:lumMod val="75000"/>
                  <a:lumOff val="25000"/>
                </a:schemeClr>
              </a:solidFill>
              <a:latin typeface="Calibri Light" panose="020F0302020204030204" pitchFamily="34" charset="0"/>
            </a:endParaRPr>
          </a:p>
          <a:p>
            <a:pPr lvl="0">
              <a:buClr>
                <a:schemeClr val="accent1"/>
              </a:buClr>
            </a:pPr>
            <a:r>
              <a:rPr lang="en-CA" sz="2400" dirty="0">
                <a:solidFill>
                  <a:schemeClr val="tx1">
                    <a:lumMod val="75000"/>
                    <a:lumOff val="25000"/>
                  </a:schemeClr>
                </a:solidFill>
                <a:latin typeface="Calibri Light" panose="020F0302020204030204" pitchFamily="34" charset="0"/>
              </a:rPr>
              <a:t>If you lose traction, avoid skidding by:</a:t>
            </a:r>
          </a:p>
          <a:p>
            <a:pPr lvl="1">
              <a:buClr>
                <a:schemeClr val="accent1"/>
              </a:buClr>
            </a:pPr>
            <a:r>
              <a:rPr lang="en-CA" sz="2000" dirty="0">
                <a:solidFill>
                  <a:schemeClr val="tx1">
                    <a:lumMod val="75000"/>
                    <a:lumOff val="25000"/>
                  </a:schemeClr>
                </a:solidFill>
                <a:latin typeface="Calibri Light" panose="020F0302020204030204" pitchFamily="34" charset="0"/>
              </a:rPr>
              <a:t>Easing off the accelerator</a:t>
            </a:r>
          </a:p>
          <a:p>
            <a:pPr lvl="1">
              <a:buClr>
                <a:schemeClr val="accent1"/>
              </a:buClr>
            </a:pPr>
            <a:r>
              <a:rPr lang="en-CA" sz="2000" dirty="0">
                <a:solidFill>
                  <a:schemeClr val="tx1">
                    <a:lumMod val="75000"/>
                    <a:lumOff val="25000"/>
                  </a:schemeClr>
                </a:solidFill>
                <a:latin typeface="Calibri Light" panose="020F0302020204030204" pitchFamily="34" charset="0"/>
              </a:rPr>
              <a:t>Looking in the desired direction</a:t>
            </a:r>
          </a:p>
          <a:p>
            <a:pPr lvl="1">
              <a:buClr>
                <a:schemeClr val="accent1"/>
              </a:buClr>
            </a:pPr>
            <a:r>
              <a:rPr lang="en-CA" sz="2000" dirty="0">
                <a:solidFill>
                  <a:schemeClr val="tx1">
                    <a:lumMod val="75000"/>
                    <a:lumOff val="25000"/>
                  </a:schemeClr>
                </a:solidFill>
                <a:latin typeface="Calibri Light" panose="020F0302020204030204" pitchFamily="34" charset="0"/>
              </a:rPr>
              <a:t>Steering to the desired direction</a:t>
            </a:r>
          </a:p>
          <a:p>
            <a:pPr lvl="1">
              <a:buClr>
                <a:schemeClr val="accent1"/>
              </a:buClr>
            </a:pPr>
            <a:r>
              <a:rPr lang="en-CA" sz="2000" dirty="0">
                <a:solidFill>
                  <a:schemeClr val="tx1">
                    <a:lumMod val="75000"/>
                    <a:lumOff val="25000"/>
                  </a:schemeClr>
                </a:solidFill>
                <a:latin typeface="Calibri Light" panose="020F0302020204030204" pitchFamily="34" charset="0"/>
              </a:rPr>
              <a:t>Gently </a:t>
            </a:r>
            <a:r>
              <a:rPr lang="en-CA" sz="2000" dirty="0" smtClean="0">
                <a:solidFill>
                  <a:schemeClr val="tx1">
                    <a:lumMod val="75000"/>
                    <a:lumOff val="25000"/>
                  </a:schemeClr>
                </a:solidFill>
                <a:latin typeface="Calibri Light" panose="020F0302020204030204" pitchFamily="34" charset="0"/>
              </a:rPr>
              <a:t>applying </a:t>
            </a:r>
            <a:r>
              <a:rPr lang="en-CA" sz="2000" dirty="0">
                <a:solidFill>
                  <a:schemeClr val="tx1">
                    <a:lumMod val="75000"/>
                    <a:lumOff val="25000"/>
                  </a:schemeClr>
                </a:solidFill>
                <a:latin typeface="Calibri Light" panose="020F0302020204030204" pitchFamily="34" charset="0"/>
              </a:rPr>
              <a:t>brakes as needed </a:t>
            </a:r>
            <a:endParaRPr lang="en-CA" sz="2000" dirty="0" smtClean="0">
              <a:solidFill>
                <a:schemeClr val="tx1">
                  <a:lumMod val="75000"/>
                  <a:lumOff val="25000"/>
                </a:schemeClr>
              </a:solidFill>
              <a:latin typeface="Calibri Light" panose="020F0302020204030204" pitchFamily="34" charset="0"/>
            </a:endParaRPr>
          </a:p>
          <a:p>
            <a:pPr lvl="0">
              <a:buClr>
                <a:schemeClr val="accent1"/>
              </a:buClr>
            </a:pPr>
            <a:r>
              <a:rPr lang="en-CA" sz="2400" dirty="0" smtClean="0">
                <a:solidFill>
                  <a:schemeClr val="tx1">
                    <a:lumMod val="75000"/>
                    <a:lumOff val="25000"/>
                  </a:schemeClr>
                </a:solidFill>
                <a:latin typeface="Calibri Light" panose="020F0302020204030204" pitchFamily="34" charset="0"/>
              </a:rPr>
              <a:t>Avoid </a:t>
            </a:r>
            <a:r>
              <a:rPr lang="en-CA" sz="2400" dirty="0">
                <a:solidFill>
                  <a:schemeClr val="tx1">
                    <a:lumMod val="75000"/>
                    <a:lumOff val="25000"/>
                  </a:schemeClr>
                </a:solidFill>
                <a:latin typeface="Calibri Light" panose="020F0302020204030204" pitchFamily="34" charset="0"/>
              </a:rPr>
              <a:t>overtaking other </a:t>
            </a:r>
            <a:r>
              <a:rPr lang="en-CA" sz="2400" dirty="0" smtClean="0">
                <a:solidFill>
                  <a:schemeClr val="tx1">
                    <a:lumMod val="75000"/>
                    <a:lumOff val="25000"/>
                  </a:schemeClr>
                </a:solidFill>
                <a:latin typeface="Calibri Light" panose="020F0302020204030204" pitchFamily="34" charset="0"/>
              </a:rPr>
              <a:t>vehicles</a:t>
            </a:r>
            <a:endParaRPr lang="en-CA" sz="2400" dirty="0">
              <a:solidFill>
                <a:schemeClr val="tx1">
                  <a:lumMod val="75000"/>
                  <a:lumOff val="25000"/>
                </a:schemeClr>
              </a:solidFill>
              <a:latin typeface="Calibri Light" panose="020F0302020204030204" pitchFamily="34" charset="0"/>
            </a:endParaRPr>
          </a:p>
          <a:p>
            <a:pPr>
              <a:buClr>
                <a:schemeClr val="accent1"/>
              </a:buClr>
              <a:defRPr/>
            </a:pPr>
            <a:endParaRPr lang="en-CA" sz="2400" dirty="0">
              <a:solidFill>
                <a:schemeClr val="tx1">
                  <a:lumMod val="75000"/>
                  <a:lumOff val="25000"/>
                </a:schemeClr>
              </a:solidFill>
              <a:latin typeface="Calibri Light" panose="020F0302020204030204" pitchFamily="34" charset="0"/>
              <a:ea typeface="+mn-ea"/>
              <a:cs typeface="+mn-cs"/>
            </a:endParaRPr>
          </a:p>
          <a:p>
            <a:pPr marL="0" indent="0">
              <a:buClr>
                <a:schemeClr val="accent1"/>
              </a:buClr>
              <a:buNone/>
            </a:pPr>
            <a:endParaRPr lang="en-US" sz="2400" dirty="0">
              <a:solidFill>
                <a:schemeClr val="tx1">
                  <a:lumMod val="75000"/>
                  <a:lumOff val="25000"/>
                </a:schemeClr>
              </a:solidFill>
              <a:latin typeface="Calibri Light" panose="020F0302020204030204" pitchFamily="34" charset="0"/>
            </a:endParaRPr>
          </a:p>
        </p:txBody>
      </p:sp>
    </p:spTree>
    <p:custDataLst>
      <p:tags r:id="rId1"/>
    </p:custDataLst>
    <p:extLst>
      <p:ext uri="{BB962C8B-B14F-4D97-AF65-F5344CB8AC3E}">
        <p14:creationId xmlns:p14="http://schemas.microsoft.com/office/powerpoint/2010/main" val="83081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 &amp; 3:</a:t>
            </a:r>
            <a:endParaRPr lang="en-US" dirty="0"/>
          </a:p>
        </p:txBody>
      </p:sp>
      <p:sp>
        <p:nvSpPr>
          <p:cNvPr id="3" name="Content Placeholder 2"/>
          <p:cNvSpPr>
            <a:spLocks noGrp="1"/>
          </p:cNvSpPr>
          <p:nvPr>
            <p:ph sz="quarter" idx="11"/>
          </p:nvPr>
        </p:nvSpPr>
        <p:spPr/>
        <p:txBody>
          <a:bodyPr/>
          <a:lstStyle/>
          <a:p>
            <a:r>
              <a:rPr lang="en-US" dirty="0">
                <a:solidFill>
                  <a:schemeClr val="tx1">
                    <a:lumMod val="75000"/>
                    <a:lumOff val="25000"/>
                  </a:schemeClr>
                </a:solidFill>
              </a:rPr>
              <a:t>Complete Exercise </a:t>
            </a:r>
            <a:r>
              <a:rPr lang="en-US" dirty="0" smtClean="0">
                <a:solidFill>
                  <a:schemeClr val="tx1">
                    <a:lumMod val="75000"/>
                    <a:lumOff val="25000"/>
                  </a:schemeClr>
                </a:solidFill>
              </a:rPr>
              <a:t>2: Mountains &amp; Hills</a:t>
            </a:r>
            <a:endParaRPr lang="en-US" dirty="0">
              <a:solidFill>
                <a:schemeClr val="tx1">
                  <a:lumMod val="75000"/>
                  <a:lumOff val="25000"/>
                </a:schemeClr>
              </a:solidFill>
            </a:endParaRPr>
          </a:p>
          <a:p>
            <a:r>
              <a:rPr lang="en-US" dirty="0" smtClean="0">
                <a:solidFill>
                  <a:schemeClr val="tx1">
                    <a:lumMod val="75000"/>
                    <a:lumOff val="25000"/>
                  </a:schemeClr>
                </a:solidFill>
              </a:rPr>
              <a:t>Complete </a:t>
            </a:r>
            <a:r>
              <a:rPr lang="en-US" dirty="0">
                <a:solidFill>
                  <a:schemeClr val="tx1">
                    <a:lumMod val="75000"/>
                    <a:lumOff val="25000"/>
                  </a:schemeClr>
                </a:solidFill>
              </a:rPr>
              <a:t>Exercise </a:t>
            </a:r>
            <a:r>
              <a:rPr lang="en-US" dirty="0" smtClean="0">
                <a:solidFill>
                  <a:schemeClr val="tx1">
                    <a:lumMod val="75000"/>
                    <a:lumOff val="25000"/>
                  </a:schemeClr>
                </a:solidFill>
              </a:rPr>
              <a:t>3: Driving to </a:t>
            </a:r>
            <a:r>
              <a:rPr lang="en-US" dirty="0">
                <a:solidFill>
                  <a:schemeClr val="tx1">
                    <a:lumMod val="75000"/>
                    <a:lumOff val="25000"/>
                  </a:schemeClr>
                </a:solidFill>
              </a:rPr>
              <a:t>Conditions</a:t>
            </a:r>
          </a:p>
          <a:p>
            <a:r>
              <a:rPr lang="en-US" dirty="0" smtClean="0">
                <a:solidFill>
                  <a:schemeClr val="tx1">
                    <a:lumMod val="75000"/>
                    <a:lumOff val="25000"/>
                  </a:schemeClr>
                </a:solidFill>
              </a:rPr>
              <a:t>Time</a:t>
            </a:r>
            <a:r>
              <a:rPr lang="en-US" dirty="0">
                <a:solidFill>
                  <a:schemeClr val="tx1">
                    <a:lumMod val="75000"/>
                    <a:lumOff val="25000"/>
                  </a:schemeClr>
                </a:solidFill>
              </a:rPr>
              <a:t>: </a:t>
            </a:r>
            <a:r>
              <a:rPr lang="en-US" dirty="0" smtClean="0">
                <a:solidFill>
                  <a:schemeClr val="tx1">
                    <a:lumMod val="75000"/>
                    <a:lumOff val="25000"/>
                  </a:schemeClr>
                </a:solidFill>
              </a:rPr>
              <a:t>15 minutes</a:t>
            </a:r>
            <a:endParaRPr lang="en-US" dirty="0">
              <a:solidFill>
                <a:schemeClr val="tx1">
                  <a:lumMod val="75000"/>
                  <a:lumOff val="25000"/>
                </a:schemeClr>
              </a:solidFill>
            </a:endParaRPr>
          </a:p>
          <a:p>
            <a:endParaRPr lang="en-US" dirty="0"/>
          </a:p>
        </p:txBody>
      </p:sp>
    </p:spTree>
    <p:custDataLst>
      <p:tags r:id="rId1"/>
    </p:custDataLst>
    <p:extLst>
      <p:ext uri="{BB962C8B-B14F-4D97-AF65-F5344CB8AC3E}">
        <p14:creationId xmlns:p14="http://schemas.microsoft.com/office/powerpoint/2010/main" val="66648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401782" y="1777568"/>
            <a:ext cx="8515350" cy="3100387"/>
          </a:xfrm>
          <a:prstGeom prst="rect">
            <a:avLst/>
          </a:prstGeom>
        </p:spPr>
        <p:txBody>
          <a:bodyPr/>
          <a:lstStyle/>
          <a:p>
            <a:pPr marL="0" indent="0">
              <a:buNone/>
            </a:pPr>
            <a:r>
              <a:rPr lang="en-CA" sz="3600" b="1" dirty="0" smtClean="0">
                <a:solidFill>
                  <a:schemeClr val="tx1">
                    <a:lumMod val="75000"/>
                    <a:lumOff val="25000"/>
                  </a:schemeClr>
                </a:solidFill>
                <a:latin typeface="Calibri Light" panose="020F0302020204030204" pitchFamily="34" charset="0"/>
                <a:cs typeface="Arial" panose="020B0604020202020204" pitchFamily="34" charset="0"/>
              </a:rPr>
              <a:t>High-Risk Driving Techniques</a:t>
            </a:r>
          </a:p>
          <a:p>
            <a:pPr marL="0" indent="0">
              <a:spcBef>
                <a:spcPts val="800"/>
              </a:spcBef>
              <a:spcAft>
                <a:spcPts val="1000"/>
              </a:spcAft>
              <a:buNone/>
            </a:pPr>
            <a:r>
              <a:rPr lang="en-US" dirty="0">
                <a:latin typeface="Calibri Light" panose="020F0302020204030204" pitchFamily="34" charset="0"/>
              </a:rPr>
              <a:t>After completing this section, you should be able to:</a:t>
            </a:r>
            <a:endParaRPr lang="en-CA" dirty="0">
              <a:latin typeface="Calibri Light" panose="020F0302020204030204" pitchFamily="34" charset="0"/>
            </a:endParaRPr>
          </a:p>
          <a:p>
            <a:pPr lvl="1">
              <a:spcBef>
                <a:spcPts val="800"/>
              </a:spcBef>
              <a:spcAft>
                <a:spcPts val="1000"/>
              </a:spcAft>
              <a:buClr>
                <a:schemeClr val="accent1"/>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Explain the appropriate responses to emergency situations</a:t>
            </a:r>
            <a:endParaRPr lang="en-CA" dirty="0">
              <a:solidFill>
                <a:schemeClr val="tx1">
                  <a:lumMod val="75000"/>
                  <a:lumOff val="25000"/>
                </a:schemeClr>
              </a:solidFill>
              <a:latin typeface="Calibri Light" panose="020F03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04644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High-Risk Driving Situations/Techniques</a:t>
            </a:r>
            <a:endParaRPr lang="en-CA" dirty="0"/>
          </a:p>
        </p:txBody>
      </p:sp>
      <p:sp>
        <p:nvSpPr>
          <p:cNvPr id="3" name="Content Placeholder 2"/>
          <p:cNvSpPr>
            <a:spLocks noGrp="1"/>
          </p:cNvSpPr>
          <p:nvPr>
            <p:ph sz="quarter" idx="11"/>
          </p:nvPr>
        </p:nvSpPr>
        <p:spPr>
          <a:xfrm>
            <a:off x="544671" y="934821"/>
            <a:ext cx="7886700" cy="5262810"/>
          </a:xfrm>
        </p:spPr>
        <p:txBody>
          <a:bodyPr/>
          <a:lstStyle/>
          <a:p>
            <a:pPr marL="0" indent="0">
              <a:buNone/>
            </a:pPr>
            <a:r>
              <a:rPr lang="en-US" dirty="0" smtClean="0">
                <a:solidFill>
                  <a:schemeClr val="tx1">
                    <a:lumMod val="75000"/>
                    <a:lumOff val="25000"/>
                  </a:schemeClr>
                </a:solidFill>
              </a:rPr>
              <a:t>Skidding </a:t>
            </a:r>
            <a:r>
              <a:rPr lang="en-US" dirty="0">
                <a:solidFill>
                  <a:schemeClr val="tx1">
                    <a:lumMod val="75000"/>
                    <a:lumOff val="25000"/>
                  </a:schemeClr>
                </a:solidFill>
              </a:rPr>
              <a:t>occurs when tires lose traction with the road surface, causing you to lose </a:t>
            </a:r>
            <a:r>
              <a:rPr lang="en-US" dirty="0" smtClean="0">
                <a:solidFill>
                  <a:schemeClr val="tx1">
                    <a:lumMod val="75000"/>
                    <a:lumOff val="25000"/>
                  </a:schemeClr>
                </a:solidFill>
              </a:rPr>
              <a:t>control</a:t>
            </a:r>
            <a:r>
              <a:rPr lang="en-US" dirty="0">
                <a:solidFill>
                  <a:schemeClr val="tx1">
                    <a:lumMod val="75000"/>
                    <a:lumOff val="25000"/>
                  </a:schemeClr>
                </a:solidFill>
              </a:rPr>
              <a:t>. Skidding can be caused by slippery conditions or: </a:t>
            </a:r>
            <a:endParaRPr lang="en-US" dirty="0" smtClean="0">
              <a:solidFill>
                <a:schemeClr val="tx1">
                  <a:lumMod val="75000"/>
                  <a:lumOff val="25000"/>
                </a:schemeClr>
              </a:solidFill>
            </a:endParaRPr>
          </a:p>
          <a:p>
            <a:pPr defTabSz="457200">
              <a:lnSpc>
                <a:spcPct val="100000"/>
              </a:lnSpc>
              <a:spcAft>
                <a:spcPts val="800"/>
              </a:spcAft>
              <a:buClr>
                <a:schemeClr val="accent1"/>
              </a:buClr>
            </a:pPr>
            <a:r>
              <a:rPr lang="en-US" sz="2400" dirty="0">
                <a:solidFill>
                  <a:schemeClr val="tx1">
                    <a:lumMod val="75000"/>
                    <a:lumOff val="25000"/>
                  </a:schemeClr>
                </a:solidFill>
              </a:rPr>
              <a:t>Tire failure due to under inflation or sudden deflation </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rPr>
              <a:t>Faulty brakes</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rPr>
              <a:t>Driving too fast on curves, or rough or slippery surfaces</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Travelling too fast on a water-covered road, which results in </a:t>
            </a:r>
            <a:r>
              <a:rPr lang="en-US" sz="2400" dirty="0" smtClean="0">
                <a:solidFill>
                  <a:schemeClr val="tx1">
                    <a:lumMod val="75000"/>
                    <a:lumOff val="25000"/>
                  </a:schemeClr>
                </a:solidFill>
              </a:rPr>
              <a:t>hydroplaning</a:t>
            </a:r>
          </a:p>
        </p:txBody>
      </p:sp>
    </p:spTree>
    <p:custDataLst>
      <p:tags r:id="rId1"/>
    </p:custDataLst>
    <p:extLst>
      <p:ext uri="{BB962C8B-B14F-4D97-AF65-F5344CB8AC3E}">
        <p14:creationId xmlns:p14="http://schemas.microsoft.com/office/powerpoint/2010/main" val="3839614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Jackknifing</a:t>
            </a:r>
            <a:endParaRPr lang="en-CA" dirty="0"/>
          </a:p>
        </p:txBody>
      </p:sp>
      <p:sp>
        <p:nvSpPr>
          <p:cNvPr id="3" name="Content Placeholder 2"/>
          <p:cNvSpPr>
            <a:spLocks noGrp="1"/>
          </p:cNvSpPr>
          <p:nvPr>
            <p:ph sz="quarter" idx="11"/>
          </p:nvPr>
        </p:nvSpPr>
        <p:spPr>
          <a:xfrm>
            <a:off x="544671" y="934821"/>
            <a:ext cx="5089950" cy="4759569"/>
          </a:xfrm>
        </p:spPr>
        <p:txBody>
          <a:bodyPr/>
          <a:lstStyle/>
          <a:p>
            <a:pPr marL="0" indent="0">
              <a:lnSpc>
                <a:spcPct val="100000"/>
              </a:lnSpc>
              <a:spcAft>
                <a:spcPts val="800"/>
              </a:spcAft>
              <a:buNone/>
            </a:pPr>
            <a:r>
              <a:rPr lang="en-US" dirty="0" smtClean="0">
                <a:solidFill>
                  <a:schemeClr val="tx1">
                    <a:lumMod val="75000"/>
                    <a:lumOff val="25000"/>
                  </a:schemeClr>
                </a:solidFill>
              </a:rPr>
              <a:t>There are two kinds of jackknifing:</a:t>
            </a:r>
          </a:p>
          <a:p>
            <a:pPr>
              <a:lnSpc>
                <a:spcPct val="100000"/>
              </a:lnSpc>
              <a:spcAft>
                <a:spcPts val="800"/>
              </a:spcAft>
              <a:buClr>
                <a:srgbClr val="5BC0CA"/>
              </a:buClr>
            </a:pPr>
            <a:r>
              <a:rPr lang="en-US" sz="2400" dirty="0">
                <a:solidFill>
                  <a:schemeClr val="tx1">
                    <a:lumMod val="75000"/>
                    <a:lumOff val="25000"/>
                  </a:schemeClr>
                </a:solidFill>
              </a:rPr>
              <a:t>T</a:t>
            </a:r>
            <a:r>
              <a:rPr lang="en-US" sz="2400" dirty="0" smtClean="0">
                <a:solidFill>
                  <a:schemeClr val="tx1">
                    <a:lumMod val="75000"/>
                    <a:lumOff val="25000"/>
                  </a:schemeClr>
                </a:solidFill>
              </a:rPr>
              <a:t>ractor jackknife</a:t>
            </a:r>
          </a:p>
          <a:p>
            <a:pPr lvl="1">
              <a:lnSpc>
                <a:spcPct val="100000"/>
              </a:lnSpc>
              <a:spcAft>
                <a:spcPts val="800"/>
              </a:spcAft>
              <a:buClr>
                <a:srgbClr val="5BC0CA"/>
              </a:buClr>
            </a:pPr>
            <a:r>
              <a:rPr lang="en-US" sz="2000" dirty="0" smtClean="0">
                <a:solidFill>
                  <a:schemeClr val="tx1">
                    <a:lumMod val="75000"/>
                    <a:lumOff val="25000"/>
                  </a:schemeClr>
                </a:solidFill>
              </a:rPr>
              <a:t>Tractor rear skids sideways</a:t>
            </a:r>
            <a:endParaRPr lang="en-US" dirty="0" smtClean="0">
              <a:solidFill>
                <a:schemeClr val="tx1">
                  <a:lumMod val="75000"/>
                  <a:lumOff val="25000"/>
                </a:schemeClr>
              </a:solidFill>
            </a:endParaRPr>
          </a:p>
          <a:p>
            <a:pPr>
              <a:lnSpc>
                <a:spcPct val="100000"/>
              </a:lnSpc>
              <a:spcAft>
                <a:spcPts val="800"/>
              </a:spcAft>
              <a:buClr>
                <a:srgbClr val="5BC0CA"/>
              </a:buClr>
            </a:pPr>
            <a:r>
              <a:rPr lang="en-US" sz="2400" dirty="0" smtClean="0">
                <a:solidFill>
                  <a:schemeClr val="tx1">
                    <a:lumMod val="75000"/>
                    <a:lumOff val="25000"/>
                  </a:schemeClr>
                </a:solidFill>
              </a:rPr>
              <a:t>Trailer jackknife</a:t>
            </a:r>
          </a:p>
          <a:p>
            <a:pPr lvl="1">
              <a:lnSpc>
                <a:spcPct val="100000"/>
              </a:lnSpc>
              <a:spcAft>
                <a:spcPts val="800"/>
              </a:spcAft>
              <a:buClr>
                <a:srgbClr val="5BC0CA"/>
              </a:buClr>
            </a:pPr>
            <a:r>
              <a:rPr lang="en-US" sz="2000" dirty="0" smtClean="0">
                <a:solidFill>
                  <a:schemeClr val="tx1">
                    <a:lumMod val="75000"/>
                    <a:lumOff val="25000"/>
                  </a:schemeClr>
                </a:solidFill>
              </a:rPr>
              <a:t>Rear of the trailer swings either left or right</a:t>
            </a:r>
          </a:p>
          <a:p>
            <a:pPr marL="0" indent="0">
              <a:lnSpc>
                <a:spcPct val="100000"/>
              </a:lnSpc>
              <a:spcAft>
                <a:spcPts val="800"/>
              </a:spcAft>
              <a:buClr>
                <a:srgbClr val="5BC0CA"/>
              </a:buClr>
              <a:buNone/>
            </a:pPr>
            <a:r>
              <a:rPr lang="en-US" dirty="0" smtClean="0">
                <a:solidFill>
                  <a:schemeClr val="tx1">
                    <a:lumMod val="75000"/>
                    <a:lumOff val="25000"/>
                  </a:schemeClr>
                </a:solidFill>
              </a:rPr>
              <a:t>Recovery / Steering</a:t>
            </a:r>
            <a:r>
              <a:rPr lang="en-US" sz="2400" dirty="0" smtClean="0">
                <a:solidFill>
                  <a:schemeClr val="tx1">
                    <a:lumMod val="75000"/>
                    <a:lumOff val="25000"/>
                  </a:schemeClr>
                </a:solidFill>
              </a:rPr>
              <a:t>	</a:t>
            </a:r>
          </a:p>
          <a:p>
            <a:pPr lvl="1">
              <a:lnSpc>
                <a:spcPct val="100000"/>
              </a:lnSpc>
              <a:spcAft>
                <a:spcPts val="800"/>
              </a:spcAft>
              <a:buClr>
                <a:srgbClr val="5BC0CA"/>
              </a:buClr>
            </a:pPr>
            <a:r>
              <a:rPr lang="en-US" dirty="0" smtClean="0">
                <a:solidFill>
                  <a:schemeClr val="tx1">
                    <a:lumMod val="75000"/>
                    <a:lumOff val="25000"/>
                  </a:schemeClr>
                </a:solidFill>
              </a:rPr>
              <a:t>Is dependent on which component is doing the skidding</a:t>
            </a:r>
          </a:p>
          <a:p>
            <a:pPr marL="0" indent="0">
              <a:lnSpc>
                <a:spcPct val="100000"/>
              </a:lnSpc>
              <a:buClr>
                <a:schemeClr val="accent1"/>
              </a:buClr>
              <a:buNone/>
            </a:pPr>
            <a:endParaRPr lang="en-US" sz="2400" dirty="0" smtClean="0">
              <a:solidFill>
                <a:schemeClr val="tx1">
                  <a:lumMod val="75000"/>
                  <a:lumOff val="25000"/>
                </a:schemeClr>
              </a:solidFill>
            </a:endParaRPr>
          </a:p>
        </p:txBody>
      </p:sp>
      <p:pic>
        <p:nvPicPr>
          <p:cNvPr id="5" name="Picture 4"/>
          <p:cNvPicPr>
            <a:picLocks noChangeAspect="1"/>
          </p:cNvPicPr>
          <p:nvPr/>
        </p:nvPicPr>
        <p:blipFill>
          <a:blip r:embed="rId4"/>
          <a:stretch>
            <a:fillRect/>
          </a:stretch>
        </p:blipFill>
        <p:spPr>
          <a:xfrm>
            <a:off x="5634621" y="2138071"/>
            <a:ext cx="2796750" cy="3109395"/>
          </a:xfrm>
          <a:prstGeom prst="rect">
            <a:avLst/>
          </a:prstGeom>
        </p:spPr>
      </p:pic>
    </p:spTree>
    <p:custDataLst>
      <p:tags r:id="rId1"/>
    </p:custDataLst>
    <p:extLst>
      <p:ext uri="{BB962C8B-B14F-4D97-AF65-F5344CB8AC3E}">
        <p14:creationId xmlns:p14="http://schemas.microsoft.com/office/powerpoint/2010/main" val="3647163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Jackknifing</a:t>
            </a:r>
            <a:endParaRPr lang="en-CA" dirty="0"/>
          </a:p>
        </p:txBody>
      </p:sp>
      <p:sp>
        <p:nvSpPr>
          <p:cNvPr id="3" name="Content Placeholder 2"/>
          <p:cNvSpPr>
            <a:spLocks noGrp="1"/>
          </p:cNvSpPr>
          <p:nvPr>
            <p:ph sz="quarter" idx="11"/>
          </p:nvPr>
        </p:nvSpPr>
        <p:spPr>
          <a:xfrm>
            <a:off x="544671" y="934821"/>
            <a:ext cx="7886700" cy="5317698"/>
          </a:xfrm>
        </p:spPr>
        <p:txBody>
          <a:bodyPr/>
          <a:lstStyle/>
          <a:p>
            <a:pPr marL="0" indent="0">
              <a:lnSpc>
                <a:spcPct val="100000"/>
              </a:lnSpc>
              <a:spcAft>
                <a:spcPts val="800"/>
              </a:spcAft>
              <a:buNone/>
            </a:pPr>
            <a:r>
              <a:rPr lang="en-US" dirty="0" smtClean="0">
                <a:solidFill>
                  <a:schemeClr val="tx1">
                    <a:lumMod val="75000"/>
                    <a:lumOff val="25000"/>
                  </a:schemeClr>
                </a:solidFill>
              </a:rPr>
              <a:t>To prevent jackknifing:</a:t>
            </a:r>
          </a:p>
          <a:p>
            <a:pPr marL="171450" lvl="0" indent="-171450">
              <a:buClr>
                <a:schemeClr val="accent1"/>
              </a:buClr>
            </a:pPr>
            <a:r>
              <a:rPr lang="en-CA" sz="2400" dirty="0">
                <a:solidFill>
                  <a:schemeClr val="tx1"/>
                </a:solidFill>
              </a:rPr>
              <a:t>Know the weight, height, and loading position of your cargo</a:t>
            </a:r>
          </a:p>
          <a:p>
            <a:pPr marL="171450" lvl="0" indent="-171450">
              <a:buClr>
                <a:schemeClr val="accent1"/>
              </a:buClr>
            </a:pPr>
            <a:r>
              <a:rPr lang="en-CA" sz="2400" dirty="0" smtClean="0">
                <a:solidFill>
                  <a:schemeClr val="tx1"/>
                </a:solidFill>
              </a:rPr>
              <a:t>Be aware </a:t>
            </a:r>
            <a:r>
              <a:rPr lang="en-CA" sz="2400" dirty="0">
                <a:solidFill>
                  <a:schemeClr val="tx1"/>
                </a:solidFill>
              </a:rPr>
              <a:t>that a </a:t>
            </a:r>
            <a:r>
              <a:rPr lang="en-CA" sz="2400" b="1" dirty="0">
                <a:solidFill>
                  <a:schemeClr val="tx1"/>
                </a:solidFill>
              </a:rPr>
              <a:t>light or empty vehicle </a:t>
            </a:r>
            <a:r>
              <a:rPr lang="en-CA" sz="2400" dirty="0">
                <a:solidFill>
                  <a:schemeClr val="tx1"/>
                </a:solidFill>
              </a:rPr>
              <a:t>will slide more easily</a:t>
            </a:r>
          </a:p>
          <a:p>
            <a:pPr marL="171450" lvl="0" indent="-171450">
              <a:buClr>
                <a:schemeClr val="accent1"/>
              </a:buClr>
            </a:pPr>
            <a:r>
              <a:rPr lang="en-CA" sz="2400" dirty="0">
                <a:solidFill>
                  <a:schemeClr val="tx1"/>
                </a:solidFill>
              </a:rPr>
              <a:t>Increase following distance</a:t>
            </a:r>
          </a:p>
          <a:p>
            <a:pPr marL="171450" lvl="0" indent="-171450">
              <a:buClr>
                <a:schemeClr val="accent1"/>
              </a:buClr>
            </a:pPr>
            <a:r>
              <a:rPr lang="en-CA" sz="2400" dirty="0">
                <a:solidFill>
                  <a:schemeClr val="tx1"/>
                </a:solidFill>
              </a:rPr>
              <a:t>Extend your braking distance over the longest possible area</a:t>
            </a:r>
          </a:p>
          <a:p>
            <a:pPr marL="171450" lvl="0" indent="-171450">
              <a:buClr>
                <a:schemeClr val="accent1"/>
              </a:buClr>
            </a:pPr>
            <a:r>
              <a:rPr lang="en-CA" sz="2400" dirty="0">
                <a:solidFill>
                  <a:schemeClr val="tx1"/>
                </a:solidFill>
              </a:rPr>
              <a:t>Avoid braking on </a:t>
            </a:r>
            <a:r>
              <a:rPr lang="en-CA" sz="2400" b="1" dirty="0">
                <a:solidFill>
                  <a:schemeClr val="tx1"/>
                </a:solidFill>
              </a:rPr>
              <a:t>curves</a:t>
            </a:r>
          </a:p>
          <a:p>
            <a:pPr marL="171450" lvl="0" indent="-171450">
              <a:buClr>
                <a:schemeClr val="accent1"/>
              </a:buClr>
            </a:pPr>
            <a:r>
              <a:rPr lang="en-CA" sz="2400" dirty="0">
                <a:solidFill>
                  <a:schemeClr val="tx1"/>
                </a:solidFill>
              </a:rPr>
              <a:t>Avoid swerving and braking </a:t>
            </a:r>
            <a:r>
              <a:rPr lang="en-CA" sz="2400" b="1" dirty="0">
                <a:solidFill>
                  <a:schemeClr val="tx1"/>
                </a:solidFill>
              </a:rPr>
              <a:t>at the same time</a:t>
            </a:r>
          </a:p>
          <a:p>
            <a:pPr marL="171450" lvl="0" indent="-171450">
              <a:buClr>
                <a:schemeClr val="accent1"/>
              </a:buClr>
            </a:pPr>
            <a:r>
              <a:rPr lang="en-CA" sz="2400" dirty="0">
                <a:solidFill>
                  <a:schemeClr val="tx1"/>
                </a:solidFill>
              </a:rPr>
              <a:t>Do not use engine retarders when roads are slippery</a:t>
            </a:r>
          </a:p>
          <a:p>
            <a:pPr marL="0" indent="0">
              <a:lnSpc>
                <a:spcPct val="100000"/>
              </a:lnSpc>
              <a:buClr>
                <a:schemeClr val="accent1"/>
              </a:buClr>
              <a:buNone/>
            </a:pPr>
            <a:endParaRPr lang="en-US" sz="2400" dirty="0" smtClean="0">
              <a:solidFill>
                <a:schemeClr val="tx1">
                  <a:lumMod val="75000"/>
                  <a:lumOff val="25000"/>
                </a:schemeClr>
              </a:solidFill>
            </a:endParaRPr>
          </a:p>
          <a:p>
            <a:pPr marL="1371600" lvl="3" indent="0">
              <a:lnSpc>
                <a:spcPct val="100000"/>
              </a:lnSpc>
              <a:buClr>
                <a:schemeClr val="accent1"/>
              </a:buClr>
              <a:buNone/>
            </a:pPr>
            <a:r>
              <a:rPr lang="en-CA" sz="2400" dirty="0">
                <a:solidFill>
                  <a:schemeClr val="tx1"/>
                </a:solidFill>
              </a:rPr>
              <a:t>Turn your wheels in the same direction the rear of the vehicle is skidding. </a:t>
            </a:r>
            <a:endParaRPr lang="en-US" sz="2400" dirty="0" smtClean="0">
              <a:solidFill>
                <a:schemeClr val="tx1">
                  <a:lumMod val="75000"/>
                  <a:lumOff val="2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238" y="5167280"/>
            <a:ext cx="756591" cy="756591"/>
          </a:xfrm>
          <a:prstGeom prst="rect">
            <a:avLst/>
          </a:prstGeom>
        </p:spPr>
      </p:pic>
    </p:spTree>
    <p:custDataLst>
      <p:tags r:id="rId1"/>
    </p:custDataLst>
    <p:extLst>
      <p:ext uri="{BB962C8B-B14F-4D97-AF65-F5344CB8AC3E}">
        <p14:creationId xmlns:p14="http://schemas.microsoft.com/office/powerpoint/2010/main" val="570065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Tire Blowout</a:t>
            </a:r>
            <a:endParaRPr lang="en-CA" dirty="0"/>
          </a:p>
        </p:txBody>
      </p:sp>
      <p:sp>
        <p:nvSpPr>
          <p:cNvPr id="3" name="Content Placeholder 2"/>
          <p:cNvSpPr>
            <a:spLocks noGrp="1"/>
          </p:cNvSpPr>
          <p:nvPr>
            <p:ph sz="quarter" idx="11"/>
          </p:nvPr>
        </p:nvSpPr>
        <p:spPr>
          <a:xfrm>
            <a:off x="544671" y="934821"/>
            <a:ext cx="7886700" cy="5084979"/>
          </a:xfrm>
        </p:spPr>
        <p:txBody>
          <a:bodyPr/>
          <a:lstStyle/>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rPr>
              <a:t>Control of your vehicle will become difficult when a tire blows out.</a:t>
            </a:r>
          </a:p>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rPr>
              <a:t>When a blowout occurs:</a:t>
            </a:r>
            <a:endParaRPr lang="en-US" dirty="0">
              <a:solidFill>
                <a:schemeClr val="tx1">
                  <a:lumMod val="75000"/>
                  <a:lumOff val="25000"/>
                </a:schemeClr>
              </a:solidFill>
            </a:endParaRPr>
          </a:p>
          <a:p>
            <a:pPr>
              <a:buClr>
                <a:schemeClr val="accent1"/>
              </a:buClr>
            </a:pPr>
            <a:r>
              <a:rPr lang="en-CA" sz="2400" dirty="0">
                <a:solidFill>
                  <a:schemeClr val="tx1">
                    <a:lumMod val="75000"/>
                    <a:lumOff val="25000"/>
                  </a:schemeClr>
                </a:solidFill>
              </a:rPr>
              <a:t>Stay calm and take your foot off the accelerator pedal and allow the engine to slow you down</a:t>
            </a:r>
          </a:p>
          <a:p>
            <a:pPr>
              <a:buClr>
                <a:schemeClr val="accent1"/>
              </a:buClr>
            </a:pPr>
            <a:r>
              <a:rPr lang="en-CA" sz="2400" dirty="0">
                <a:solidFill>
                  <a:schemeClr val="tx1">
                    <a:lumMod val="75000"/>
                    <a:lumOff val="25000"/>
                  </a:schemeClr>
                </a:solidFill>
              </a:rPr>
              <a:t>Grip the steering wheel firmly and steer your vehicle straight down the centre of your lane</a:t>
            </a:r>
          </a:p>
          <a:p>
            <a:pPr>
              <a:buClr>
                <a:schemeClr val="accent1"/>
              </a:buClr>
            </a:pPr>
            <a:r>
              <a:rPr lang="en-CA" sz="2400" dirty="0">
                <a:solidFill>
                  <a:schemeClr val="tx1">
                    <a:lumMod val="75000"/>
                    <a:lumOff val="25000"/>
                  </a:schemeClr>
                </a:solidFill>
              </a:rPr>
              <a:t>When you have the vehicle under control and speed is reduced, apply the brake with gentle and steady pressure</a:t>
            </a:r>
          </a:p>
          <a:p>
            <a:pPr>
              <a:buClr>
                <a:schemeClr val="accent1"/>
              </a:buClr>
            </a:pPr>
            <a:r>
              <a:rPr lang="en-CA" sz="2400" dirty="0">
                <a:solidFill>
                  <a:schemeClr val="tx1">
                    <a:lumMod val="75000"/>
                    <a:lumOff val="25000"/>
                  </a:schemeClr>
                </a:solidFill>
              </a:rPr>
              <a:t>Carefully steer to the shoulder or safe location and stop.</a:t>
            </a:r>
          </a:p>
          <a:p>
            <a:pPr lvl="0">
              <a:buClr>
                <a:schemeClr val="accent1"/>
              </a:buClr>
            </a:pPr>
            <a:r>
              <a:rPr lang="en-CA" sz="2400" dirty="0">
                <a:solidFill>
                  <a:schemeClr val="tx1">
                    <a:lumMod val="75000"/>
                    <a:lumOff val="25000"/>
                  </a:schemeClr>
                </a:solidFill>
              </a:rPr>
              <a:t>Turn on the hazard lights.</a:t>
            </a:r>
          </a:p>
          <a:p>
            <a:pPr>
              <a:lnSpc>
                <a:spcPct val="100000"/>
              </a:lnSpc>
              <a:spcBef>
                <a:spcPts val="0"/>
              </a:spcBef>
              <a:spcAft>
                <a:spcPts val="800"/>
              </a:spcAft>
            </a:pPr>
            <a:endParaRPr lang="en-US"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991840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893382EF-B063-644C-A557-466824D23461}"/>
              </a:ext>
            </a:extLst>
          </p:cNvPr>
          <p:cNvSpPr>
            <a:spLocks noGrp="1"/>
          </p:cNvSpPr>
          <p:nvPr>
            <p:ph sz="quarter" idx="4294967295"/>
          </p:nvPr>
        </p:nvSpPr>
        <p:spPr>
          <a:xfrm>
            <a:off x="346364" y="1347850"/>
            <a:ext cx="8515350" cy="3722914"/>
          </a:xfrm>
          <a:prstGeom prst="rect">
            <a:avLst/>
          </a:prstGeom>
        </p:spPr>
        <p:txBody>
          <a:bodyPr/>
          <a:lstStyle/>
          <a:p>
            <a:pPr marL="0" indent="0">
              <a:buNone/>
            </a:pPr>
            <a:r>
              <a:rPr lang="en-CA" sz="3600" b="1" dirty="0" smtClean="0">
                <a:solidFill>
                  <a:schemeClr val="tx1">
                    <a:lumMod val="75000"/>
                    <a:lumOff val="25000"/>
                  </a:schemeClr>
                </a:solidFill>
                <a:latin typeface="Calibri" panose="020F0502020204030204" pitchFamily="34" charset="0"/>
                <a:cs typeface="Arial" panose="020B0604020202020204" pitchFamily="34" charset="0"/>
              </a:rPr>
              <a:t>Awareness on the Road</a:t>
            </a:r>
          </a:p>
          <a:p>
            <a:pPr marL="457200" lvl="1" indent="0">
              <a:spcAft>
                <a:spcPts val="1000"/>
              </a:spcAft>
              <a:buNone/>
            </a:pPr>
            <a:r>
              <a:rPr lang="en-US" sz="2800" dirty="0">
                <a:solidFill>
                  <a:schemeClr val="tx1">
                    <a:lumMod val="75000"/>
                    <a:lumOff val="25000"/>
                  </a:schemeClr>
                </a:solidFill>
                <a:latin typeface="Calibri Light" panose="020F0302020204030204" pitchFamily="34" charset="0"/>
              </a:rPr>
              <a:t>After completing this section, you should be able to:</a:t>
            </a:r>
            <a:endParaRPr lang="en-CA" sz="2800" dirty="0">
              <a:solidFill>
                <a:schemeClr val="tx1">
                  <a:lumMod val="75000"/>
                  <a:lumOff val="25000"/>
                </a:schemeClr>
              </a:solidFill>
              <a:latin typeface="Calibri Light" panose="020F0302020204030204" pitchFamily="34" charset="0"/>
            </a:endParaRPr>
          </a:p>
          <a:p>
            <a:pPr lvl="1">
              <a:spcAft>
                <a:spcPts val="800"/>
              </a:spcAft>
              <a:buClr>
                <a:schemeClr val="accent1"/>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Explain the location and proper use of truck emergency runaway lanes</a:t>
            </a:r>
          </a:p>
          <a:p>
            <a:pPr lvl="1">
              <a:spcAft>
                <a:spcPts val="800"/>
              </a:spcAft>
              <a:buClr>
                <a:schemeClr val="accent1"/>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Describe the considerations of crossing at railroad crossings</a:t>
            </a:r>
          </a:p>
          <a:p>
            <a:pPr lvl="1">
              <a:spcAft>
                <a:spcPts val="800"/>
              </a:spcAft>
              <a:buClr>
                <a:schemeClr val="accent1"/>
              </a:buClr>
            </a:pPr>
            <a:r>
              <a:rPr lang="en-CA" dirty="0" smtClean="0">
                <a:solidFill>
                  <a:schemeClr val="tx1">
                    <a:lumMod val="75000"/>
                    <a:lumOff val="25000"/>
                  </a:schemeClr>
                </a:solidFill>
                <a:latin typeface="Calibri Light" panose="020F0302020204030204" pitchFamily="34" charset="0"/>
                <a:cs typeface="Arial" panose="020B0604020202020204" pitchFamily="34" charset="0"/>
              </a:rPr>
              <a:t>Explain the importance of being fully alert when driving</a:t>
            </a:r>
          </a:p>
          <a:p>
            <a:pPr lvl="1">
              <a:spcBef>
                <a:spcPts val="800"/>
              </a:spcBef>
              <a:spcAft>
                <a:spcPts val="800"/>
              </a:spcAft>
              <a:buClr>
                <a:schemeClr val="accent1"/>
              </a:buClr>
            </a:pPr>
            <a:r>
              <a:rPr lang="en-CA" dirty="0">
                <a:solidFill>
                  <a:schemeClr val="tx1">
                    <a:lumMod val="75000"/>
                    <a:lumOff val="25000"/>
                  </a:schemeClr>
                </a:solidFill>
                <a:latin typeface="Calibri Light" panose="020F0302020204030204" pitchFamily="34" charset="0"/>
                <a:cs typeface="Arial" panose="020B0604020202020204" pitchFamily="34" charset="0"/>
              </a:rPr>
              <a:t>Recognize common situations that lead to collisions</a:t>
            </a:r>
          </a:p>
          <a:p>
            <a:pPr lvl="1">
              <a:spcAft>
                <a:spcPts val="800"/>
              </a:spcAft>
              <a:buClr>
                <a:schemeClr val="accent1"/>
              </a:buClr>
            </a:pPr>
            <a:r>
              <a:rPr lang="en-CA" dirty="0">
                <a:solidFill>
                  <a:schemeClr val="tx1">
                    <a:lumMod val="75000"/>
                    <a:lumOff val="25000"/>
                  </a:schemeClr>
                </a:solidFill>
                <a:latin typeface="Calibri Light" panose="020F0302020204030204" pitchFamily="34" charset="0"/>
                <a:cs typeface="Arial" panose="020B0604020202020204" pitchFamily="34" charset="0"/>
              </a:rPr>
              <a:t>Describe methods to practice collision </a:t>
            </a:r>
            <a:r>
              <a:rPr lang="en-CA" dirty="0" smtClean="0">
                <a:solidFill>
                  <a:schemeClr val="tx1">
                    <a:lumMod val="75000"/>
                    <a:lumOff val="25000"/>
                  </a:schemeClr>
                </a:solidFill>
                <a:latin typeface="Calibri Light" panose="020F0302020204030204" pitchFamily="34" charset="0"/>
                <a:cs typeface="Arial" panose="020B0604020202020204" pitchFamily="34" charset="0"/>
              </a:rPr>
              <a:t>avoidance</a:t>
            </a:r>
            <a:endParaRPr lang="en-CA" dirty="0">
              <a:solidFill>
                <a:schemeClr val="tx1">
                  <a:lumMod val="75000"/>
                  <a:lumOff val="25000"/>
                </a:schemeClr>
              </a:solidFill>
              <a:latin typeface="Calibri Light" panose="020F03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96897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Loss of Visibility</a:t>
            </a:r>
            <a:endParaRPr lang="en-CA" dirty="0"/>
          </a:p>
        </p:txBody>
      </p:sp>
      <p:sp>
        <p:nvSpPr>
          <p:cNvPr id="3" name="Content Placeholder 2"/>
          <p:cNvSpPr>
            <a:spLocks noGrp="1"/>
          </p:cNvSpPr>
          <p:nvPr>
            <p:ph sz="quarter" idx="11"/>
          </p:nvPr>
        </p:nvSpPr>
        <p:spPr>
          <a:xfrm>
            <a:off x="544671" y="934821"/>
            <a:ext cx="7886700" cy="4932764"/>
          </a:xfrm>
        </p:spPr>
        <p:txBody>
          <a:bodyPr/>
          <a:lstStyle/>
          <a:p>
            <a:pPr marL="0" indent="0" defTabSz="457200">
              <a:lnSpc>
                <a:spcPct val="100000"/>
              </a:lnSpc>
              <a:spcBef>
                <a:spcPts val="0"/>
              </a:spcBef>
              <a:spcAft>
                <a:spcPts val="800"/>
              </a:spcAft>
              <a:buClr>
                <a:schemeClr val="accent1"/>
              </a:buClr>
              <a:buNone/>
            </a:pPr>
            <a:r>
              <a:rPr lang="en-CA" dirty="0" smtClean="0">
                <a:solidFill>
                  <a:schemeClr val="tx1">
                    <a:lumMod val="75000"/>
                    <a:lumOff val="25000"/>
                  </a:schemeClr>
                </a:solidFill>
              </a:rPr>
              <a:t>Causes of </a:t>
            </a:r>
            <a:r>
              <a:rPr lang="en-CA" dirty="0">
                <a:solidFill>
                  <a:schemeClr val="tx1">
                    <a:lumMod val="75000"/>
                    <a:lumOff val="25000"/>
                  </a:schemeClr>
                </a:solidFill>
              </a:rPr>
              <a:t>a sudden loss of </a:t>
            </a:r>
            <a:r>
              <a:rPr lang="en-CA" dirty="0" smtClean="0">
                <a:solidFill>
                  <a:schemeClr val="tx1">
                    <a:lumMod val="75000"/>
                    <a:lumOff val="25000"/>
                  </a:schemeClr>
                </a:solidFill>
              </a:rPr>
              <a:t>visibility:</a:t>
            </a:r>
            <a:endParaRPr lang="en-US" dirty="0" smtClean="0">
              <a:solidFill>
                <a:schemeClr val="tx1">
                  <a:lumMod val="75000"/>
                  <a:lumOff val="25000"/>
                </a:schemeClr>
              </a:solidFill>
            </a:endParaRP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rPr>
              <a:t>Headlights fail</a:t>
            </a:r>
          </a:p>
          <a:p>
            <a:pPr lvl="1" defTabSz="457200">
              <a:lnSpc>
                <a:spcPct val="100000"/>
              </a:lnSpc>
              <a:spcBef>
                <a:spcPts val="0"/>
              </a:spcBef>
              <a:spcAft>
                <a:spcPts val="800"/>
              </a:spcAft>
              <a:buClr>
                <a:schemeClr val="accent1"/>
              </a:buClr>
            </a:pPr>
            <a:r>
              <a:rPr lang="en-US" sz="2000" dirty="0" smtClean="0">
                <a:solidFill>
                  <a:schemeClr val="tx1">
                    <a:lumMod val="75000"/>
                    <a:lumOff val="25000"/>
                  </a:schemeClr>
                </a:solidFill>
              </a:rPr>
              <a:t>Immediately hit the dimmer and check high beams, signal right, slow vehicle quickly and safely, steer to the shoulder,  stop and turn on hazards</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rPr>
              <a:t>Hood </a:t>
            </a:r>
            <a:r>
              <a:rPr lang="en-US" sz="2400" dirty="0">
                <a:solidFill>
                  <a:schemeClr val="tx1">
                    <a:lumMod val="75000"/>
                    <a:lumOff val="25000"/>
                  </a:schemeClr>
                </a:solidFill>
              </a:rPr>
              <a:t>f</a:t>
            </a:r>
            <a:r>
              <a:rPr lang="en-US" sz="2400" dirty="0" smtClean="0">
                <a:solidFill>
                  <a:schemeClr val="tx1">
                    <a:lumMod val="75000"/>
                    <a:lumOff val="25000"/>
                  </a:schemeClr>
                </a:solidFill>
              </a:rPr>
              <a:t>lies up</a:t>
            </a:r>
          </a:p>
          <a:p>
            <a:pPr lvl="1" defTabSz="457200">
              <a:lnSpc>
                <a:spcPct val="100000"/>
              </a:lnSpc>
              <a:spcBef>
                <a:spcPts val="0"/>
              </a:spcBef>
              <a:spcAft>
                <a:spcPts val="800"/>
              </a:spcAft>
              <a:buClr>
                <a:schemeClr val="accent1"/>
              </a:buClr>
            </a:pPr>
            <a:r>
              <a:rPr lang="en-US" sz="2000" dirty="0" smtClean="0">
                <a:solidFill>
                  <a:schemeClr val="tx1">
                    <a:lumMod val="75000"/>
                    <a:lumOff val="25000"/>
                  </a:schemeClr>
                </a:solidFill>
              </a:rPr>
              <a:t>Look out side windows, apply steady brakes, signal right, steer to shoulder, stop and turn on hazards</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rPr>
              <a:t>Mud or slush on the windshield</a:t>
            </a:r>
          </a:p>
          <a:p>
            <a:pPr lvl="1" defTabSz="457200">
              <a:lnSpc>
                <a:spcPct val="100000"/>
              </a:lnSpc>
              <a:spcBef>
                <a:spcPts val="0"/>
              </a:spcBef>
              <a:spcAft>
                <a:spcPts val="800"/>
              </a:spcAft>
              <a:buClr>
                <a:schemeClr val="accent1"/>
              </a:buClr>
            </a:pPr>
            <a:r>
              <a:rPr lang="en-US" sz="2000" dirty="0" smtClean="0">
                <a:solidFill>
                  <a:schemeClr val="tx1">
                    <a:lumMod val="75000"/>
                    <a:lumOff val="25000"/>
                  </a:schemeClr>
                </a:solidFill>
              </a:rPr>
              <a:t>Turn on wipers and wash, look out side windows, apply steady brake</a:t>
            </a:r>
            <a:endParaRPr lang="en-US" sz="1600" dirty="0">
              <a:solidFill>
                <a:schemeClr val="tx1">
                  <a:lumMod val="75000"/>
                  <a:lumOff val="25000"/>
                </a:schemeClr>
              </a:solidFill>
            </a:endParaRPr>
          </a:p>
          <a:p>
            <a:pPr lvl="1" defTabSz="457200">
              <a:lnSpc>
                <a:spcPct val="100000"/>
              </a:lnSpc>
              <a:spcBef>
                <a:spcPts val="0"/>
              </a:spcBef>
              <a:spcAft>
                <a:spcPts val="800"/>
              </a:spcAft>
              <a:buClr>
                <a:schemeClr val="accent1"/>
              </a:buClr>
            </a:pPr>
            <a:r>
              <a:rPr lang="en-US" sz="2000" dirty="0">
                <a:solidFill>
                  <a:schemeClr val="tx1">
                    <a:lumMod val="75000"/>
                    <a:lumOff val="25000"/>
                  </a:schemeClr>
                </a:solidFill>
              </a:rPr>
              <a:t>If wipers or washer fails signal right, steer to the shoulder, </a:t>
            </a:r>
            <a:r>
              <a:rPr lang="en-US" sz="2000" dirty="0" smtClean="0">
                <a:solidFill>
                  <a:schemeClr val="tx1">
                    <a:lumMod val="75000"/>
                    <a:lumOff val="25000"/>
                  </a:schemeClr>
                </a:solidFill>
              </a:rPr>
              <a:t>stop and turn </a:t>
            </a:r>
            <a:r>
              <a:rPr lang="en-US" sz="2000" dirty="0">
                <a:solidFill>
                  <a:schemeClr val="tx1">
                    <a:lumMod val="75000"/>
                    <a:lumOff val="25000"/>
                  </a:schemeClr>
                </a:solidFill>
              </a:rPr>
              <a:t>on </a:t>
            </a:r>
            <a:r>
              <a:rPr lang="en-US" sz="2000" dirty="0" smtClean="0">
                <a:solidFill>
                  <a:schemeClr val="tx1">
                    <a:lumMod val="75000"/>
                    <a:lumOff val="25000"/>
                  </a:schemeClr>
                </a:solidFill>
              </a:rPr>
              <a:t>hazards</a:t>
            </a:r>
            <a:endParaRPr lang="en-US" sz="2000" dirty="0">
              <a:solidFill>
                <a:schemeClr val="tx1">
                  <a:lumMod val="75000"/>
                  <a:lumOff val="2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07" y="5867584"/>
            <a:ext cx="756591" cy="756591"/>
          </a:xfrm>
          <a:prstGeom prst="rect">
            <a:avLst/>
          </a:prstGeom>
        </p:spPr>
      </p:pic>
      <p:sp>
        <p:nvSpPr>
          <p:cNvPr id="8" name="Rectangle 7"/>
          <p:cNvSpPr/>
          <p:nvPr/>
        </p:nvSpPr>
        <p:spPr>
          <a:xfrm>
            <a:off x="1506533" y="6063965"/>
            <a:ext cx="6282269" cy="461665"/>
          </a:xfrm>
          <a:prstGeom prst="rect">
            <a:avLst/>
          </a:prstGeom>
        </p:spPr>
        <p:txBody>
          <a:bodyPr wrap="square">
            <a:spAutoFit/>
          </a:bodyPr>
          <a:lstStyle/>
          <a:p>
            <a:r>
              <a:rPr lang="en-US" sz="2400" dirty="0" smtClean="0">
                <a:latin typeface="Calibri Light" panose="020F0302020204030204" pitchFamily="34" charset="0"/>
                <a:cs typeface="Calibri Light" panose="020F0302020204030204" pitchFamily="34" charset="0"/>
              </a:rPr>
              <a:t>Place warning devices on the road once stopped.</a:t>
            </a:r>
            <a:endParaRPr lang="en-US" sz="2400" dirty="0">
              <a:latin typeface="Calibri Light" panose="020F030202020403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3979604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Emergency Braking</a:t>
            </a:r>
            <a:r>
              <a:rPr lang="en-US" dirty="0" smtClean="0">
                <a:solidFill>
                  <a:srgbClr val="92D050"/>
                </a:solidFill>
              </a:rPr>
              <a:t> </a:t>
            </a:r>
            <a:endParaRPr lang="en-CA" dirty="0">
              <a:solidFill>
                <a:srgbClr val="92D050"/>
              </a:solidFill>
            </a:endParaRPr>
          </a:p>
        </p:txBody>
      </p:sp>
      <p:sp>
        <p:nvSpPr>
          <p:cNvPr id="3" name="Content Placeholder 2"/>
          <p:cNvSpPr>
            <a:spLocks noGrp="1"/>
          </p:cNvSpPr>
          <p:nvPr>
            <p:ph sz="quarter" idx="11"/>
          </p:nvPr>
        </p:nvSpPr>
        <p:spPr>
          <a:xfrm>
            <a:off x="544671" y="934821"/>
            <a:ext cx="7886700" cy="4759569"/>
          </a:xfrm>
        </p:spPr>
        <p:txBody>
          <a:bodyPr/>
          <a:lstStyle/>
          <a:p>
            <a:pPr marL="0" indent="0">
              <a:lnSpc>
                <a:spcPct val="100000"/>
              </a:lnSpc>
              <a:spcBef>
                <a:spcPts val="0"/>
              </a:spcBef>
              <a:spcAft>
                <a:spcPts val="800"/>
              </a:spcAft>
              <a:buClr>
                <a:schemeClr val="accent1"/>
              </a:buClr>
              <a:buNone/>
            </a:pPr>
            <a:r>
              <a:rPr lang="en-US" dirty="0" smtClean="0">
                <a:solidFill>
                  <a:schemeClr val="tx1">
                    <a:lumMod val="75000"/>
                    <a:lumOff val="25000"/>
                  </a:schemeClr>
                </a:solidFill>
              </a:rPr>
              <a:t>Non-ABS </a:t>
            </a:r>
            <a:r>
              <a:rPr lang="en-US" dirty="0">
                <a:solidFill>
                  <a:schemeClr val="tx1">
                    <a:lumMod val="75000"/>
                    <a:lumOff val="25000"/>
                  </a:schemeClr>
                </a:solidFill>
              </a:rPr>
              <a:t>B</a:t>
            </a:r>
            <a:r>
              <a:rPr lang="en-US" dirty="0" smtClean="0">
                <a:solidFill>
                  <a:schemeClr val="tx1">
                    <a:lumMod val="75000"/>
                    <a:lumOff val="25000"/>
                  </a:schemeClr>
                </a:solidFill>
              </a:rPr>
              <a:t>rakes:</a:t>
            </a:r>
          </a:p>
          <a:p>
            <a:pPr>
              <a:lnSpc>
                <a:spcPct val="100000"/>
              </a:lnSpc>
              <a:spcBef>
                <a:spcPts val="0"/>
              </a:spcBef>
              <a:spcAft>
                <a:spcPts val="800"/>
              </a:spcAft>
              <a:buClr>
                <a:schemeClr val="accent1"/>
              </a:buClr>
            </a:pPr>
            <a:r>
              <a:rPr lang="en-US" sz="2400" dirty="0" smtClean="0">
                <a:solidFill>
                  <a:schemeClr val="tx1">
                    <a:lumMod val="75000"/>
                    <a:lumOff val="25000"/>
                  </a:schemeClr>
                </a:solidFill>
              </a:rPr>
              <a:t>Threshold braking</a:t>
            </a:r>
          </a:p>
          <a:p>
            <a:pPr lvl="1">
              <a:spcAft>
                <a:spcPts val="800"/>
              </a:spcAft>
              <a:buClr>
                <a:schemeClr val="accent1"/>
              </a:buClr>
            </a:pPr>
            <a:r>
              <a:rPr lang="en-CA" sz="2000" dirty="0">
                <a:solidFill>
                  <a:schemeClr val="tx1">
                    <a:lumMod val="75000"/>
                    <a:lumOff val="25000"/>
                  </a:schemeClr>
                </a:solidFill>
              </a:rPr>
              <a:t>Applying </a:t>
            </a:r>
            <a:r>
              <a:rPr lang="en-CA" sz="2000" dirty="0" smtClean="0">
                <a:solidFill>
                  <a:schemeClr val="tx1">
                    <a:lumMod val="75000"/>
                    <a:lumOff val="25000"/>
                  </a:schemeClr>
                </a:solidFill>
              </a:rPr>
              <a:t>steady brake </a:t>
            </a:r>
            <a:r>
              <a:rPr lang="en-CA" sz="2000" dirty="0">
                <a:solidFill>
                  <a:schemeClr val="tx1">
                    <a:lumMod val="75000"/>
                    <a:lumOff val="25000"/>
                  </a:schemeClr>
                </a:solidFill>
              </a:rPr>
              <a:t>pressure right up to the point of almost locking the wheels (skidding</a:t>
            </a:r>
            <a:r>
              <a:rPr lang="en-CA" sz="2000" dirty="0" smtClean="0">
                <a:solidFill>
                  <a:schemeClr val="tx1">
                    <a:lumMod val="75000"/>
                    <a:lumOff val="25000"/>
                  </a:schemeClr>
                </a:solidFill>
              </a:rPr>
              <a:t>)</a:t>
            </a:r>
          </a:p>
          <a:p>
            <a:pPr lvl="1">
              <a:spcAft>
                <a:spcPts val="800"/>
              </a:spcAft>
              <a:buClr>
                <a:schemeClr val="accent1"/>
              </a:buClr>
            </a:pPr>
            <a:r>
              <a:rPr lang="en-CA" sz="2000" dirty="0" smtClean="0">
                <a:solidFill>
                  <a:schemeClr val="tx1">
                    <a:lumMod val="75000"/>
                    <a:lumOff val="25000"/>
                  </a:schemeClr>
                </a:solidFill>
              </a:rPr>
              <a:t>Back off just enough to prevent a skid</a:t>
            </a:r>
          </a:p>
          <a:p>
            <a:pPr lvl="1">
              <a:spcAft>
                <a:spcPts val="800"/>
              </a:spcAft>
              <a:buClr>
                <a:schemeClr val="accent1"/>
              </a:buClr>
            </a:pPr>
            <a:r>
              <a:rPr lang="en-CA" sz="2000" dirty="0" smtClean="0">
                <a:solidFill>
                  <a:schemeClr val="tx1">
                    <a:lumMod val="75000"/>
                    <a:lumOff val="25000"/>
                  </a:schemeClr>
                </a:solidFill>
              </a:rPr>
              <a:t>Is NOT pumping the brakes</a:t>
            </a:r>
            <a:endParaRPr lang="en-US" sz="2000" dirty="0">
              <a:solidFill>
                <a:schemeClr val="tx1"/>
              </a:solidFill>
            </a:endParaRPr>
          </a:p>
          <a:p>
            <a:pPr marL="0" indent="0">
              <a:lnSpc>
                <a:spcPct val="100000"/>
              </a:lnSpc>
              <a:spcBef>
                <a:spcPts val="0"/>
              </a:spcBef>
              <a:spcAft>
                <a:spcPts val="800"/>
              </a:spcAft>
              <a:buClr>
                <a:schemeClr val="accent1"/>
              </a:buClr>
              <a:buNone/>
            </a:pPr>
            <a:r>
              <a:rPr lang="en-US" dirty="0">
                <a:solidFill>
                  <a:schemeClr val="tx1">
                    <a:lumMod val="75000"/>
                    <a:lumOff val="25000"/>
                  </a:schemeClr>
                </a:solidFill>
              </a:rPr>
              <a:t>ABS Brakes:</a:t>
            </a:r>
          </a:p>
          <a:p>
            <a:pPr>
              <a:buClr>
                <a:schemeClr val="accent1"/>
              </a:buClr>
            </a:pPr>
            <a:r>
              <a:rPr lang="en-CA" sz="2400" dirty="0" smtClean="0">
                <a:solidFill>
                  <a:schemeClr val="tx1">
                    <a:lumMod val="75000"/>
                    <a:lumOff val="25000"/>
                  </a:schemeClr>
                </a:solidFill>
              </a:rPr>
              <a:t>Primary purpose is to prevent skidding</a:t>
            </a:r>
          </a:p>
          <a:p>
            <a:pPr>
              <a:buClr>
                <a:schemeClr val="accent1"/>
              </a:buClr>
            </a:pPr>
            <a:r>
              <a:rPr lang="en-CA" sz="2400" dirty="0" smtClean="0">
                <a:solidFill>
                  <a:schemeClr val="tx1">
                    <a:lumMod val="75000"/>
                    <a:lumOff val="25000"/>
                  </a:schemeClr>
                </a:solidFill>
              </a:rPr>
              <a:t>ABS </a:t>
            </a:r>
            <a:r>
              <a:rPr lang="en-CA" sz="2400" dirty="0">
                <a:solidFill>
                  <a:schemeClr val="tx1">
                    <a:lumMod val="75000"/>
                    <a:lumOff val="25000"/>
                  </a:schemeClr>
                </a:solidFill>
              </a:rPr>
              <a:t>brakes do threshold braking for you. </a:t>
            </a:r>
            <a:endParaRPr lang="en-CA" sz="2400" dirty="0" smtClean="0">
              <a:solidFill>
                <a:schemeClr val="tx1">
                  <a:lumMod val="75000"/>
                  <a:lumOff val="25000"/>
                </a:schemeClr>
              </a:solidFill>
            </a:endParaRPr>
          </a:p>
          <a:p>
            <a:pPr lvl="1">
              <a:buClr>
                <a:schemeClr val="accent1"/>
              </a:buClr>
            </a:pPr>
            <a:r>
              <a:rPr lang="en-CA" sz="2000" dirty="0" smtClean="0">
                <a:solidFill>
                  <a:schemeClr val="tx1">
                    <a:lumMod val="75000"/>
                    <a:lumOff val="25000"/>
                  </a:schemeClr>
                </a:solidFill>
              </a:rPr>
              <a:t>ABS </a:t>
            </a:r>
            <a:r>
              <a:rPr lang="en-CA" sz="2000" dirty="0">
                <a:solidFill>
                  <a:schemeClr val="tx1">
                    <a:lumMod val="75000"/>
                    <a:lumOff val="25000"/>
                  </a:schemeClr>
                </a:solidFill>
              </a:rPr>
              <a:t>sensors monitor each wheel and lessen brake pressure just before a wheel starts to skid.  </a:t>
            </a:r>
          </a:p>
          <a:p>
            <a:pPr>
              <a:buClr>
                <a:schemeClr val="accent1"/>
              </a:buClr>
            </a:pPr>
            <a:r>
              <a:rPr lang="en-CA" sz="2400" dirty="0" smtClean="0">
                <a:solidFill>
                  <a:schemeClr val="tx1">
                    <a:lumMod val="75000"/>
                    <a:lumOff val="25000"/>
                  </a:schemeClr>
                </a:solidFill>
              </a:rPr>
              <a:t>If you </a:t>
            </a:r>
            <a:r>
              <a:rPr lang="en-CA" sz="2400" dirty="0">
                <a:solidFill>
                  <a:schemeClr val="tx1">
                    <a:lumMod val="75000"/>
                    <a:lumOff val="25000"/>
                  </a:schemeClr>
                </a:solidFill>
              </a:rPr>
              <a:t>need to brake suddenly, press hard and hold the brake. </a:t>
            </a:r>
            <a:endParaRPr lang="en-US" sz="2400" dirty="0" smtClean="0">
              <a:solidFill>
                <a:schemeClr val="tx1">
                  <a:lumMod val="75000"/>
                  <a:lumOff val="25000"/>
                </a:schemeClr>
              </a:solidFill>
            </a:endParaRPr>
          </a:p>
          <a:p>
            <a:pPr marL="0" indent="0">
              <a:buNone/>
            </a:pPr>
            <a:endParaRPr lang="en-US"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93530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Automatic Traction Control </a:t>
            </a:r>
            <a:endParaRPr lang="en-CA" b="1" dirty="0"/>
          </a:p>
        </p:txBody>
      </p:sp>
      <p:sp>
        <p:nvSpPr>
          <p:cNvPr id="3" name="Content Placeholder 2"/>
          <p:cNvSpPr>
            <a:spLocks noGrp="1"/>
          </p:cNvSpPr>
          <p:nvPr>
            <p:ph sz="quarter" idx="11"/>
          </p:nvPr>
        </p:nvSpPr>
        <p:spPr>
          <a:xfrm>
            <a:off x="544671" y="934821"/>
            <a:ext cx="7886700" cy="4955046"/>
          </a:xfrm>
        </p:spPr>
        <p:txBody>
          <a:bodyPr/>
          <a:lstStyle/>
          <a:p>
            <a:pPr marL="0" indent="0" defTabSz="457200">
              <a:lnSpc>
                <a:spcPct val="100000"/>
              </a:lnSpc>
              <a:buClr>
                <a:schemeClr val="accent1"/>
              </a:buClr>
              <a:buNone/>
            </a:pPr>
            <a:r>
              <a:rPr lang="en-CA" dirty="0" smtClean="0">
                <a:solidFill>
                  <a:schemeClr val="tx1">
                    <a:lumMod val="75000"/>
                    <a:lumOff val="25000"/>
                  </a:schemeClr>
                </a:solidFill>
              </a:rPr>
              <a:t>Automatic traction control </a:t>
            </a:r>
            <a:r>
              <a:rPr lang="en-CA" dirty="0">
                <a:solidFill>
                  <a:schemeClr val="tx1">
                    <a:lumMod val="75000"/>
                    <a:lumOff val="25000"/>
                  </a:schemeClr>
                </a:solidFill>
              </a:rPr>
              <a:t>(ATC</a:t>
            </a:r>
            <a:r>
              <a:rPr lang="en-CA" dirty="0" smtClean="0">
                <a:solidFill>
                  <a:schemeClr val="tx1">
                    <a:lumMod val="75000"/>
                    <a:lumOff val="25000"/>
                  </a:schemeClr>
                </a:solidFill>
              </a:rPr>
              <a:t>) </a:t>
            </a:r>
          </a:p>
          <a:p>
            <a:pPr defTabSz="457200">
              <a:lnSpc>
                <a:spcPct val="100000"/>
              </a:lnSpc>
              <a:buClr>
                <a:schemeClr val="accent1"/>
              </a:buClr>
            </a:pPr>
            <a:r>
              <a:rPr lang="en-CA" sz="2400" dirty="0">
                <a:solidFill>
                  <a:schemeClr val="tx1">
                    <a:lumMod val="75000"/>
                    <a:lumOff val="25000"/>
                  </a:schemeClr>
                </a:solidFill>
                <a:ea typeface="Calibri" panose="020F0502020204030204" pitchFamily="34" charset="0"/>
                <a:cs typeface="Times New Roman" panose="02020603050405020304" pitchFamily="18" charset="0"/>
              </a:rPr>
              <a:t>Used to prevent wheel spin due to acceleration</a:t>
            </a:r>
          </a:p>
          <a:p>
            <a:pPr defTabSz="457200">
              <a:lnSpc>
                <a:spcPct val="100000"/>
              </a:lnSpc>
              <a:buClr>
                <a:schemeClr val="accent1"/>
              </a:buClr>
            </a:pPr>
            <a:r>
              <a:rPr lang="en-US" sz="2400" dirty="0" smtClean="0">
                <a:solidFill>
                  <a:schemeClr val="tx1">
                    <a:lumMod val="75000"/>
                    <a:lumOff val="25000"/>
                  </a:schemeClr>
                </a:solidFill>
                <a:ea typeface="Calibri" panose="020F0502020204030204" pitchFamily="34" charset="0"/>
                <a:cs typeface="Times New Roman" panose="02020603050405020304" pitchFamily="18" charset="0"/>
              </a:rPr>
              <a:t>Additional warning light to indicate when the ATC is working</a:t>
            </a:r>
          </a:p>
          <a:p>
            <a:pPr marL="0" indent="0" defTabSz="457200">
              <a:lnSpc>
                <a:spcPct val="100000"/>
              </a:lnSpc>
              <a:buClr>
                <a:schemeClr val="accent1"/>
              </a:buClr>
              <a:buNone/>
            </a:pPr>
            <a:endParaRPr lang="en-US" sz="2400" dirty="0" smtClean="0">
              <a:solidFill>
                <a:schemeClr val="tx1">
                  <a:lumMod val="75000"/>
                  <a:lumOff val="25000"/>
                </a:schemeClr>
              </a:solidFill>
              <a:ea typeface="Calibri" panose="020F0502020204030204" pitchFamily="34" charset="0"/>
              <a:cs typeface="Times New Roman" panose="02020603050405020304" pitchFamily="18" charset="0"/>
            </a:endParaRPr>
          </a:p>
          <a:p>
            <a:pPr marL="0" indent="0" defTabSz="457200">
              <a:lnSpc>
                <a:spcPct val="100000"/>
              </a:lnSpc>
              <a:buClr>
                <a:schemeClr val="accent1"/>
              </a:buClr>
              <a:buNone/>
            </a:pPr>
            <a:r>
              <a:rPr lang="en-US" dirty="0">
                <a:solidFill>
                  <a:schemeClr val="tx1">
                    <a:lumMod val="75000"/>
                    <a:lumOff val="25000"/>
                  </a:schemeClr>
                </a:solidFill>
              </a:rPr>
              <a:t>Traction Control &amp; Anti-Lock braking systems are paired </a:t>
            </a:r>
            <a:r>
              <a:rPr lang="en-US" dirty="0" smtClean="0">
                <a:solidFill>
                  <a:schemeClr val="tx1">
                    <a:lumMod val="75000"/>
                    <a:lumOff val="25000"/>
                  </a:schemeClr>
                </a:solidFill>
              </a:rPr>
              <a:t>together as </a:t>
            </a:r>
            <a:r>
              <a:rPr lang="en-US" dirty="0">
                <a:solidFill>
                  <a:schemeClr val="tx1">
                    <a:lumMod val="75000"/>
                    <a:lumOff val="25000"/>
                  </a:schemeClr>
                </a:solidFill>
              </a:rPr>
              <a:t>they help improve the vehicle’s stability by working in tandem</a:t>
            </a:r>
          </a:p>
          <a:p>
            <a:pPr marL="0" indent="0" defTabSz="457200">
              <a:lnSpc>
                <a:spcPct val="100000"/>
              </a:lnSpc>
              <a:buClr>
                <a:schemeClr val="accent1"/>
              </a:buClr>
              <a:buNone/>
            </a:pPr>
            <a:r>
              <a:rPr lang="en-US" dirty="0">
                <a:solidFill>
                  <a:schemeClr val="tx1">
                    <a:lumMod val="75000"/>
                    <a:lumOff val="25000"/>
                  </a:schemeClr>
                </a:solidFill>
                <a:ea typeface="Calibri" panose="020F0502020204030204" pitchFamily="34" charset="0"/>
                <a:cs typeface="Times New Roman" panose="02020603050405020304" pitchFamily="18" charset="0"/>
              </a:rPr>
              <a:t> </a:t>
            </a:r>
            <a:endParaRPr lang="en-US" dirty="0" smtClean="0">
              <a:solidFill>
                <a:schemeClr val="tx1">
                  <a:lumMod val="75000"/>
                  <a:lumOff val="25000"/>
                </a:schemeClr>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920953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Electronic Stability Control Systems</a:t>
            </a:r>
            <a:endParaRPr lang="en-CA" b="1" dirty="0"/>
          </a:p>
        </p:txBody>
      </p:sp>
      <p:sp>
        <p:nvSpPr>
          <p:cNvPr id="3" name="Content Placeholder 2"/>
          <p:cNvSpPr>
            <a:spLocks noGrp="1"/>
          </p:cNvSpPr>
          <p:nvPr>
            <p:ph sz="quarter" idx="11"/>
          </p:nvPr>
        </p:nvSpPr>
        <p:spPr>
          <a:xfrm>
            <a:off x="544671" y="934821"/>
            <a:ext cx="7886700" cy="5532512"/>
          </a:xfrm>
        </p:spPr>
        <p:txBody>
          <a:bodyPr/>
          <a:lstStyle/>
          <a:p>
            <a:pPr marL="0" indent="0" defTabSz="457200">
              <a:lnSpc>
                <a:spcPct val="100000"/>
              </a:lnSpc>
              <a:spcAft>
                <a:spcPts val="800"/>
              </a:spcAft>
              <a:buClr>
                <a:schemeClr val="accent1"/>
              </a:buClr>
              <a:buNone/>
            </a:pPr>
            <a:r>
              <a:rPr lang="en-CA" dirty="0" smtClean="0">
                <a:solidFill>
                  <a:schemeClr val="tx1">
                    <a:lumMod val="75000"/>
                    <a:lumOff val="25000"/>
                  </a:schemeClr>
                </a:solidFill>
              </a:rPr>
              <a:t>Electronic Stability </a:t>
            </a:r>
            <a:r>
              <a:rPr lang="en-CA" dirty="0">
                <a:solidFill>
                  <a:schemeClr val="tx1">
                    <a:lumMod val="75000"/>
                    <a:lumOff val="25000"/>
                  </a:schemeClr>
                </a:solidFill>
              </a:rPr>
              <a:t>C</a:t>
            </a:r>
            <a:r>
              <a:rPr lang="en-CA" dirty="0" smtClean="0">
                <a:solidFill>
                  <a:schemeClr val="tx1">
                    <a:lumMod val="75000"/>
                    <a:lumOff val="25000"/>
                  </a:schemeClr>
                </a:solidFill>
              </a:rPr>
              <a:t>ontrol (ESC) systems are more advanced than ATC</a:t>
            </a:r>
          </a:p>
          <a:p>
            <a:pPr defTabSz="457200">
              <a:lnSpc>
                <a:spcPct val="100000"/>
              </a:lnSpc>
              <a:spcAft>
                <a:spcPts val="800"/>
              </a:spcAft>
              <a:buClr>
                <a:schemeClr val="accent1"/>
              </a:buClr>
            </a:pPr>
            <a:r>
              <a:rPr lang="en-CA" sz="2400" dirty="0" smtClean="0">
                <a:solidFill>
                  <a:schemeClr val="tx1">
                    <a:lumMod val="75000"/>
                    <a:lumOff val="25000"/>
                  </a:schemeClr>
                </a:solidFill>
              </a:rPr>
              <a:t>Detects loss of steering control and automatically applies the brakes to offset over or understeering</a:t>
            </a:r>
          </a:p>
          <a:p>
            <a:pPr defTabSz="457200">
              <a:lnSpc>
                <a:spcPct val="100000"/>
              </a:lnSpc>
              <a:spcAft>
                <a:spcPts val="800"/>
              </a:spcAft>
              <a:buClr>
                <a:schemeClr val="accent1"/>
              </a:buClr>
            </a:pPr>
            <a:r>
              <a:rPr lang="en-CA" sz="2400" dirty="0" smtClean="0">
                <a:solidFill>
                  <a:schemeClr val="tx1">
                    <a:lumMod val="75000"/>
                    <a:lumOff val="25000"/>
                  </a:schemeClr>
                </a:solidFill>
              </a:rPr>
              <a:t>Monitor rollover and yaw (jackknife)</a:t>
            </a:r>
          </a:p>
          <a:p>
            <a:pPr defTabSz="457200">
              <a:lnSpc>
                <a:spcPct val="100000"/>
              </a:lnSpc>
              <a:spcAft>
                <a:spcPts val="800"/>
              </a:spcAft>
              <a:buClr>
                <a:schemeClr val="accent1"/>
              </a:buClr>
            </a:pPr>
            <a:r>
              <a:rPr lang="en-CA" sz="2400" dirty="0" smtClean="0">
                <a:solidFill>
                  <a:schemeClr val="tx1">
                    <a:lumMod val="75000"/>
                    <a:lumOff val="25000"/>
                  </a:schemeClr>
                </a:solidFill>
              </a:rPr>
              <a:t>Greater ability to handle multiple, programmed situations</a:t>
            </a:r>
            <a:endParaRPr lang="en-US" sz="2400" dirty="0">
              <a:solidFill>
                <a:schemeClr val="tx1">
                  <a:lumMod val="75000"/>
                  <a:lumOff val="25000"/>
                </a:schemeClr>
              </a:solidFill>
            </a:endParaRPr>
          </a:p>
          <a:p>
            <a:pPr defTabSz="457200">
              <a:lnSpc>
                <a:spcPct val="100000"/>
              </a:lnSpc>
              <a:spcAft>
                <a:spcPts val="800"/>
              </a:spcAft>
              <a:buClr>
                <a:schemeClr val="accent1"/>
              </a:buClr>
            </a:pPr>
            <a:r>
              <a:rPr lang="en-CA" sz="2400" dirty="0" smtClean="0">
                <a:solidFill>
                  <a:schemeClr val="tx1">
                    <a:lumMod val="75000"/>
                    <a:lumOff val="25000"/>
                  </a:schemeClr>
                </a:solidFill>
              </a:rPr>
              <a:t>Systems correct unusual vehicle behaviours</a:t>
            </a:r>
          </a:p>
          <a:p>
            <a:pPr lvl="1" defTabSz="457200">
              <a:lnSpc>
                <a:spcPct val="100000"/>
              </a:lnSpc>
              <a:spcAft>
                <a:spcPts val="800"/>
              </a:spcAft>
              <a:buClr>
                <a:schemeClr val="accent1"/>
              </a:buClr>
            </a:pPr>
            <a:r>
              <a:rPr lang="en-CA" sz="2000" dirty="0" smtClean="0">
                <a:solidFill>
                  <a:schemeClr val="tx1">
                    <a:lumMod val="75000"/>
                    <a:lumOff val="25000"/>
                  </a:schemeClr>
                </a:solidFill>
              </a:rPr>
              <a:t>Take </a:t>
            </a:r>
            <a:r>
              <a:rPr lang="en-CA" sz="2000" dirty="0">
                <a:solidFill>
                  <a:schemeClr val="tx1">
                    <a:lumMod val="75000"/>
                    <a:lumOff val="25000"/>
                  </a:schemeClr>
                </a:solidFill>
              </a:rPr>
              <a:t>over if the vehicle does not react </a:t>
            </a:r>
            <a:r>
              <a:rPr lang="en-CA" sz="2000" dirty="0" smtClean="0">
                <a:solidFill>
                  <a:schemeClr val="tx1">
                    <a:lumMod val="75000"/>
                    <a:lumOff val="25000"/>
                  </a:schemeClr>
                </a:solidFill>
              </a:rPr>
              <a:t>correctly</a:t>
            </a:r>
            <a:endParaRPr lang="en-CA" sz="2000" dirty="0">
              <a:solidFill>
                <a:schemeClr val="tx1">
                  <a:lumMod val="75000"/>
                  <a:lumOff val="25000"/>
                </a:schemeClr>
              </a:solidFill>
            </a:endParaRPr>
          </a:p>
          <a:p>
            <a:pPr defTabSz="457200">
              <a:lnSpc>
                <a:spcPct val="100000"/>
              </a:lnSpc>
              <a:spcAft>
                <a:spcPts val="800"/>
              </a:spcAft>
              <a:buClr>
                <a:schemeClr val="accent1"/>
              </a:buClr>
            </a:pPr>
            <a:r>
              <a:rPr lang="en-US" sz="2400" dirty="0" smtClean="0">
                <a:solidFill>
                  <a:schemeClr val="tx1">
                    <a:lumMod val="75000"/>
                    <a:lumOff val="25000"/>
                  </a:schemeClr>
                </a:solidFill>
                <a:cs typeface="Times New Roman" panose="02020603050405020304" pitchFamily="18" charset="0"/>
              </a:rPr>
              <a:t>Requires vehicle inspection to ensure system is in safe operating condition</a:t>
            </a:r>
            <a:endParaRPr lang="en-US" sz="2400" dirty="0">
              <a:solidFill>
                <a:schemeClr val="tx1">
                  <a:lumMod val="75000"/>
                  <a:lumOff val="25000"/>
                </a:schemeClr>
              </a:solidFill>
              <a:cs typeface="Times New Roman" panose="02020603050405020304" pitchFamily="18" charset="0"/>
            </a:endParaRPr>
          </a:p>
        </p:txBody>
      </p:sp>
    </p:spTree>
    <p:custDataLst>
      <p:tags r:id="rId1"/>
    </p:custDataLst>
    <p:extLst>
      <p:ext uri="{BB962C8B-B14F-4D97-AF65-F5344CB8AC3E}">
        <p14:creationId xmlns:p14="http://schemas.microsoft.com/office/powerpoint/2010/main" val="18594482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Loss of Brakes</a:t>
            </a:r>
            <a:endParaRPr lang="en-CA" dirty="0"/>
          </a:p>
        </p:txBody>
      </p:sp>
      <p:sp>
        <p:nvSpPr>
          <p:cNvPr id="3" name="Content Placeholder 2"/>
          <p:cNvSpPr>
            <a:spLocks noGrp="1"/>
          </p:cNvSpPr>
          <p:nvPr>
            <p:ph sz="quarter" idx="11"/>
          </p:nvPr>
        </p:nvSpPr>
        <p:spPr>
          <a:xfrm>
            <a:off x="544671" y="934821"/>
            <a:ext cx="7886699" cy="2909046"/>
          </a:xfrm>
        </p:spPr>
        <p:txBody>
          <a:bodyPr/>
          <a:lstStyle/>
          <a:p>
            <a:pPr marL="0" indent="0" defTabSz="457200">
              <a:lnSpc>
                <a:spcPct val="100000"/>
              </a:lnSpc>
              <a:spcBef>
                <a:spcPts val="0"/>
              </a:spcBef>
              <a:spcAft>
                <a:spcPts val="800"/>
              </a:spcAft>
              <a:buClr>
                <a:schemeClr val="accent1"/>
              </a:buClr>
              <a:buNone/>
            </a:pPr>
            <a:r>
              <a:rPr lang="en-US" dirty="0" smtClean="0">
                <a:solidFill>
                  <a:schemeClr val="tx1">
                    <a:lumMod val="75000"/>
                    <a:lumOff val="25000"/>
                  </a:schemeClr>
                </a:solidFill>
              </a:rPr>
              <a:t>How </a:t>
            </a:r>
            <a:r>
              <a:rPr lang="en-US" dirty="0">
                <a:solidFill>
                  <a:schemeClr val="tx1">
                    <a:lumMod val="75000"/>
                    <a:lumOff val="25000"/>
                  </a:schemeClr>
                </a:solidFill>
              </a:rPr>
              <a:t>to handle the emergency </a:t>
            </a:r>
            <a:r>
              <a:rPr lang="en-US" dirty="0" smtClean="0">
                <a:solidFill>
                  <a:schemeClr val="tx1">
                    <a:lumMod val="75000"/>
                    <a:lumOff val="25000"/>
                  </a:schemeClr>
                </a:solidFill>
              </a:rPr>
              <a:t>situation:</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A</a:t>
            </a:r>
            <a:r>
              <a:rPr lang="en-CA" sz="2400" dirty="0" smtClean="0">
                <a:solidFill>
                  <a:schemeClr val="tx1">
                    <a:lumMod val="75000"/>
                    <a:lumOff val="25000"/>
                  </a:schemeClr>
                </a:solidFill>
              </a:rPr>
              <a:t>pply </a:t>
            </a:r>
            <a:r>
              <a:rPr lang="en-CA" sz="2400" dirty="0">
                <a:solidFill>
                  <a:schemeClr val="tx1">
                    <a:lumMod val="75000"/>
                    <a:lumOff val="25000"/>
                  </a:schemeClr>
                </a:solidFill>
              </a:rPr>
              <a:t>steady pressure to the brake pedal </a:t>
            </a:r>
            <a:endParaRPr lang="en-CA" sz="2400" dirty="0" smtClean="0">
              <a:solidFill>
                <a:schemeClr val="tx1">
                  <a:lumMod val="75000"/>
                  <a:lumOff val="25000"/>
                </a:schemeClr>
              </a:solidFill>
            </a:endParaRP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D</a:t>
            </a:r>
            <a:r>
              <a:rPr lang="en-CA" sz="2400" dirty="0" smtClean="0">
                <a:solidFill>
                  <a:schemeClr val="tx1">
                    <a:lumMod val="75000"/>
                    <a:lumOff val="25000"/>
                  </a:schemeClr>
                </a:solidFill>
              </a:rPr>
              <a:t>ownshift </a:t>
            </a:r>
            <a:r>
              <a:rPr lang="en-CA" sz="2400" dirty="0">
                <a:solidFill>
                  <a:schemeClr val="tx1">
                    <a:lumMod val="75000"/>
                    <a:lumOff val="25000"/>
                  </a:schemeClr>
                </a:solidFill>
              </a:rPr>
              <a:t>to the lowest gear </a:t>
            </a:r>
            <a:r>
              <a:rPr lang="en-CA" sz="2400" dirty="0" smtClean="0">
                <a:solidFill>
                  <a:schemeClr val="tx1">
                    <a:lumMod val="75000"/>
                    <a:lumOff val="25000"/>
                  </a:schemeClr>
                </a:solidFill>
              </a:rPr>
              <a:t>possible</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S</a:t>
            </a:r>
            <a:r>
              <a:rPr lang="en-CA" sz="2400" dirty="0" smtClean="0">
                <a:solidFill>
                  <a:schemeClr val="tx1">
                    <a:lumMod val="75000"/>
                    <a:lumOff val="25000"/>
                  </a:schemeClr>
                </a:solidFill>
              </a:rPr>
              <a:t>elect </a:t>
            </a:r>
            <a:r>
              <a:rPr lang="en-CA" sz="2400" dirty="0">
                <a:solidFill>
                  <a:schemeClr val="tx1">
                    <a:lumMod val="75000"/>
                    <a:lumOff val="25000"/>
                  </a:schemeClr>
                </a:solidFill>
              </a:rPr>
              <a:t>a path </a:t>
            </a:r>
            <a:r>
              <a:rPr lang="en-US" sz="2400" dirty="0" smtClean="0">
                <a:solidFill>
                  <a:schemeClr val="tx1">
                    <a:lumMod val="75000"/>
                    <a:lumOff val="25000"/>
                  </a:schemeClr>
                </a:solidFill>
              </a:rPr>
              <a:t>to </a:t>
            </a:r>
            <a:r>
              <a:rPr lang="en-US" sz="2400" dirty="0">
                <a:solidFill>
                  <a:schemeClr val="tx1">
                    <a:lumMod val="75000"/>
                    <a:lumOff val="25000"/>
                  </a:schemeClr>
                </a:solidFill>
              </a:rPr>
              <a:t>bring the vehicle to a stop on the shoulder </a:t>
            </a:r>
            <a:endParaRPr lang="en-CA" sz="2400" dirty="0" smtClean="0">
              <a:solidFill>
                <a:schemeClr val="tx1">
                  <a:lumMod val="75000"/>
                  <a:lumOff val="25000"/>
                </a:schemeClr>
              </a:solidFill>
            </a:endParaRPr>
          </a:p>
          <a:p>
            <a:pPr defTabSz="457200">
              <a:lnSpc>
                <a:spcPct val="100000"/>
              </a:lnSpc>
              <a:spcBef>
                <a:spcPts val="0"/>
              </a:spcBef>
              <a:spcAft>
                <a:spcPts val="800"/>
              </a:spcAft>
              <a:buClr>
                <a:schemeClr val="accent1"/>
              </a:buClr>
            </a:pPr>
            <a:r>
              <a:rPr lang="en-CA" sz="2400" dirty="0" smtClean="0">
                <a:solidFill>
                  <a:schemeClr val="tx1">
                    <a:lumMod val="75000"/>
                    <a:lumOff val="25000"/>
                  </a:schemeClr>
                </a:solidFill>
              </a:rPr>
              <a:t>Stop as far to the right as possible</a:t>
            </a:r>
          </a:p>
          <a:p>
            <a:pPr defTabSz="457200">
              <a:lnSpc>
                <a:spcPct val="100000"/>
              </a:lnSpc>
              <a:spcBef>
                <a:spcPts val="0"/>
              </a:spcBef>
              <a:spcAft>
                <a:spcPts val="800"/>
              </a:spcAft>
              <a:buClr>
                <a:schemeClr val="accent1"/>
              </a:buClr>
            </a:pPr>
            <a:r>
              <a:rPr lang="en-CA" sz="2400" dirty="0" smtClean="0">
                <a:solidFill>
                  <a:schemeClr val="tx1">
                    <a:lumMod val="75000"/>
                    <a:lumOff val="25000"/>
                  </a:schemeClr>
                </a:solidFill>
              </a:rPr>
              <a:t>Place </a:t>
            </a:r>
            <a:r>
              <a:rPr lang="en-CA" sz="2400" dirty="0">
                <a:solidFill>
                  <a:schemeClr val="tx1">
                    <a:lumMod val="75000"/>
                    <a:lumOff val="25000"/>
                  </a:schemeClr>
                </a:solidFill>
              </a:rPr>
              <a:t>warning devices on the road</a:t>
            </a:r>
          </a:p>
          <a:p>
            <a:pPr marL="0" indent="0" algn="ctr" defTabSz="457200">
              <a:lnSpc>
                <a:spcPct val="200000"/>
              </a:lnSpc>
              <a:spcBef>
                <a:spcPts val="0"/>
              </a:spcBef>
              <a:spcAft>
                <a:spcPts val="800"/>
              </a:spcAft>
              <a:buClr>
                <a:schemeClr val="accent1"/>
              </a:buClr>
              <a:buNone/>
            </a:pPr>
            <a:endParaRPr lang="en-CA" dirty="0">
              <a:solidFill>
                <a:schemeClr val="tx1">
                  <a:lumMod val="75000"/>
                  <a:lumOff val="25000"/>
                </a:schemeClr>
              </a:solidFill>
            </a:endParaRPr>
          </a:p>
        </p:txBody>
      </p:sp>
      <p:sp>
        <p:nvSpPr>
          <p:cNvPr id="4" name="Text Box 5"/>
          <p:cNvSpPr txBox="1">
            <a:spLocks/>
          </p:cNvSpPr>
          <p:nvPr/>
        </p:nvSpPr>
        <p:spPr>
          <a:xfrm>
            <a:off x="1102593" y="3975279"/>
            <a:ext cx="6770853" cy="2331115"/>
          </a:xfrm>
          <a:prstGeom prst="roundRect">
            <a:avLst/>
          </a:prstGeom>
          <a:solidFill>
            <a:srgbClr val="5BC0CA"/>
          </a:solidFill>
          <a:ln w="9525" cap="flat" cmpd="sng" algn="ctr">
            <a:solidFill>
              <a:schemeClr val="accent6">
                <a:lumMod val="40000"/>
                <a:lumOff val="60000"/>
              </a:scheme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CA" sz="2400" dirty="0" smtClean="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If </a:t>
            </a:r>
            <a:r>
              <a:rPr lang="en-CA" sz="24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loss of air drops below 70 psi, it is likely the spring brakes have started applying. If you don’t get to a safe spot to park before air pressure drops between 20 to 45 psi, you may be stranded in the driving area of the </a:t>
            </a:r>
            <a:r>
              <a:rPr lang="en-CA" sz="2400" dirty="0" smtClean="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highway.</a:t>
            </a:r>
            <a:endParaRPr lang="en-CA" sz="24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71311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Emergency Evasive Action</a:t>
            </a:r>
            <a:endParaRPr lang="en-CA" dirty="0"/>
          </a:p>
        </p:txBody>
      </p:sp>
      <p:sp>
        <p:nvSpPr>
          <p:cNvPr id="3" name="Content Placeholder 2"/>
          <p:cNvSpPr>
            <a:spLocks noGrp="1"/>
          </p:cNvSpPr>
          <p:nvPr>
            <p:ph sz="quarter" idx="11"/>
          </p:nvPr>
        </p:nvSpPr>
        <p:spPr>
          <a:xfrm>
            <a:off x="544671" y="934821"/>
            <a:ext cx="7886700" cy="5053855"/>
          </a:xfrm>
        </p:spPr>
        <p:txBody>
          <a:bodyPr/>
          <a:lstStyle/>
          <a:p>
            <a:pPr marL="0" indent="0" defTabSz="457200">
              <a:lnSpc>
                <a:spcPct val="100000"/>
              </a:lnSpc>
              <a:spcBef>
                <a:spcPts val="0"/>
              </a:spcBef>
              <a:spcAft>
                <a:spcPts val="800"/>
              </a:spcAft>
              <a:buClr>
                <a:schemeClr val="accent1"/>
              </a:buClr>
              <a:buNone/>
            </a:pPr>
            <a:r>
              <a:rPr lang="en-CA" dirty="0" smtClean="0">
                <a:solidFill>
                  <a:schemeClr val="tx1">
                    <a:lumMod val="75000"/>
                    <a:lumOff val="25000"/>
                  </a:schemeClr>
                </a:solidFill>
              </a:rPr>
              <a:t>With little </a:t>
            </a:r>
            <a:r>
              <a:rPr lang="en-CA" dirty="0">
                <a:solidFill>
                  <a:schemeClr val="tx1">
                    <a:lumMod val="75000"/>
                    <a:lumOff val="25000"/>
                  </a:schemeClr>
                </a:solidFill>
              </a:rPr>
              <a:t>time to </a:t>
            </a:r>
            <a:r>
              <a:rPr lang="en-CA" dirty="0" smtClean="0">
                <a:solidFill>
                  <a:schemeClr val="tx1">
                    <a:lumMod val="75000"/>
                    <a:lumOff val="25000"/>
                  </a:schemeClr>
                </a:solidFill>
              </a:rPr>
              <a:t>react, you </a:t>
            </a:r>
            <a:r>
              <a:rPr lang="en-CA" dirty="0">
                <a:solidFill>
                  <a:schemeClr val="tx1">
                    <a:lumMod val="75000"/>
                    <a:lumOff val="25000"/>
                  </a:schemeClr>
                </a:solidFill>
              </a:rPr>
              <a:t>have three options</a:t>
            </a:r>
            <a:r>
              <a:rPr lang="en-US" dirty="0" smtClean="0">
                <a:solidFill>
                  <a:schemeClr val="tx1">
                    <a:lumMod val="75000"/>
                    <a:lumOff val="25000"/>
                  </a:schemeClr>
                </a:solidFill>
              </a:rPr>
              <a:t>:</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rPr>
              <a:t>Controlled </a:t>
            </a:r>
            <a:r>
              <a:rPr lang="en-US" sz="2400" dirty="0">
                <a:solidFill>
                  <a:schemeClr val="tx1">
                    <a:lumMod val="75000"/>
                    <a:lumOff val="25000"/>
                  </a:schemeClr>
                </a:solidFill>
              </a:rPr>
              <a:t>emergency braking</a:t>
            </a:r>
          </a:p>
          <a:p>
            <a:pPr defTabSz="457200">
              <a:lnSpc>
                <a:spcPct val="100000"/>
              </a:lnSpc>
              <a:spcBef>
                <a:spcPts val="0"/>
              </a:spcBef>
              <a:spcAft>
                <a:spcPts val="800"/>
              </a:spcAft>
              <a:buClr>
                <a:schemeClr val="accent1"/>
              </a:buClr>
            </a:pPr>
            <a:r>
              <a:rPr lang="en-US" sz="2400" dirty="0">
                <a:solidFill>
                  <a:schemeClr val="tx1">
                    <a:lumMod val="75000"/>
                    <a:lumOff val="25000"/>
                  </a:schemeClr>
                </a:solidFill>
              </a:rPr>
              <a:t>Quick </a:t>
            </a:r>
            <a:r>
              <a:rPr lang="en-US" sz="2400" dirty="0" smtClean="0">
                <a:solidFill>
                  <a:schemeClr val="tx1">
                    <a:lumMod val="75000"/>
                    <a:lumOff val="25000"/>
                  </a:schemeClr>
                </a:solidFill>
              </a:rPr>
              <a:t>steering, </a:t>
            </a:r>
            <a:r>
              <a:rPr lang="en-US" sz="2400" dirty="0">
                <a:solidFill>
                  <a:schemeClr val="tx1">
                    <a:lumMod val="75000"/>
                    <a:lumOff val="25000"/>
                  </a:schemeClr>
                </a:solidFill>
              </a:rPr>
              <a:t>with or without </a:t>
            </a:r>
            <a:r>
              <a:rPr lang="en-US" sz="2400" dirty="0" smtClean="0">
                <a:solidFill>
                  <a:schemeClr val="tx1">
                    <a:lumMod val="75000"/>
                    <a:lumOff val="25000"/>
                  </a:schemeClr>
                </a:solidFill>
              </a:rPr>
              <a:t>braking</a:t>
            </a:r>
          </a:p>
          <a:p>
            <a:pPr defTabSz="457200">
              <a:lnSpc>
                <a:spcPct val="100000"/>
              </a:lnSpc>
              <a:spcBef>
                <a:spcPts val="0"/>
              </a:spcBef>
              <a:spcAft>
                <a:spcPts val="800"/>
              </a:spcAft>
              <a:buClr>
                <a:schemeClr val="accent1"/>
              </a:buClr>
            </a:pPr>
            <a:r>
              <a:rPr lang="en-US" sz="2400" dirty="0" smtClean="0">
                <a:solidFill>
                  <a:schemeClr val="tx1">
                    <a:lumMod val="75000"/>
                    <a:lumOff val="25000"/>
                  </a:schemeClr>
                </a:solidFill>
              </a:rPr>
              <a:t>Riding right off the road</a:t>
            </a:r>
            <a:br>
              <a:rPr lang="en-US" sz="2400" dirty="0" smtClean="0">
                <a:solidFill>
                  <a:schemeClr val="tx1">
                    <a:lumMod val="75000"/>
                    <a:lumOff val="25000"/>
                  </a:schemeClr>
                </a:solidFill>
              </a:rPr>
            </a:br>
            <a:endParaRPr lang="en-US" sz="2400" dirty="0" smtClean="0">
              <a:solidFill>
                <a:schemeClr val="tx1">
                  <a:lumMod val="75000"/>
                  <a:lumOff val="25000"/>
                </a:schemeClr>
              </a:solidFill>
            </a:endParaRPr>
          </a:p>
          <a:p>
            <a:pPr marL="0" indent="0">
              <a:lnSpc>
                <a:spcPct val="100000"/>
              </a:lnSpc>
              <a:buNone/>
            </a:pPr>
            <a:r>
              <a:rPr lang="en-US" dirty="0" smtClean="0">
                <a:solidFill>
                  <a:schemeClr val="tx1">
                    <a:lumMod val="75000"/>
                    <a:lumOff val="25000"/>
                  </a:schemeClr>
                </a:solidFill>
              </a:rPr>
              <a:t>The best option depends on:</a:t>
            </a:r>
          </a:p>
          <a:p>
            <a:pPr>
              <a:lnSpc>
                <a:spcPct val="100000"/>
              </a:lnSpc>
              <a:buClr>
                <a:schemeClr val="accent1"/>
              </a:buClr>
            </a:pPr>
            <a:r>
              <a:rPr lang="en-US" sz="2400" dirty="0">
                <a:solidFill>
                  <a:schemeClr val="tx1">
                    <a:lumMod val="75000"/>
                    <a:lumOff val="25000"/>
                  </a:schemeClr>
                </a:solidFill>
              </a:rPr>
              <a:t>The distance to the object</a:t>
            </a:r>
          </a:p>
          <a:p>
            <a:pPr>
              <a:lnSpc>
                <a:spcPct val="100000"/>
              </a:lnSpc>
              <a:buClr>
                <a:schemeClr val="accent1"/>
              </a:buClr>
            </a:pPr>
            <a:r>
              <a:rPr lang="en-US" sz="2400" dirty="0" smtClean="0">
                <a:solidFill>
                  <a:schemeClr val="tx1">
                    <a:lumMod val="75000"/>
                    <a:lumOff val="25000"/>
                  </a:schemeClr>
                </a:solidFill>
              </a:rPr>
              <a:t>Your speed</a:t>
            </a:r>
          </a:p>
          <a:p>
            <a:pPr>
              <a:lnSpc>
                <a:spcPct val="100000"/>
              </a:lnSpc>
              <a:buClr>
                <a:schemeClr val="accent1"/>
              </a:buClr>
            </a:pPr>
            <a:r>
              <a:rPr lang="en-US" sz="2400" dirty="0" smtClean="0">
                <a:solidFill>
                  <a:schemeClr val="tx1">
                    <a:lumMod val="75000"/>
                    <a:lumOff val="25000"/>
                  </a:schemeClr>
                </a:solidFill>
              </a:rPr>
              <a:t>The quality of your tires</a:t>
            </a:r>
          </a:p>
          <a:p>
            <a:pPr>
              <a:lnSpc>
                <a:spcPct val="100000"/>
              </a:lnSpc>
              <a:buClr>
                <a:schemeClr val="accent1"/>
              </a:buClr>
            </a:pPr>
            <a:r>
              <a:rPr lang="en-US" sz="2400" dirty="0" smtClean="0">
                <a:solidFill>
                  <a:schemeClr val="tx1">
                    <a:lumMod val="75000"/>
                    <a:lumOff val="25000"/>
                  </a:schemeClr>
                </a:solidFill>
              </a:rPr>
              <a:t>Road conditions</a:t>
            </a:r>
          </a:p>
          <a:p>
            <a:pPr>
              <a:lnSpc>
                <a:spcPct val="100000"/>
              </a:lnSpc>
            </a:pPr>
            <a:endParaRPr lang="en-CA"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846270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Oncoming Vehicles</a:t>
            </a:r>
            <a:endParaRPr lang="en-CA" dirty="0"/>
          </a:p>
        </p:txBody>
      </p:sp>
      <p:sp>
        <p:nvSpPr>
          <p:cNvPr id="3" name="Content Placeholder 2"/>
          <p:cNvSpPr>
            <a:spLocks noGrp="1"/>
          </p:cNvSpPr>
          <p:nvPr>
            <p:ph sz="quarter" idx="11"/>
          </p:nvPr>
        </p:nvSpPr>
        <p:spPr>
          <a:xfrm>
            <a:off x="628651" y="934821"/>
            <a:ext cx="7886700" cy="5923180"/>
          </a:xfrm>
        </p:spPr>
        <p:txBody>
          <a:bodyPr/>
          <a:lstStyle/>
          <a:p>
            <a:pPr marL="0" indent="0">
              <a:buClr>
                <a:schemeClr val="accent1"/>
              </a:buClr>
              <a:buNone/>
            </a:pPr>
            <a:r>
              <a:rPr lang="en-CA" dirty="0">
                <a:solidFill>
                  <a:schemeClr val="tx1">
                    <a:lumMod val="75000"/>
                    <a:lumOff val="25000"/>
                  </a:schemeClr>
                </a:solidFill>
              </a:rPr>
              <a:t>If an oncoming vehicle is in the wrong lane, it will be easier to react correctly if you can determine </a:t>
            </a:r>
            <a:r>
              <a:rPr lang="en-CA" dirty="0" smtClean="0">
                <a:solidFill>
                  <a:schemeClr val="tx1">
                    <a:lumMod val="75000"/>
                    <a:lumOff val="25000"/>
                  </a:schemeClr>
                </a:solidFill>
              </a:rPr>
              <a:t>why:</a:t>
            </a:r>
            <a:endParaRPr lang="en-CA" dirty="0">
              <a:solidFill>
                <a:schemeClr val="tx1">
                  <a:lumMod val="75000"/>
                  <a:lumOff val="25000"/>
                </a:schemeClr>
              </a:solidFill>
            </a:endParaRPr>
          </a:p>
          <a:p>
            <a:pPr lvl="0">
              <a:buClr>
                <a:schemeClr val="accent1"/>
              </a:buClr>
            </a:pPr>
            <a:r>
              <a:rPr lang="en-CA" sz="2400" dirty="0">
                <a:solidFill>
                  <a:schemeClr val="tx1">
                    <a:lumMod val="75000"/>
                    <a:lumOff val="25000"/>
                  </a:schemeClr>
                </a:solidFill>
              </a:rPr>
              <a:t>A problem in their </a:t>
            </a:r>
            <a:r>
              <a:rPr lang="en-CA" sz="2400" dirty="0" smtClean="0">
                <a:solidFill>
                  <a:schemeClr val="tx1">
                    <a:lumMod val="75000"/>
                    <a:lumOff val="25000"/>
                  </a:schemeClr>
                </a:solidFill>
              </a:rPr>
              <a:t>lane </a:t>
            </a:r>
          </a:p>
          <a:p>
            <a:pPr>
              <a:buClr>
                <a:schemeClr val="accent1"/>
              </a:buClr>
            </a:pPr>
            <a:r>
              <a:rPr lang="en-CA" sz="2400" dirty="0" smtClean="0">
                <a:solidFill>
                  <a:schemeClr val="tx1">
                    <a:lumMod val="75000"/>
                    <a:lumOff val="25000"/>
                  </a:schemeClr>
                </a:solidFill>
              </a:rPr>
              <a:t>Faulty </a:t>
            </a:r>
            <a:r>
              <a:rPr lang="en-CA" sz="2400" dirty="0">
                <a:solidFill>
                  <a:schemeClr val="tx1">
                    <a:lumMod val="75000"/>
                    <a:lumOff val="25000"/>
                  </a:schemeClr>
                </a:solidFill>
              </a:rPr>
              <a:t>driving </a:t>
            </a:r>
            <a:r>
              <a:rPr lang="en-CA" sz="2400" dirty="0" smtClean="0">
                <a:solidFill>
                  <a:schemeClr val="tx1">
                    <a:lumMod val="75000"/>
                    <a:lumOff val="25000"/>
                  </a:schemeClr>
                </a:solidFill>
              </a:rPr>
              <a:t>manoeuvres </a:t>
            </a:r>
            <a:r>
              <a:rPr lang="en-CA" sz="2400" dirty="0">
                <a:solidFill>
                  <a:schemeClr val="tx1">
                    <a:lumMod val="75000"/>
                    <a:lumOff val="25000"/>
                  </a:schemeClr>
                </a:solidFill>
              </a:rPr>
              <a:t>/ loss of control</a:t>
            </a:r>
          </a:p>
          <a:p>
            <a:pPr lvl="0">
              <a:buClr>
                <a:schemeClr val="accent1"/>
              </a:buClr>
            </a:pPr>
            <a:r>
              <a:rPr lang="en-CA" sz="2400" dirty="0" smtClean="0">
                <a:solidFill>
                  <a:schemeClr val="tx1">
                    <a:lumMod val="75000"/>
                    <a:lumOff val="25000"/>
                  </a:schemeClr>
                </a:solidFill>
              </a:rPr>
              <a:t>Centrifugal </a:t>
            </a:r>
            <a:r>
              <a:rPr lang="en-CA" sz="2400" dirty="0">
                <a:solidFill>
                  <a:schemeClr val="tx1">
                    <a:lumMod val="75000"/>
                    <a:lumOff val="25000"/>
                  </a:schemeClr>
                </a:solidFill>
              </a:rPr>
              <a:t>force on </a:t>
            </a:r>
            <a:r>
              <a:rPr lang="en-CA" sz="2400" dirty="0" smtClean="0">
                <a:solidFill>
                  <a:schemeClr val="tx1">
                    <a:lumMod val="75000"/>
                    <a:lumOff val="25000"/>
                  </a:schemeClr>
                </a:solidFill>
              </a:rPr>
              <a:t>curves </a:t>
            </a:r>
            <a:endParaRPr lang="en-CA" sz="2000" dirty="0">
              <a:solidFill>
                <a:schemeClr val="tx1">
                  <a:lumMod val="75000"/>
                  <a:lumOff val="25000"/>
                </a:schemeClr>
              </a:solidFill>
            </a:endParaRPr>
          </a:p>
          <a:p>
            <a:pPr marL="0" lvl="0" indent="0">
              <a:buClr>
                <a:schemeClr val="accent1"/>
              </a:buClr>
              <a:buNone/>
            </a:pPr>
            <a:endParaRPr lang="en-US" sz="2000" dirty="0">
              <a:solidFill>
                <a:schemeClr val="tx1">
                  <a:lumMod val="75000"/>
                  <a:lumOff val="25000"/>
                </a:schemeClr>
              </a:solidFill>
            </a:endParaRPr>
          </a:p>
          <a:p>
            <a:pPr marL="0" indent="0">
              <a:buNone/>
            </a:pPr>
            <a:r>
              <a:rPr lang="en-CA" dirty="0">
                <a:solidFill>
                  <a:schemeClr val="tx1">
                    <a:lumMod val="75000"/>
                    <a:lumOff val="25000"/>
                  </a:schemeClr>
                </a:solidFill>
              </a:rPr>
              <a:t>To avoid a head-on collision:</a:t>
            </a:r>
          </a:p>
          <a:p>
            <a:pPr lvl="0">
              <a:buClr>
                <a:schemeClr val="accent1"/>
              </a:buClr>
            </a:pPr>
            <a:r>
              <a:rPr lang="en-CA" sz="2400" dirty="0">
                <a:solidFill>
                  <a:schemeClr val="tx1">
                    <a:lumMod val="75000"/>
                    <a:lumOff val="25000"/>
                  </a:schemeClr>
                </a:solidFill>
              </a:rPr>
              <a:t>Read the </a:t>
            </a:r>
            <a:r>
              <a:rPr lang="en-CA" sz="2400" dirty="0" smtClean="0">
                <a:solidFill>
                  <a:schemeClr val="tx1">
                    <a:lumMod val="75000"/>
                    <a:lumOff val="25000"/>
                  </a:schemeClr>
                </a:solidFill>
              </a:rPr>
              <a:t>road </a:t>
            </a:r>
            <a:r>
              <a:rPr lang="en-CA" sz="2400" dirty="0">
                <a:solidFill>
                  <a:schemeClr val="tx1">
                    <a:lumMod val="75000"/>
                    <a:lumOff val="25000"/>
                  </a:schemeClr>
                </a:solidFill>
              </a:rPr>
              <a:t>a</a:t>
            </a:r>
            <a:r>
              <a:rPr lang="en-CA" sz="2400" dirty="0" smtClean="0">
                <a:solidFill>
                  <a:schemeClr val="tx1">
                    <a:lumMod val="75000"/>
                    <a:lumOff val="25000"/>
                  </a:schemeClr>
                </a:solidFill>
              </a:rPr>
              <a:t>head </a:t>
            </a:r>
          </a:p>
          <a:p>
            <a:pPr lvl="0">
              <a:buClr>
                <a:schemeClr val="accent1"/>
              </a:buClr>
            </a:pPr>
            <a:r>
              <a:rPr lang="en-CA" sz="2400" dirty="0" smtClean="0">
                <a:solidFill>
                  <a:schemeClr val="tx1">
                    <a:lumMod val="75000"/>
                    <a:lumOff val="25000"/>
                  </a:schemeClr>
                </a:solidFill>
              </a:rPr>
              <a:t>Ride </a:t>
            </a:r>
            <a:r>
              <a:rPr lang="en-CA" sz="2400" dirty="0">
                <a:solidFill>
                  <a:schemeClr val="tx1">
                    <a:lumMod val="75000"/>
                    <a:lumOff val="25000"/>
                  </a:schemeClr>
                </a:solidFill>
              </a:rPr>
              <a:t>to the </a:t>
            </a:r>
            <a:r>
              <a:rPr lang="en-CA" sz="2400" dirty="0" smtClean="0">
                <a:solidFill>
                  <a:schemeClr val="tx1">
                    <a:lumMod val="75000"/>
                    <a:lumOff val="25000"/>
                  </a:schemeClr>
                </a:solidFill>
              </a:rPr>
              <a:t>right </a:t>
            </a:r>
            <a:endParaRPr lang="en-CA" sz="2400" dirty="0">
              <a:solidFill>
                <a:schemeClr val="tx1">
                  <a:lumMod val="75000"/>
                  <a:lumOff val="25000"/>
                </a:schemeClr>
              </a:solidFill>
            </a:endParaRPr>
          </a:p>
          <a:p>
            <a:pPr lvl="0">
              <a:buClr>
                <a:schemeClr val="accent1"/>
              </a:buClr>
            </a:pPr>
            <a:r>
              <a:rPr lang="en-CA" sz="2400" dirty="0" smtClean="0">
                <a:solidFill>
                  <a:schemeClr val="tx1">
                    <a:lumMod val="75000"/>
                    <a:lumOff val="25000"/>
                  </a:schemeClr>
                </a:solidFill>
              </a:rPr>
              <a:t>Reduce speed </a:t>
            </a:r>
            <a:endParaRPr lang="en-CA" sz="2400" dirty="0">
              <a:solidFill>
                <a:schemeClr val="tx1">
                  <a:lumMod val="75000"/>
                  <a:lumOff val="25000"/>
                </a:schemeClr>
              </a:solidFill>
            </a:endParaRPr>
          </a:p>
          <a:p>
            <a:pPr lvl="0">
              <a:buClr>
                <a:schemeClr val="accent1"/>
              </a:buClr>
            </a:pPr>
            <a:r>
              <a:rPr lang="en-CA" sz="2400" dirty="0" smtClean="0">
                <a:solidFill>
                  <a:schemeClr val="tx1">
                    <a:lumMod val="75000"/>
                    <a:lumOff val="25000"/>
                  </a:schemeClr>
                </a:solidFill>
              </a:rPr>
              <a:t>Ride right off </a:t>
            </a:r>
            <a:r>
              <a:rPr lang="en-CA" sz="2400" dirty="0">
                <a:solidFill>
                  <a:schemeClr val="tx1">
                    <a:lumMod val="75000"/>
                    <a:lumOff val="25000"/>
                  </a:schemeClr>
                </a:solidFill>
              </a:rPr>
              <a:t>the </a:t>
            </a:r>
            <a:r>
              <a:rPr lang="en-CA" sz="2400" dirty="0" smtClean="0">
                <a:solidFill>
                  <a:schemeClr val="tx1">
                    <a:lumMod val="75000"/>
                    <a:lumOff val="25000"/>
                  </a:schemeClr>
                </a:solidFill>
              </a:rPr>
              <a:t>road </a:t>
            </a: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483645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scape Path</a:t>
            </a:r>
            <a:endParaRPr lang="en-CA" dirty="0"/>
          </a:p>
        </p:txBody>
      </p:sp>
      <p:sp>
        <p:nvSpPr>
          <p:cNvPr id="3" name="Content Placeholder 2"/>
          <p:cNvSpPr>
            <a:spLocks noGrp="1"/>
          </p:cNvSpPr>
          <p:nvPr>
            <p:ph sz="quarter" idx="11"/>
          </p:nvPr>
        </p:nvSpPr>
        <p:spPr>
          <a:xfrm>
            <a:off x="628651" y="934821"/>
            <a:ext cx="7886700" cy="3873662"/>
          </a:xfrm>
        </p:spPr>
        <p:txBody>
          <a:bodyPr/>
          <a:lstStyle/>
          <a:p>
            <a:pPr marL="0" indent="0">
              <a:spcAft>
                <a:spcPts val="800"/>
              </a:spcAft>
              <a:buClr>
                <a:schemeClr val="accent1"/>
              </a:buClr>
              <a:buNone/>
            </a:pPr>
            <a:r>
              <a:rPr lang="en-CA" dirty="0" smtClean="0">
                <a:solidFill>
                  <a:schemeClr val="tx1">
                    <a:lumMod val="75000"/>
                    <a:lumOff val="25000"/>
                  </a:schemeClr>
                </a:solidFill>
              </a:rPr>
              <a:t>Look </a:t>
            </a:r>
            <a:r>
              <a:rPr lang="en-CA" dirty="0">
                <a:solidFill>
                  <a:schemeClr val="tx1">
                    <a:lumMod val="75000"/>
                    <a:lumOff val="25000"/>
                  </a:schemeClr>
                </a:solidFill>
              </a:rPr>
              <a:t>at the whole scene to assess the best escape path (do not focus on obstructions</a:t>
            </a:r>
            <a:r>
              <a:rPr lang="en-CA" dirty="0" smtClean="0">
                <a:solidFill>
                  <a:schemeClr val="tx1">
                    <a:lumMod val="75000"/>
                    <a:lumOff val="25000"/>
                  </a:schemeClr>
                </a:solidFill>
              </a:rPr>
              <a:t>):</a:t>
            </a:r>
          </a:p>
          <a:p>
            <a:pPr defTabSz="457200">
              <a:lnSpc>
                <a:spcPct val="100000"/>
              </a:lnSpc>
              <a:spcBef>
                <a:spcPts val="0"/>
              </a:spcBef>
              <a:spcAft>
                <a:spcPts val="800"/>
              </a:spcAft>
              <a:buClr>
                <a:schemeClr val="accent1"/>
              </a:buClr>
            </a:pPr>
            <a:r>
              <a:rPr lang="en-CA" sz="2400" dirty="0" smtClean="0">
                <a:solidFill>
                  <a:schemeClr val="tx1">
                    <a:lumMod val="75000"/>
                    <a:lumOff val="25000"/>
                  </a:schemeClr>
                </a:solidFill>
              </a:rPr>
              <a:t>Is </a:t>
            </a:r>
            <a:r>
              <a:rPr lang="en-CA" sz="2400" dirty="0">
                <a:solidFill>
                  <a:schemeClr val="tx1">
                    <a:lumMod val="75000"/>
                    <a:lumOff val="25000"/>
                  </a:schemeClr>
                </a:solidFill>
              </a:rPr>
              <a:t>the escape path free of hazardous obstacles?</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Are clearances sufficient for the vehicle?</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Will an off-road surface still permit steering control?</a:t>
            </a:r>
          </a:p>
          <a:p>
            <a:pPr defTabSz="457200">
              <a:lnSpc>
                <a:spcPct val="100000"/>
              </a:lnSpc>
              <a:spcBef>
                <a:spcPts val="0"/>
              </a:spcBef>
              <a:spcAft>
                <a:spcPts val="800"/>
              </a:spcAft>
              <a:buClr>
                <a:schemeClr val="accent1"/>
              </a:buClr>
            </a:pPr>
            <a:r>
              <a:rPr lang="en-CA" sz="2400" dirty="0">
                <a:solidFill>
                  <a:schemeClr val="tx1">
                    <a:lumMod val="75000"/>
                    <a:lumOff val="25000"/>
                  </a:schemeClr>
                </a:solidFill>
              </a:rPr>
              <a:t>Will the path be clear or occupied by someone/something else when you arrive?  </a:t>
            </a:r>
          </a:p>
          <a:p>
            <a:pPr lvl="0">
              <a:buClr>
                <a:schemeClr val="accent1"/>
              </a:buClr>
            </a:pPr>
            <a:endParaRPr lang="en-CA" sz="24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884611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a:t>
            </a:r>
            <a:endParaRPr lang="en-US" dirty="0"/>
          </a:p>
        </p:txBody>
      </p:sp>
      <p:sp>
        <p:nvSpPr>
          <p:cNvPr id="3" name="Content Placeholder 2"/>
          <p:cNvSpPr>
            <a:spLocks noGrp="1"/>
          </p:cNvSpPr>
          <p:nvPr>
            <p:ph sz="quarter" idx="11"/>
          </p:nvPr>
        </p:nvSpPr>
        <p:spPr/>
        <p:txBody>
          <a:bodyPr/>
          <a:lstStyle/>
          <a:p>
            <a:r>
              <a:rPr lang="en-US" dirty="0" smtClean="0"/>
              <a:t>Complete Exercise 4: High Risk Situations &amp; Techniques</a:t>
            </a:r>
          </a:p>
          <a:p>
            <a:r>
              <a:rPr lang="en-US" dirty="0" smtClean="0"/>
              <a:t>Time: 15 minutes</a:t>
            </a:r>
          </a:p>
          <a:p>
            <a:endParaRPr lang="en-US" dirty="0"/>
          </a:p>
        </p:txBody>
      </p:sp>
    </p:spTree>
    <p:custDataLst>
      <p:tags r:id="rId1"/>
    </p:custDataLst>
    <p:extLst>
      <p:ext uri="{BB962C8B-B14F-4D97-AF65-F5344CB8AC3E}">
        <p14:creationId xmlns:p14="http://schemas.microsoft.com/office/powerpoint/2010/main" val="2755003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775816-F432-8040-A826-CB8EC0B53AE2}"/>
              </a:ext>
            </a:extLst>
          </p:cNvPr>
          <p:cNvSpPr>
            <a:spLocks noGrp="1"/>
          </p:cNvSpPr>
          <p:nvPr>
            <p:ph type="title"/>
          </p:nvPr>
        </p:nvSpPr>
        <p:spPr/>
        <p:txBody>
          <a:bodyPr/>
          <a:lstStyle/>
          <a:p>
            <a:r>
              <a:rPr lang="en-US" dirty="0" smtClean="0">
                <a:latin typeface="Calibri Light" panose="020F0302020204030204" pitchFamily="34" charset="0"/>
              </a:rPr>
              <a:t>After-Class Assignment</a:t>
            </a:r>
            <a:endParaRPr lang="en-US" dirty="0">
              <a:latin typeface="Calibri Light" panose="020F0302020204030204" pitchFamily="34" charset="0"/>
            </a:endParaRPr>
          </a:p>
        </p:txBody>
      </p:sp>
      <p:sp>
        <p:nvSpPr>
          <p:cNvPr id="3" name="Content Placeholder 2">
            <a:extLst>
              <a:ext uri="{FF2B5EF4-FFF2-40B4-BE49-F238E27FC236}">
                <a16:creationId xmlns="" xmlns:a16="http://schemas.microsoft.com/office/drawing/2014/main" id="{D872EB16-5184-AE44-A71B-0675BD1B28A8}"/>
              </a:ext>
            </a:extLst>
          </p:cNvPr>
          <p:cNvSpPr>
            <a:spLocks noGrp="1"/>
          </p:cNvSpPr>
          <p:nvPr>
            <p:ph sz="quarter" idx="11"/>
          </p:nvPr>
        </p:nvSpPr>
        <p:spPr/>
        <p:txBody>
          <a:bodyPr/>
          <a:lstStyle/>
          <a:p>
            <a:pPr marL="0" indent="0">
              <a:lnSpc>
                <a:spcPct val="100000"/>
              </a:lnSpc>
              <a:spcBef>
                <a:spcPts val="0"/>
              </a:spcBef>
              <a:spcAft>
                <a:spcPts val="800"/>
              </a:spcAft>
              <a:buNone/>
            </a:pPr>
            <a:r>
              <a:rPr lang="en-CA" dirty="0" smtClean="0">
                <a:solidFill>
                  <a:schemeClr val="tx1">
                    <a:lumMod val="75000"/>
                    <a:lumOff val="25000"/>
                  </a:schemeClr>
                </a:solidFill>
                <a:latin typeface="Calibri Light" panose="020F0302020204030204" pitchFamily="34" charset="0"/>
              </a:rPr>
              <a:t>You will:</a:t>
            </a:r>
          </a:p>
          <a:p>
            <a:pPr>
              <a:lnSpc>
                <a:spcPct val="100000"/>
              </a:lnSpc>
              <a:spcBef>
                <a:spcPts val="0"/>
              </a:spcBef>
              <a:spcAft>
                <a:spcPts val="800"/>
              </a:spcAft>
            </a:pPr>
            <a:r>
              <a:rPr lang="en-US" sz="2400" dirty="0" smtClean="0">
                <a:solidFill>
                  <a:schemeClr val="tx1">
                    <a:lumMod val="75000"/>
                    <a:lumOff val="25000"/>
                  </a:schemeClr>
                </a:solidFill>
                <a:latin typeface="Calibri Light" panose="020F0302020204030204" pitchFamily="34" charset="0"/>
              </a:rPr>
              <a:t>Review </a:t>
            </a:r>
            <a:r>
              <a:rPr lang="en-US" sz="2400" dirty="0">
                <a:solidFill>
                  <a:schemeClr val="tx1">
                    <a:lumMod val="75000"/>
                    <a:lumOff val="25000"/>
                  </a:schemeClr>
                </a:solidFill>
                <a:latin typeface="Calibri Light" panose="020F0302020204030204" pitchFamily="34" charset="0"/>
              </a:rPr>
              <a:t>the materials and </a:t>
            </a:r>
            <a:r>
              <a:rPr lang="en-US" sz="2400" dirty="0" smtClean="0">
                <a:solidFill>
                  <a:schemeClr val="tx1">
                    <a:lumMod val="75000"/>
                    <a:lumOff val="25000"/>
                  </a:schemeClr>
                </a:solidFill>
                <a:latin typeface="Calibri Light" panose="020F0302020204030204" pitchFamily="34" charset="0"/>
              </a:rPr>
              <a:t>textbook on Lesson 6 topics.</a:t>
            </a:r>
          </a:p>
          <a:p>
            <a:pPr>
              <a:lnSpc>
                <a:spcPct val="100000"/>
              </a:lnSpc>
              <a:spcBef>
                <a:spcPts val="0"/>
              </a:spcBef>
              <a:spcAft>
                <a:spcPts val="800"/>
              </a:spcAft>
            </a:pPr>
            <a:r>
              <a:rPr lang="en-CA" sz="2400" dirty="0" smtClean="0">
                <a:solidFill>
                  <a:schemeClr val="tx1">
                    <a:lumMod val="75000"/>
                    <a:lumOff val="25000"/>
                  </a:schemeClr>
                </a:solidFill>
                <a:latin typeface="Calibri Light" panose="020F0302020204030204" pitchFamily="34" charset="0"/>
              </a:rPr>
              <a:t>Prepare to discuss questions you </a:t>
            </a:r>
            <a:r>
              <a:rPr lang="en-CA" sz="2400" dirty="0">
                <a:solidFill>
                  <a:schemeClr val="tx1">
                    <a:lumMod val="75000"/>
                    <a:lumOff val="25000"/>
                  </a:schemeClr>
                </a:solidFill>
                <a:latin typeface="Calibri Light" panose="020F0302020204030204" pitchFamily="34" charset="0"/>
              </a:rPr>
              <a:t>have at the beginning of next class.</a:t>
            </a:r>
          </a:p>
          <a:p>
            <a:pPr marL="0" indent="0">
              <a:buNone/>
            </a:pP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804795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Situations That Can Cause Collisions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lnSpc>
                <a:spcPct val="100000"/>
              </a:lnSpc>
              <a:buClr>
                <a:schemeClr val="accent1"/>
              </a:buClr>
              <a:buNone/>
            </a:pPr>
            <a:r>
              <a:rPr lang="en-US" dirty="0" smtClean="0">
                <a:solidFill>
                  <a:schemeClr val="tx1">
                    <a:lumMod val="75000"/>
                    <a:lumOff val="25000"/>
                  </a:schemeClr>
                </a:solidFill>
              </a:rPr>
              <a:t>There are many situations that can cause collisions:</a:t>
            </a:r>
          </a:p>
          <a:p>
            <a:pPr>
              <a:lnSpc>
                <a:spcPct val="100000"/>
              </a:lnSpc>
              <a:buClr>
                <a:schemeClr val="accent1"/>
              </a:buClr>
            </a:pPr>
            <a:r>
              <a:rPr lang="en-US" sz="2400" dirty="0" smtClean="0">
                <a:solidFill>
                  <a:schemeClr val="tx1">
                    <a:lumMod val="75000"/>
                    <a:lumOff val="25000"/>
                  </a:schemeClr>
                </a:solidFill>
              </a:rPr>
              <a:t>Driving Behind Vehicles</a:t>
            </a:r>
          </a:p>
          <a:p>
            <a:pPr>
              <a:lnSpc>
                <a:spcPct val="100000"/>
              </a:lnSpc>
              <a:buClr>
                <a:schemeClr val="accent1"/>
              </a:buClr>
            </a:pPr>
            <a:r>
              <a:rPr lang="en-US" sz="2400" dirty="0" smtClean="0">
                <a:solidFill>
                  <a:schemeClr val="tx1">
                    <a:lumMod val="75000"/>
                    <a:lumOff val="25000"/>
                  </a:schemeClr>
                </a:solidFill>
              </a:rPr>
              <a:t>Driving Ahead of Vehicles</a:t>
            </a:r>
          </a:p>
          <a:p>
            <a:pPr>
              <a:lnSpc>
                <a:spcPct val="100000"/>
              </a:lnSpc>
              <a:buClr>
                <a:schemeClr val="accent1"/>
              </a:buClr>
            </a:pPr>
            <a:r>
              <a:rPr lang="en-US" sz="2400" dirty="0" smtClean="0">
                <a:solidFill>
                  <a:schemeClr val="tx1">
                    <a:lumMod val="75000"/>
                    <a:lumOff val="25000"/>
                  </a:schemeClr>
                </a:solidFill>
              </a:rPr>
              <a:t>Intersections</a:t>
            </a:r>
          </a:p>
          <a:p>
            <a:pPr>
              <a:lnSpc>
                <a:spcPct val="100000"/>
              </a:lnSpc>
              <a:buClr>
                <a:schemeClr val="accent1"/>
              </a:buClr>
            </a:pPr>
            <a:r>
              <a:rPr lang="en-US" sz="2400" dirty="0" smtClean="0">
                <a:solidFill>
                  <a:schemeClr val="tx1">
                    <a:lumMod val="75000"/>
                    <a:lumOff val="25000"/>
                  </a:schemeClr>
                </a:solidFill>
              </a:rPr>
              <a:t>Merging, Entering, and Exiting</a:t>
            </a:r>
          </a:p>
          <a:p>
            <a:pPr>
              <a:lnSpc>
                <a:spcPct val="100000"/>
              </a:lnSpc>
              <a:buClr>
                <a:schemeClr val="accent1"/>
              </a:buClr>
            </a:pPr>
            <a:r>
              <a:rPr lang="en-US" sz="2400" dirty="0" smtClean="0">
                <a:solidFill>
                  <a:schemeClr val="tx1">
                    <a:lumMod val="75000"/>
                    <a:lumOff val="25000"/>
                  </a:schemeClr>
                </a:solidFill>
              </a:rPr>
              <a:t>Railway Crossings</a:t>
            </a:r>
          </a:p>
          <a:p>
            <a:pPr>
              <a:lnSpc>
                <a:spcPct val="100000"/>
              </a:lnSpc>
              <a:buClr>
                <a:schemeClr val="accent1"/>
              </a:buClr>
            </a:pPr>
            <a:r>
              <a:rPr lang="en-US" sz="2400" dirty="0" smtClean="0">
                <a:solidFill>
                  <a:schemeClr val="tx1">
                    <a:lumMod val="75000"/>
                    <a:lumOff val="25000"/>
                  </a:schemeClr>
                </a:solidFill>
              </a:rPr>
              <a:t>Mountain Driving and Grades</a:t>
            </a:r>
          </a:p>
          <a:p>
            <a:pPr>
              <a:lnSpc>
                <a:spcPct val="100000"/>
              </a:lnSpc>
              <a:buClr>
                <a:schemeClr val="accent1"/>
              </a:buClr>
            </a:pPr>
            <a:r>
              <a:rPr lang="en-US" sz="2400" dirty="0" smtClean="0">
                <a:solidFill>
                  <a:schemeClr val="tx1">
                    <a:lumMod val="75000"/>
                    <a:lumOff val="25000"/>
                  </a:schemeClr>
                </a:solidFill>
              </a:rPr>
              <a:t>Driving in Difficult Weather Conditions</a:t>
            </a:r>
          </a:p>
          <a:p>
            <a:pPr>
              <a:lnSpc>
                <a:spcPct val="100000"/>
              </a:lnSpc>
              <a:buClr>
                <a:schemeClr val="accent1"/>
              </a:buClr>
            </a:pPr>
            <a:r>
              <a:rPr lang="en-US" sz="2400" dirty="0" smtClean="0">
                <a:solidFill>
                  <a:schemeClr val="tx1">
                    <a:lumMod val="75000"/>
                    <a:lumOff val="25000"/>
                  </a:schemeClr>
                </a:solidFill>
              </a:rPr>
              <a:t>Driving on Gravel</a:t>
            </a:r>
          </a:p>
        </p:txBody>
      </p:sp>
    </p:spTree>
    <p:custDataLst>
      <p:tags r:id="rId1"/>
    </p:custDataLst>
    <p:extLst>
      <p:ext uri="{BB962C8B-B14F-4D97-AF65-F5344CB8AC3E}">
        <p14:creationId xmlns:p14="http://schemas.microsoft.com/office/powerpoint/2010/main" val="29053624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sz="quarter" idx="11"/>
          </p:nvPr>
        </p:nvSpPr>
        <p:spPr>
          <a:xfrm>
            <a:off x="538357" y="934821"/>
            <a:ext cx="7886700" cy="4759569"/>
          </a:xfrm>
        </p:spPr>
        <p:txBody>
          <a:bodyPr/>
          <a:lstStyle/>
          <a:p>
            <a:pPr marL="0" indent="0">
              <a:lnSpc>
                <a:spcPct val="107000"/>
              </a:lnSpc>
              <a:spcAft>
                <a:spcPts val="800"/>
              </a:spcAft>
              <a:buClr>
                <a:schemeClr val="accent1"/>
              </a:buClr>
              <a:buNone/>
            </a:pPr>
            <a:r>
              <a:rPr lang="en-CA" dirty="0">
                <a:solidFill>
                  <a:schemeClr val="tx1">
                    <a:lumMod val="75000"/>
                    <a:lumOff val="25000"/>
                  </a:schemeClr>
                </a:solidFill>
                <a:ea typeface="Calibri" panose="020F0502020204030204" pitchFamily="34" charset="0"/>
                <a:cs typeface="Times New Roman" panose="02020603050405020304" pitchFamily="18" charset="0"/>
              </a:rPr>
              <a:t>Y</a:t>
            </a:r>
            <a:r>
              <a:rPr lang="en-CA" dirty="0" smtClean="0">
                <a:solidFill>
                  <a:schemeClr val="tx1">
                    <a:lumMod val="75000"/>
                    <a:lumOff val="25000"/>
                  </a:schemeClr>
                </a:solidFill>
                <a:ea typeface="Calibri" panose="020F0502020204030204" pitchFamily="34" charset="0"/>
                <a:cs typeface="Times New Roman" panose="02020603050405020304" pitchFamily="18" charset="0"/>
              </a:rPr>
              <a:t>ou </a:t>
            </a:r>
            <a:r>
              <a:rPr lang="en-CA" dirty="0">
                <a:solidFill>
                  <a:schemeClr val="tx1">
                    <a:lumMod val="75000"/>
                    <a:lumOff val="25000"/>
                  </a:schemeClr>
                </a:solidFill>
                <a:ea typeface="Calibri" panose="020F0502020204030204" pitchFamily="34" charset="0"/>
                <a:cs typeface="Times New Roman" panose="02020603050405020304" pitchFamily="18" charset="0"/>
              </a:rPr>
              <a:t>should </a:t>
            </a:r>
            <a:r>
              <a:rPr lang="en-CA" dirty="0" smtClean="0">
                <a:solidFill>
                  <a:schemeClr val="tx1">
                    <a:lumMod val="75000"/>
                    <a:lumOff val="25000"/>
                  </a:schemeClr>
                </a:solidFill>
                <a:ea typeface="Calibri" panose="020F0502020204030204" pitchFamily="34" charset="0"/>
                <a:cs typeface="Times New Roman" panose="02020603050405020304" pitchFamily="18" charset="0"/>
              </a:rPr>
              <a:t>now be </a:t>
            </a:r>
            <a:r>
              <a:rPr lang="en-CA" dirty="0">
                <a:solidFill>
                  <a:schemeClr val="tx1">
                    <a:lumMod val="75000"/>
                    <a:lumOff val="25000"/>
                  </a:schemeClr>
                </a:solidFill>
                <a:ea typeface="Calibri" panose="020F0502020204030204" pitchFamily="34" charset="0"/>
                <a:cs typeface="Times New Roman" panose="02020603050405020304" pitchFamily="18" charset="0"/>
              </a:rPr>
              <a:t>able to:</a:t>
            </a:r>
          </a:p>
          <a:p>
            <a:pPr marL="457200" indent="-457200">
              <a:lnSpc>
                <a:spcPct val="100000"/>
              </a:lnSpc>
              <a:spcBef>
                <a:spcPts val="0"/>
              </a:spcBef>
              <a:spcAft>
                <a:spcPts val="800"/>
              </a:spcAft>
              <a:buClr>
                <a:schemeClr val="accent1"/>
              </a:buClr>
            </a:pPr>
            <a:r>
              <a:rPr lang="en-CA" sz="2400" dirty="0">
                <a:solidFill>
                  <a:schemeClr val="tx1">
                    <a:lumMod val="75000"/>
                    <a:lumOff val="25000"/>
                  </a:schemeClr>
                </a:solidFill>
                <a:ea typeface="Calibri" panose="020F0502020204030204" pitchFamily="34" charset="0"/>
                <a:cs typeface="Times New Roman" panose="02020603050405020304" pitchFamily="18" charset="0"/>
              </a:rPr>
              <a:t>Apply defensive driving techniques</a:t>
            </a:r>
          </a:p>
          <a:p>
            <a:pPr marL="457200" indent="-457200">
              <a:lnSpc>
                <a:spcPct val="100000"/>
              </a:lnSpc>
              <a:spcBef>
                <a:spcPts val="0"/>
              </a:spcBef>
              <a:spcAft>
                <a:spcPts val="800"/>
              </a:spcAft>
              <a:buClr>
                <a:schemeClr val="accent1"/>
              </a:buClr>
            </a:pPr>
            <a:r>
              <a:rPr lang="en-CA" sz="2400" dirty="0">
                <a:solidFill>
                  <a:schemeClr val="tx1">
                    <a:lumMod val="75000"/>
                    <a:lumOff val="25000"/>
                  </a:schemeClr>
                </a:solidFill>
                <a:ea typeface="Calibri" panose="020F0502020204030204" pitchFamily="34" charset="0"/>
                <a:cs typeface="Times New Roman" panose="02020603050405020304" pitchFamily="18" charset="0"/>
              </a:rPr>
              <a:t>Recognize common situations that lead to collisions</a:t>
            </a:r>
          </a:p>
          <a:p>
            <a:pPr marL="457200" indent="-457200">
              <a:lnSpc>
                <a:spcPct val="100000"/>
              </a:lnSpc>
              <a:spcBef>
                <a:spcPts val="0"/>
              </a:spcBef>
              <a:spcAft>
                <a:spcPts val="800"/>
              </a:spcAft>
              <a:buClr>
                <a:schemeClr val="accent1"/>
              </a:buClr>
            </a:pPr>
            <a:r>
              <a:rPr lang="en-CA" sz="2400" dirty="0">
                <a:solidFill>
                  <a:schemeClr val="tx1">
                    <a:lumMod val="75000"/>
                    <a:lumOff val="25000"/>
                  </a:schemeClr>
                </a:solidFill>
                <a:ea typeface="Calibri" panose="020F0502020204030204" pitchFamily="34" charset="0"/>
                <a:cs typeface="Times New Roman" panose="02020603050405020304" pitchFamily="18" charset="0"/>
              </a:rPr>
              <a:t>Understand the habits that are key to preventing collisions</a:t>
            </a:r>
          </a:p>
          <a:p>
            <a:pPr marL="0" indent="0">
              <a:buNone/>
            </a:pP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1547201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sz="quarter" idx="11"/>
          </p:nvPr>
        </p:nvSpPr>
        <p:spPr/>
        <p:txBody>
          <a:bodyPr/>
          <a:lstStyle/>
          <a:p>
            <a:pPr marL="0" indent="0">
              <a:buNone/>
            </a:pPr>
            <a:r>
              <a:rPr lang="en-US" dirty="0" smtClean="0">
                <a:solidFill>
                  <a:schemeClr val="tx1">
                    <a:lumMod val="75000"/>
                    <a:lumOff val="25000"/>
                  </a:schemeClr>
                </a:solidFill>
              </a:rPr>
              <a:t>Lesson 6 Quiz</a:t>
            </a:r>
          </a:p>
          <a:p>
            <a:r>
              <a:rPr lang="en-US" dirty="0" smtClean="0">
                <a:solidFill>
                  <a:schemeClr val="tx1">
                    <a:lumMod val="75000"/>
                    <a:lumOff val="25000"/>
                  </a:schemeClr>
                </a:solidFill>
              </a:rPr>
              <a:t>Time: 30 minutes to complete</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3415576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A22C579-E136-8948-820B-70F9E3B6BE7B}"/>
              </a:ext>
            </a:extLst>
          </p:cNvPr>
          <p:cNvSpPr>
            <a:spLocks noGrp="1"/>
          </p:cNvSpPr>
          <p:nvPr>
            <p:ph type="title"/>
          </p:nvPr>
        </p:nvSpPr>
        <p:spPr/>
        <p:txBody>
          <a:bodyPr>
            <a:normAutofit/>
          </a:bodyPr>
          <a:lstStyle/>
          <a:p>
            <a:r>
              <a:rPr lang="en-US" dirty="0" smtClean="0"/>
              <a:t>Practical In-Cab Training</a:t>
            </a:r>
            <a:endParaRPr lang="en-US" dirty="0"/>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smtClean="0">
                <a:solidFill>
                  <a:schemeClr val="tx1">
                    <a:lumMod val="75000"/>
                    <a:lumOff val="25000"/>
                  </a:schemeClr>
                </a:solidFill>
                <a:ea typeface="Calibri" panose="020F0502020204030204" pitchFamily="34" charset="0"/>
                <a:cs typeface="Times New Roman" panose="02020603050405020304" pitchFamily="18" charset="0"/>
              </a:rPr>
              <a:t>Practical Time In-Cab</a:t>
            </a:r>
            <a:endParaRPr lang="en-CA"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spcAft>
                <a:spcPts val="800"/>
              </a:spcAft>
              <a:buClr>
                <a:schemeClr val="accent1"/>
              </a:buClr>
              <a:tabLst>
                <a:tab pos="457200" algn="l"/>
              </a:tabLs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30 minutes in-yard demonstrating</a:t>
            </a:r>
          </a:p>
          <a:p>
            <a:pPr>
              <a:lnSpc>
                <a:spcPct val="107000"/>
              </a:lnSpc>
              <a:spcAft>
                <a:spcPts val="800"/>
              </a:spcAft>
              <a:buClr>
                <a:schemeClr val="accent1"/>
              </a:buClr>
              <a:tabLst>
                <a:tab pos="457200" algn="l"/>
              </a:tabLs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30 minutes in-cab observing</a:t>
            </a:r>
          </a:p>
          <a:p>
            <a:pPr>
              <a:lnSpc>
                <a:spcPct val="107000"/>
              </a:lnSpc>
              <a:spcAft>
                <a:spcPts val="800"/>
              </a:spcAft>
              <a:buClr>
                <a:schemeClr val="accent1"/>
              </a:buClr>
              <a:tabLst>
                <a:tab pos="457200" algn="l"/>
              </a:tabLs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20 hours in-cab demonstrating</a:t>
            </a:r>
            <a:br>
              <a:rPr lang="en-CA" sz="2400" dirty="0" smtClean="0">
                <a:solidFill>
                  <a:schemeClr val="tx1">
                    <a:lumMod val="75000"/>
                    <a:lumOff val="25000"/>
                  </a:schemeClr>
                </a:solidFill>
                <a:ea typeface="Calibri" panose="020F0502020204030204" pitchFamily="34" charset="0"/>
                <a:cs typeface="Times New Roman" panose="02020603050405020304" pitchFamily="18" charset="0"/>
              </a:rPr>
            </a:b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(in total)</a:t>
            </a:r>
          </a:p>
          <a:p>
            <a:pPr marL="0" indent="0">
              <a:lnSpc>
                <a:spcPct val="107000"/>
              </a:lnSpc>
              <a:spcAft>
                <a:spcPts val="800"/>
              </a:spcAft>
              <a:buClr>
                <a:schemeClr val="accent1"/>
              </a:buClr>
              <a:buNone/>
              <a:tabLst>
                <a:tab pos="457200" algn="l"/>
              </a:tabLst>
            </a:pPr>
            <a:endParaRPr lang="en-CA" sz="2400" dirty="0" smtClean="0">
              <a:solidFill>
                <a:schemeClr val="tx1">
                  <a:lumMod val="75000"/>
                  <a:lumOff val="25000"/>
                </a:schemeClr>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668209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A22C579-E136-8948-820B-70F9E3B6BE7B}"/>
              </a:ext>
            </a:extLst>
          </p:cNvPr>
          <p:cNvSpPr>
            <a:spLocks noGrp="1"/>
          </p:cNvSpPr>
          <p:nvPr>
            <p:ph type="title"/>
          </p:nvPr>
        </p:nvSpPr>
        <p:spPr/>
        <p:txBody>
          <a:bodyPr>
            <a:normAutofit/>
          </a:bodyPr>
          <a:lstStyle/>
          <a:p>
            <a:r>
              <a:rPr lang="en-US" dirty="0" smtClean="0"/>
              <a:t>Practical In-Cab Assessment</a:t>
            </a:r>
            <a:endParaRPr lang="en-US" dirty="0"/>
          </a:p>
        </p:txBody>
      </p:sp>
      <p:sp>
        <p:nvSpPr>
          <p:cNvPr id="3" name="Content Placeholder 2"/>
          <p:cNvSpPr>
            <a:spLocks noGrp="1"/>
          </p:cNvSpPr>
          <p:nvPr>
            <p:ph sz="quarter" idx="11"/>
          </p:nvPr>
        </p:nvSpPr>
        <p:spPr/>
        <p:txBody>
          <a:bodyPr/>
          <a:lstStyle/>
          <a:p>
            <a:pPr marL="0" indent="0">
              <a:lnSpc>
                <a:spcPct val="115000"/>
              </a:lnSpc>
              <a:spcBef>
                <a:spcPts val="1200"/>
              </a:spcBef>
              <a:spcAft>
                <a:spcPts val="600"/>
              </a:spcAft>
              <a:buNone/>
            </a:pPr>
            <a:r>
              <a:rPr lang="en-CA" dirty="0" smtClean="0">
                <a:solidFill>
                  <a:schemeClr val="tx1">
                    <a:lumMod val="75000"/>
                    <a:lumOff val="25000"/>
                  </a:schemeClr>
                </a:solidFill>
                <a:ea typeface="Calibri" panose="020F0502020204030204" pitchFamily="34" charset="0"/>
                <a:cs typeface="Times New Roman" panose="02020603050405020304" pitchFamily="18" charset="0"/>
              </a:rPr>
              <a:t>Practical Time In-Cab</a:t>
            </a:r>
            <a:endParaRPr lang="en-CA" dirty="0">
              <a:solidFill>
                <a:schemeClr val="tx1">
                  <a:lumMod val="75000"/>
                  <a:lumOff val="25000"/>
                </a:schemeClr>
              </a:solidFill>
              <a:ea typeface="Calibri" panose="020F0502020204030204" pitchFamily="34" charset="0"/>
              <a:cs typeface="Times New Roman" panose="02020603050405020304" pitchFamily="18" charset="0"/>
            </a:endParaRPr>
          </a:p>
          <a:p>
            <a:pPr>
              <a:lnSpc>
                <a:spcPct val="107000"/>
              </a:lnSpc>
              <a:spcAft>
                <a:spcPts val="800"/>
              </a:spcAft>
              <a:buClr>
                <a:schemeClr val="accent1"/>
              </a:buClr>
              <a:tabLst>
                <a:tab pos="457200" algn="l"/>
              </a:tabLst>
            </a:pPr>
            <a:r>
              <a:rPr lang="en-CA" sz="2400" dirty="0" smtClean="0">
                <a:solidFill>
                  <a:schemeClr val="tx1">
                    <a:lumMod val="75000"/>
                    <a:lumOff val="25000"/>
                  </a:schemeClr>
                </a:solidFill>
                <a:ea typeface="Calibri" panose="020F0502020204030204" pitchFamily="34" charset="0"/>
                <a:cs typeface="Times New Roman" panose="02020603050405020304" pitchFamily="18" charset="0"/>
              </a:rPr>
              <a:t>Time: 30 minutes to complete</a:t>
            </a:r>
          </a:p>
        </p:txBody>
      </p:sp>
    </p:spTree>
    <p:custDataLst>
      <p:tags r:id="rId1"/>
    </p:custDataLst>
    <p:extLst>
      <p:ext uri="{BB962C8B-B14F-4D97-AF65-F5344CB8AC3E}">
        <p14:creationId xmlns:p14="http://schemas.microsoft.com/office/powerpoint/2010/main" val="927132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Determining Safe Following </a:t>
            </a:r>
            <a:r>
              <a:rPr lang="en-US" dirty="0"/>
              <a:t>D</a:t>
            </a:r>
            <a:r>
              <a:rPr lang="en-US" dirty="0" smtClean="0"/>
              <a:t>istance </a:t>
            </a:r>
            <a:endParaRPr lang="en-CA" dirty="0"/>
          </a:p>
        </p:txBody>
      </p:sp>
      <p:sp>
        <p:nvSpPr>
          <p:cNvPr id="3" name="Content Placeholder 2"/>
          <p:cNvSpPr>
            <a:spLocks noGrp="1"/>
          </p:cNvSpPr>
          <p:nvPr>
            <p:ph sz="quarter" idx="11"/>
          </p:nvPr>
        </p:nvSpPr>
        <p:spPr>
          <a:xfrm>
            <a:off x="544671" y="934821"/>
            <a:ext cx="7886700" cy="2583294"/>
          </a:xfrm>
        </p:spPr>
        <p:txBody>
          <a:bodyPr/>
          <a:lstStyle/>
          <a:p>
            <a:pPr marL="0" indent="0" eaLnBrk="0" hangingPunct="0">
              <a:lnSpc>
                <a:spcPct val="100000"/>
              </a:lnSpc>
              <a:buNone/>
            </a:pPr>
            <a:r>
              <a:rPr lang="en-CA" dirty="0" smtClean="0">
                <a:solidFill>
                  <a:schemeClr val="tx1">
                    <a:lumMod val="75000"/>
                    <a:lumOff val="25000"/>
                  </a:schemeClr>
                </a:solidFill>
              </a:rPr>
              <a:t>Collisions with vehicles ahead of you often results from </a:t>
            </a:r>
            <a:r>
              <a:rPr lang="en-CA" dirty="0">
                <a:solidFill>
                  <a:schemeClr val="tx1">
                    <a:lumMod val="75000"/>
                    <a:lumOff val="25000"/>
                  </a:schemeClr>
                </a:solidFill>
              </a:rPr>
              <a:t>f</a:t>
            </a:r>
            <a:r>
              <a:rPr lang="en-CA" dirty="0" smtClean="0">
                <a:solidFill>
                  <a:schemeClr val="tx1">
                    <a:lumMod val="75000"/>
                    <a:lumOff val="25000"/>
                  </a:schemeClr>
                </a:solidFill>
              </a:rPr>
              <a:t>ollowing too close.</a:t>
            </a:r>
            <a:endParaRPr lang="en-CA" dirty="0">
              <a:solidFill>
                <a:schemeClr val="tx1">
                  <a:lumMod val="75000"/>
                  <a:lumOff val="25000"/>
                </a:schemeClr>
              </a:solidFill>
            </a:endParaRPr>
          </a:p>
          <a:p>
            <a:pPr marL="0" indent="0" eaLnBrk="0" hangingPunct="0">
              <a:lnSpc>
                <a:spcPct val="100000"/>
              </a:lnSpc>
              <a:buNone/>
            </a:pPr>
            <a:r>
              <a:rPr lang="en-CA" dirty="0" smtClean="0">
                <a:solidFill>
                  <a:schemeClr val="tx1">
                    <a:lumMod val="75000"/>
                    <a:lumOff val="25000"/>
                  </a:schemeClr>
                </a:solidFill>
              </a:rPr>
              <a:t>Use this formula to calculate safe following distance: </a:t>
            </a:r>
          </a:p>
        </p:txBody>
      </p:sp>
      <p:sp>
        <p:nvSpPr>
          <p:cNvPr id="4" name="Content Placeholder 2"/>
          <p:cNvSpPr txBox="1">
            <a:spLocks/>
          </p:cNvSpPr>
          <p:nvPr/>
        </p:nvSpPr>
        <p:spPr>
          <a:xfrm>
            <a:off x="544671" y="2641147"/>
            <a:ext cx="7886700" cy="1005049"/>
          </a:xfrm>
          <a:prstGeom prst="roundRect">
            <a:avLst/>
          </a:prstGeom>
          <a:solidFill>
            <a:srgbClr val="5BC0CA"/>
          </a:solidFill>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dirty="0">
                <a:solidFill>
                  <a:schemeClr val="tx1">
                    <a:lumMod val="75000"/>
                    <a:lumOff val="25000"/>
                  </a:schemeClr>
                </a:solidFill>
              </a:rPr>
              <a:t>Length of your vehicle in metres divided by 3 = </a:t>
            </a:r>
            <a:r>
              <a:rPr lang="en-CA" dirty="0" smtClean="0">
                <a:solidFill>
                  <a:schemeClr val="tx1">
                    <a:lumMod val="75000"/>
                    <a:lumOff val="25000"/>
                  </a:schemeClr>
                </a:solidFill>
              </a:rPr>
              <a:t>x</a:t>
            </a:r>
            <a:br>
              <a:rPr lang="en-CA" dirty="0" smtClean="0">
                <a:solidFill>
                  <a:schemeClr val="tx1">
                    <a:lumMod val="75000"/>
                    <a:lumOff val="25000"/>
                  </a:schemeClr>
                </a:solidFill>
              </a:rPr>
            </a:br>
            <a:r>
              <a:rPr lang="en-CA" dirty="0" smtClean="0">
                <a:solidFill>
                  <a:schemeClr val="tx1">
                    <a:lumMod val="75000"/>
                    <a:lumOff val="25000"/>
                  </a:schemeClr>
                </a:solidFill>
              </a:rPr>
              <a:t> </a:t>
            </a:r>
            <a:r>
              <a:rPr lang="en-CA" sz="2400" dirty="0" smtClean="0">
                <a:solidFill>
                  <a:schemeClr val="tx1">
                    <a:lumMod val="75000"/>
                    <a:lumOff val="25000"/>
                  </a:schemeClr>
                </a:solidFill>
              </a:rPr>
              <a:t>(where x is the number seconds </a:t>
            </a:r>
            <a:r>
              <a:rPr lang="en-CA" sz="2400" dirty="0">
                <a:solidFill>
                  <a:schemeClr val="tx1">
                    <a:lumMod val="75000"/>
                    <a:lumOff val="25000"/>
                  </a:schemeClr>
                </a:solidFill>
              </a:rPr>
              <a:t>of safe following </a:t>
            </a:r>
            <a:r>
              <a:rPr lang="en-CA" sz="2400" dirty="0" smtClean="0">
                <a:solidFill>
                  <a:schemeClr val="tx1">
                    <a:lumMod val="75000"/>
                    <a:lumOff val="25000"/>
                  </a:schemeClr>
                </a:solidFill>
              </a:rPr>
              <a:t>distance)</a:t>
            </a:r>
            <a:endParaRPr lang="en-US" dirty="0">
              <a:solidFill>
                <a:schemeClr val="tx1">
                  <a:lumMod val="75000"/>
                  <a:lumOff val="25000"/>
                </a:schemeClr>
              </a:solidFill>
            </a:endParaRPr>
          </a:p>
        </p:txBody>
      </p:sp>
      <p:sp>
        <p:nvSpPr>
          <p:cNvPr id="5" name="Content Placeholder 2"/>
          <p:cNvSpPr txBox="1">
            <a:spLocks/>
          </p:cNvSpPr>
          <p:nvPr/>
        </p:nvSpPr>
        <p:spPr>
          <a:xfrm>
            <a:off x="18891" y="4002704"/>
            <a:ext cx="8412480" cy="13498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CA" sz="2800" dirty="0" smtClean="0">
                <a:solidFill>
                  <a:schemeClr val="tx1">
                    <a:lumMod val="65000"/>
                    <a:lumOff val="35000"/>
                  </a:schemeClr>
                </a:solidFill>
              </a:rPr>
              <a:t>Example: What </a:t>
            </a:r>
            <a:r>
              <a:rPr lang="en-CA" sz="2800" dirty="0">
                <a:solidFill>
                  <a:schemeClr val="tx1">
                    <a:lumMod val="65000"/>
                    <a:lumOff val="35000"/>
                  </a:schemeClr>
                </a:solidFill>
              </a:rPr>
              <a:t>is the safe following distance for a 21 metre vehicle? </a:t>
            </a:r>
          </a:p>
        </p:txBody>
      </p:sp>
    </p:spTree>
    <p:custDataLst>
      <p:tags r:id="rId1"/>
    </p:custDataLst>
    <p:extLst>
      <p:ext uri="{BB962C8B-B14F-4D97-AF65-F5344CB8AC3E}">
        <p14:creationId xmlns:p14="http://schemas.microsoft.com/office/powerpoint/2010/main" val="595065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Following Distance</a:t>
            </a:r>
            <a:endParaRPr lang="en-CA" dirty="0"/>
          </a:p>
        </p:txBody>
      </p:sp>
      <p:sp>
        <p:nvSpPr>
          <p:cNvPr id="3" name="Content Placeholder 2"/>
          <p:cNvSpPr>
            <a:spLocks noGrp="1"/>
          </p:cNvSpPr>
          <p:nvPr>
            <p:ph sz="quarter" idx="11"/>
          </p:nvPr>
        </p:nvSpPr>
        <p:spPr>
          <a:xfrm>
            <a:off x="544669" y="934821"/>
            <a:ext cx="8010393" cy="568515"/>
          </a:xfrm>
        </p:spPr>
        <p:txBody>
          <a:bodyPr/>
          <a:lstStyle/>
          <a:p>
            <a:pPr marL="0" indent="0" defTabSz="457200">
              <a:lnSpc>
                <a:spcPct val="100000"/>
              </a:lnSpc>
              <a:spcBef>
                <a:spcPts val="0"/>
              </a:spcBef>
              <a:spcAft>
                <a:spcPts val="800"/>
              </a:spcAft>
              <a:buClr>
                <a:schemeClr val="accent1"/>
              </a:buClr>
              <a:buNone/>
            </a:pPr>
            <a:r>
              <a:rPr lang="en-US" dirty="0">
                <a:solidFill>
                  <a:schemeClr val="tx1">
                    <a:lumMod val="75000"/>
                    <a:lumOff val="25000"/>
                  </a:schemeClr>
                </a:solidFill>
              </a:rPr>
              <a:t>Increase your following distance </a:t>
            </a:r>
            <a:r>
              <a:rPr lang="en-US" dirty="0" smtClean="0">
                <a:solidFill>
                  <a:schemeClr val="tx1">
                    <a:lumMod val="75000"/>
                    <a:lumOff val="25000"/>
                  </a:schemeClr>
                </a:solidFill>
              </a:rPr>
              <a:t>even more:</a:t>
            </a:r>
          </a:p>
        </p:txBody>
      </p:sp>
      <p:graphicFrame>
        <p:nvGraphicFramePr>
          <p:cNvPr id="7" name="Table 6"/>
          <p:cNvGraphicFramePr>
            <a:graphicFrameLocks noGrp="1"/>
          </p:cNvGraphicFramePr>
          <p:nvPr>
            <p:extLst>
              <p:ext uri="{D42A27DB-BD31-4B8C-83A1-F6EECF244321}">
                <p14:modId xmlns:p14="http://schemas.microsoft.com/office/powerpoint/2010/main" val="1807796698"/>
              </p:ext>
            </p:extLst>
          </p:nvPr>
        </p:nvGraphicFramePr>
        <p:xfrm>
          <a:off x="544670" y="1841651"/>
          <a:ext cx="3174924" cy="3953203"/>
        </p:xfrm>
        <a:graphic>
          <a:graphicData uri="http://schemas.openxmlformats.org/drawingml/2006/table">
            <a:tbl>
              <a:tblPr firstRow="1" bandRow="1">
                <a:tableStyleId>{5C22544A-7EE6-4342-B048-85BDC9FD1C3A}</a:tableStyleId>
              </a:tblPr>
              <a:tblGrid>
                <a:gridCol w="3174924"/>
              </a:tblGrid>
              <a:tr h="533935">
                <a:tc>
                  <a:txBody>
                    <a:bodyPr/>
                    <a:lstStyle/>
                    <a:p>
                      <a:r>
                        <a:rPr lang="en-US" sz="2400" dirty="0" smtClean="0">
                          <a:latin typeface="Calibri Light" panose="020F0302020204030204" pitchFamily="34" charset="0"/>
                        </a:rPr>
                        <a:t>When following:</a:t>
                      </a:r>
                    </a:p>
                  </a:txBody>
                  <a:tcPr anchor="ctr"/>
                </a:tc>
              </a:tr>
              <a:tr h="569878">
                <a:tc>
                  <a:txBody>
                    <a:bodyPr/>
                    <a:lstStyle/>
                    <a:p>
                      <a:r>
                        <a:rPr lang="en-CA" sz="1800" dirty="0" smtClean="0">
                          <a:solidFill>
                            <a:schemeClr val="tx1">
                              <a:lumMod val="75000"/>
                              <a:lumOff val="25000"/>
                            </a:schemeClr>
                          </a:solidFill>
                          <a:latin typeface="Calibri Light" panose="020F0302020204030204" pitchFamily="34" charset="0"/>
                        </a:rPr>
                        <a:t>Oversize vehicles</a:t>
                      </a:r>
                    </a:p>
                  </a:txBody>
                  <a:tcPr anchor="ctr"/>
                </a:tc>
              </a:tr>
              <a:tr h="569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lumMod val="75000"/>
                              <a:lumOff val="25000"/>
                            </a:schemeClr>
                          </a:solidFill>
                          <a:latin typeface="Calibri Light" panose="020F0302020204030204" pitchFamily="34" charset="0"/>
                        </a:rPr>
                        <a:t>Dangerous goods carriers</a:t>
                      </a:r>
                      <a:endParaRPr lang="en-US" sz="1800" dirty="0" smtClean="0">
                        <a:solidFill>
                          <a:schemeClr val="tx1">
                            <a:lumMod val="75000"/>
                            <a:lumOff val="25000"/>
                          </a:schemeClr>
                        </a:solidFill>
                        <a:latin typeface="Calibri Light" panose="020F0302020204030204" pitchFamily="34" charset="0"/>
                      </a:endParaRPr>
                    </a:p>
                  </a:txBody>
                  <a:tcPr anchor="ctr"/>
                </a:tc>
              </a:tr>
              <a:tr h="569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lumMod val="75000"/>
                              <a:lumOff val="25000"/>
                            </a:schemeClr>
                          </a:solidFill>
                          <a:latin typeface="Calibri Light" panose="020F0302020204030204" pitchFamily="34" charset="0"/>
                        </a:rPr>
                        <a:t>Vehicles that stop frequently</a:t>
                      </a:r>
                    </a:p>
                  </a:txBody>
                  <a:tcPr anchor="ctr"/>
                </a:tc>
              </a:tr>
              <a:tr h="569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lumMod val="75000"/>
                              <a:lumOff val="25000"/>
                            </a:schemeClr>
                          </a:solidFill>
                          <a:latin typeface="Calibri Light" panose="020F0302020204030204" pitchFamily="34" charset="0"/>
                        </a:rPr>
                        <a:t>Motorcycles or bicycles</a:t>
                      </a:r>
                      <a:endParaRPr lang="en-US" sz="1800" dirty="0" smtClean="0">
                        <a:solidFill>
                          <a:schemeClr val="tx1">
                            <a:lumMod val="75000"/>
                            <a:lumOff val="25000"/>
                          </a:schemeClr>
                        </a:solidFill>
                        <a:latin typeface="Calibri Light" panose="020F0302020204030204" pitchFamily="34" charset="0"/>
                      </a:endParaRPr>
                    </a:p>
                  </a:txBody>
                  <a:tcPr anchor="ctr"/>
                </a:tc>
              </a:tr>
              <a:tr h="569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lumMod val="75000"/>
                              <a:lumOff val="25000"/>
                            </a:schemeClr>
                          </a:solidFill>
                          <a:latin typeface="Calibri Light" panose="020F0302020204030204" pitchFamily="34" charset="0"/>
                        </a:rPr>
                        <a:t>Vehicles being driven erratically</a:t>
                      </a:r>
                      <a:endParaRPr lang="en-US" sz="1800" dirty="0" smtClean="0">
                        <a:solidFill>
                          <a:schemeClr val="tx1">
                            <a:lumMod val="75000"/>
                            <a:lumOff val="25000"/>
                          </a:schemeClr>
                        </a:solidFill>
                        <a:latin typeface="Calibri Light" panose="020F0302020204030204" pitchFamily="34" charset="0"/>
                      </a:endParaRPr>
                    </a:p>
                  </a:txBody>
                  <a:tcPr anchor="ctr"/>
                </a:tc>
              </a:tr>
              <a:tr h="569878">
                <a:tc>
                  <a:txBody>
                    <a:bodyPr/>
                    <a:lstStyle/>
                    <a:p>
                      <a:r>
                        <a:rPr lang="en-US" dirty="0" smtClean="0">
                          <a:solidFill>
                            <a:schemeClr val="tx1">
                              <a:lumMod val="75000"/>
                              <a:lumOff val="25000"/>
                            </a:schemeClr>
                          </a:solidFill>
                          <a:latin typeface="Calibri Light" panose="020F0302020204030204" pitchFamily="34" charset="0"/>
                        </a:rPr>
                        <a:t>Emergency vehicles</a:t>
                      </a:r>
                    </a:p>
                  </a:txBody>
                  <a:tcPr anchor="ctr"/>
                </a:tc>
              </a:tr>
            </a:tbl>
          </a:graphicData>
        </a:graphic>
      </p:graphicFrame>
      <p:sp>
        <p:nvSpPr>
          <p:cNvPr id="8" name="Content Placeholder 2"/>
          <p:cNvSpPr txBox="1">
            <a:spLocks/>
          </p:cNvSpPr>
          <p:nvPr/>
        </p:nvSpPr>
        <p:spPr>
          <a:xfrm>
            <a:off x="3973184" y="2008168"/>
            <a:ext cx="682279" cy="568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50000"/>
                  </a:schemeClr>
                </a:solidFill>
                <a:latin typeface="Calibri Light" panose="020F0302020204030204" pitchFamily="34" charset="0"/>
                <a:ea typeface="Calibri Light" panose="020F0302020204030204" pitchFamily="34" charset="0"/>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ts val="0"/>
              </a:spcBef>
              <a:spcAft>
                <a:spcPts val="800"/>
              </a:spcAft>
              <a:buClr>
                <a:schemeClr val="accent1"/>
              </a:buClr>
              <a:buFont typeface="Arial" panose="020B0604020202020204" pitchFamily="34" charset="0"/>
              <a:buNone/>
            </a:pPr>
            <a:r>
              <a:rPr lang="en-US" dirty="0" smtClean="0">
                <a:solidFill>
                  <a:schemeClr val="tx1">
                    <a:lumMod val="75000"/>
                    <a:lumOff val="25000"/>
                  </a:schemeClr>
                </a:solidFill>
              </a:rPr>
              <a:t>OR</a:t>
            </a:r>
          </a:p>
        </p:txBody>
      </p:sp>
      <p:graphicFrame>
        <p:nvGraphicFramePr>
          <p:cNvPr id="9" name="Table 8"/>
          <p:cNvGraphicFramePr>
            <a:graphicFrameLocks noGrp="1"/>
          </p:cNvGraphicFramePr>
          <p:nvPr>
            <p:extLst>
              <p:ext uri="{D42A27DB-BD31-4B8C-83A1-F6EECF244321}">
                <p14:modId xmlns:p14="http://schemas.microsoft.com/office/powerpoint/2010/main" val="4148248502"/>
              </p:ext>
            </p:extLst>
          </p:nvPr>
        </p:nvGraphicFramePr>
        <p:xfrm>
          <a:off x="4878058" y="1841649"/>
          <a:ext cx="3553313" cy="3241796"/>
        </p:xfrm>
        <a:graphic>
          <a:graphicData uri="http://schemas.openxmlformats.org/drawingml/2006/table">
            <a:tbl>
              <a:tblPr firstRow="1" bandRow="1">
                <a:tableStyleId>{5C22544A-7EE6-4342-B048-85BDC9FD1C3A}</a:tableStyleId>
              </a:tblPr>
              <a:tblGrid>
                <a:gridCol w="3553313"/>
              </a:tblGrid>
              <a:tr h="566151">
                <a:tc>
                  <a:txBody>
                    <a:bodyPr/>
                    <a:lstStyle/>
                    <a:p>
                      <a:r>
                        <a:rPr lang="en-US" sz="2400" dirty="0" smtClean="0">
                          <a:latin typeface="Calibri Light" panose="020F0302020204030204" pitchFamily="34" charset="0"/>
                        </a:rPr>
                        <a:t>In these situations:</a:t>
                      </a:r>
                    </a:p>
                  </a:txBody>
                  <a:tcPr anchor="ctr"/>
                </a:tc>
              </a:tr>
              <a:tr h="566151">
                <a:tc>
                  <a:txBody>
                    <a:bodyPr/>
                    <a:lstStyle/>
                    <a:p>
                      <a:r>
                        <a:rPr lang="en-US" dirty="0" smtClean="0">
                          <a:solidFill>
                            <a:schemeClr val="tx1">
                              <a:lumMod val="75000"/>
                              <a:lumOff val="25000"/>
                            </a:schemeClr>
                          </a:solidFill>
                          <a:latin typeface="Calibri Light" panose="020F0302020204030204" pitchFamily="34" charset="0"/>
                        </a:rPr>
                        <a:t>Poor visibility, snow, or rain </a:t>
                      </a:r>
                    </a:p>
                  </a:txBody>
                  <a:tcPr anchor="ctr"/>
                </a:tc>
              </a:tr>
              <a:tr h="566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lumMod val="75000"/>
                              <a:lumOff val="25000"/>
                            </a:schemeClr>
                          </a:solidFill>
                          <a:latin typeface="Calibri Light" panose="020F0302020204030204" pitchFamily="34" charset="0"/>
                        </a:rPr>
                        <a:t>Mechanical problems</a:t>
                      </a:r>
                      <a:endParaRPr lang="en-US" sz="1800" dirty="0" smtClean="0">
                        <a:solidFill>
                          <a:schemeClr val="tx1">
                            <a:lumMod val="75000"/>
                            <a:lumOff val="25000"/>
                          </a:schemeClr>
                        </a:solidFill>
                        <a:latin typeface="Calibri Light" panose="020F0302020204030204" pitchFamily="34" charset="0"/>
                      </a:endParaRPr>
                    </a:p>
                  </a:txBody>
                  <a:tcPr anchor="ctr"/>
                </a:tc>
              </a:tr>
              <a:tr h="566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lumMod val="75000"/>
                              <a:lumOff val="25000"/>
                            </a:schemeClr>
                          </a:solidFill>
                          <a:latin typeface="Calibri Light" panose="020F0302020204030204" pitchFamily="34" charset="0"/>
                        </a:rPr>
                        <a:t>Slippery and/or</a:t>
                      </a:r>
                      <a:r>
                        <a:rPr lang="en-CA" sz="1800" baseline="0" dirty="0" smtClean="0">
                          <a:solidFill>
                            <a:schemeClr val="tx1">
                              <a:lumMod val="75000"/>
                              <a:lumOff val="25000"/>
                            </a:schemeClr>
                          </a:solidFill>
                          <a:latin typeface="Calibri Light" panose="020F0302020204030204" pitchFamily="34" charset="0"/>
                        </a:rPr>
                        <a:t> wet conditions</a:t>
                      </a:r>
                      <a:endParaRPr lang="en-US" sz="1800" dirty="0" smtClean="0">
                        <a:solidFill>
                          <a:schemeClr val="tx1">
                            <a:lumMod val="75000"/>
                            <a:lumOff val="25000"/>
                          </a:schemeClr>
                        </a:solidFill>
                        <a:latin typeface="Calibri Light" panose="020F0302020204030204" pitchFamily="34" charset="0"/>
                      </a:endParaRPr>
                    </a:p>
                  </a:txBody>
                  <a:tcPr anchor="ctr"/>
                </a:tc>
              </a:tr>
              <a:tr h="977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solidFill>
                            <a:schemeClr val="tx1">
                              <a:lumMod val="75000"/>
                              <a:lumOff val="25000"/>
                            </a:schemeClr>
                          </a:solidFill>
                          <a:latin typeface="Calibri Light" panose="020F0302020204030204" pitchFamily="34" charset="0"/>
                        </a:rPr>
                        <a:t>Where traffic intersects, merges, or converges</a:t>
                      </a:r>
                      <a:endParaRPr lang="en-US" sz="1800" dirty="0" smtClean="0">
                        <a:solidFill>
                          <a:schemeClr val="tx1">
                            <a:lumMod val="75000"/>
                            <a:lumOff val="25000"/>
                          </a:schemeClr>
                        </a:solidFill>
                        <a:latin typeface="Calibri Light" panose="020F0302020204030204" pitchFamily="34" charset="0"/>
                      </a:endParaRPr>
                    </a:p>
                  </a:txBody>
                  <a:tcPr anchor="ctr"/>
                </a:tc>
              </a:tr>
            </a:tbl>
          </a:graphicData>
        </a:graphic>
      </p:graphicFrame>
    </p:spTree>
    <p:custDataLst>
      <p:tags r:id="rId1"/>
    </p:custDataLst>
    <p:extLst>
      <p:ext uri="{BB962C8B-B14F-4D97-AF65-F5344CB8AC3E}">
        <p14:creationId xmlns:p14="http://schemas.microsoft.com/office/powerpoint/2010/main" val="966707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Are You Passing?</a:t>
            </a:r>
            <a:endParaRPr lang="en-CA" dirty="0"/>
          </a:p>
        </p:txBody>
      </p:sp>
      <p:sp>
        <p:nvSpPr>
          <p:cNvPr id="3" name="Content Placeholder 2"/>
          <p:cNvSpPr>
            <a:spLocks noGrp="1"/>
          </p:cNvSpPr>
          <p:nvPr>
            <p:ph sz="quarter" idx="11"/>
          </p:nvPr>
        </p:nvSpPr>
        <p:spPr/>
        <p:txBody>
          <a:bodyPr/>
          <a:lstStyle/>
          <a:p>
            <a:pPr marL="0" indent="0">
              <a:buClr>
                <a:schemeClr val="accent1"/>
              </a:buClr>
              <a:buNone/>
            </a:pPr>
            <a:r>
              <a:rPr lang="en-US" dirty="0" smtClean="0">
                <a:solidFill>
                  <a:schemeClr val="tx1">
                    <a:lumMod val="75000"/>
                    <a:lumOff val="25000"/>
                  </a:schemeClr>
                </a:solidFill>
              </a:rPr>
              <a:t>Ask yourself these questions:</a:t>
            </a:r>
          </a:p>
        </p:txBody>
      </p:sp>
      <p:graphicFrame>
        <p:nvGraphicFramePr>
          <p:cNvPr id="4" name="Diagram 3"/>
          <p:cNvGraphicFramePr/>
          <p:nvPr>
            <p:extLst>
              <p:ext uri="{D42A27DB-BD31-4B8C-83A1-F6EECF244321}">
                <p14:modId xmlns:p14="http://schemas.microsoft.com/office/powerpoint/2010/main" val="3688992053"/>
              </p:ext>
            </p:extLst>
          </p:nvPr>
        </p:nvGraphicFramePr>
        <p:xfrm>
          <a:off x="1524001" y="194993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10111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Driving Ahead of Vehicles</a:t>
            </a:r>
            <a:endParaRPr lang="en-CA" dirty="0"/>
          </a:p>
        </p:txBody>
      </p:sp>
      <p:sp>
        <p:nvSpPr>
          <p:cNvPr id="3" name="Content Placeholder 2"/>
          <p:cNvSpPr>
            <a:spLocks noGrp="1"/>
          </p:cNvSpPr>
          <p:nvPr>
            <p:ph sz="quarter" idx="11"/>
          </p:nvPr>
        </p:nvSpPr>
        <p:spPr>
          <a:xfrm>
            <a:off x="628651" y="934822"/>
            <a:ext cx="7886700" cy="5079116"/>
          </a:xfrm>
        </p:spPr>
        <p:txBody>
          <a:bodyPr/>
          <a:lstStyle/>
          <a:p>
            <a:pPr marL="0" indent="0">
              <a:lnSpc>
                <a:spcPct val="100000"/>
              </a:lnSpc>
              <a:spcBef>
                <a:spcPts val="0"/>
              </a:spcBef>
              <a:spcAft>
                <a:spcPts val="800"/>
              </a:spcAft>
              <a:buClr>
                <a:schemeClr val="accent1"/>
              </a:buClr>
              <a:buNone/>
            </a:pPr>
            <a:r>
              <a:rPr lang="en-CA" dirty="0" smtClean="0">
                <a:solidFill>
                  <a:schemeClr val="tx1">
                    <a:lumMod val="75000"/>
                    <a:lumOff val="25000"/>
                  </a:schemeClr>
                </a:solidFill>
              </a:rPr>
              <a:t>Most </a:t>
            </a:r>
            <a:r>
              <a:rPr lang="en-CA" dirty="0">
                <a:solidFill>
                  <a:schemeClr val="tx1">
                    <a:lumMod val="75000"/>
                    <a:lumOff val="25000"/>
                  </a:schemeClr>
                </a:solidFill>
              </a:rPr>
              <a:t>motorists would rather drive in front of </a:t>
            </a:r>
            <a:r>
              <a:rPr lang="en-CA" dirty="0" smtClean="0">
                <a:solidFill>
                  <a:schemeClr val="tx1">
                    <a:lumMod val="75000"/>
                    <a:lumOff val="25000"/>
                  </a:schemeClr>
                </a:solidFill>
              </a:rPr>
              <a:t>a big truck rather than behind. These </a:t>
            </a:r>
            <a:r>
              <a:rPr lang="en-CA" dirty="0">
                <a:solidFill>
                  <a:schemeClr val="tx1">
                    <a:lumMod val="75000"/>
                    <a:lumOff val="25000"/>
                  </a:schemeClr>
                </a:solidFill>
              </a:rPr>
              <a:t>drivers will take unnecessary </a:t>
            </a:r>
            <a:r>
              <a:rPr lang="en-CA" dirty="0" smtClean="0">
                <a:solidFill>
                  <a:schemeClr val="tx1">
                    <a:lumMod val="75000"/>
                    <a:lumOff val="25000"/>
                  </a:schemeClr>
                </a:solidFill>
              </a:rPr>
              <a:t>risks such as:</a:t>
            </a:r>
          </a:p>
          <a:p>
            <a:pPr>
              <a:lnSpc>
                <a:spcPct val="100000"/>
              </a:lnSpc>
              <a:spcBef>
                <a:spcPts val="0"/>
              </a:spcBef>
              <a:spcAft>
                <a:spcPts val="800"/>
              </a:spcAft>
              <a:buClr>
                <a:schemeClr val="accent1"/>
              </a:buClr>
            </a:pPr>
            <a:r>
              <a:rPr lang="en-CA" sz="2400" dirty="0" smtClean="0">
                <a:solidFill>
                  <a:schemeClr val="tx1">
                    <a:lumMod val="75000"/>
                    <a:lumOff val="25000"/>
                  </a:schemeClr>
                </a:solidFill>
              </a:rPr>
              <a:t>Tailgating (driving too close behind another vehicle)</a:t>
            </a:r>
          </a:p>
          <a:p>
            <a:pPr>
              <a:lnSpc>
                <a:spcPct val="100000"/>
              </a:lnSpc>
              <a:spcBef>
                <a:spcPts val="0"/>
              </a:spcBef>
              <a:spcAft>
                <a:spcPts val="800"/>
              </a:spcAft>
              <a:buClr>
                <a:schemeClr val="accent1"/>
              </a:buClr>
            </a:pPr>
            <a:r>
              <a:rPr lang="en-CA" sz="2400" dirty="0" smtClean="0">
                <a:solidFill>
                  <a:schemeClr val="tx1">
                    <a:lumMod val="75000"/>
                    <a:lumOff val="25000"/>
                  </a:schemeClr>
                </a:solidFill>
              </a:rPr>
              <a:t>Follow the leader (series of vehicles pass at the same time)</a:t>
            </a:r>
          </a:p>
          <a:p>
            <a:pPr marL="0" indent="0">
              <a:lnSpc>
                <a:spcPct val="100000"/>
              </a:lnSpc>
              <a:buClr>
                <a:schemeClr val="accent1"/>
              </a:buClr>
              <a:buNone/>
            </a:pPr>
            <a:r>
              <a:rPr lang="en-US" dirty="0" smtClean="0">
                <a:solidFill>
                  <a:schemeClr val="tx1">
                    <a:lumMod val="75000"/>
                    <a:lumOff val="25000"/>
                  </a:schemeClr>
                </a:solidFill>
              </a:rPr>
              <a:t>To mitigate the risk:</a:t>
            </a:r>
          </a:p>
          <a:p>
            <a:pPr>
              <a:lnSpc>
                <a:spcPct val="100000"/>
              </a:lnSpc>
              <a:buClr>
                <a:schemeClr val="accent1"/>
              </a:buClr>
            </a:pPr>
            <a:r>
              <a:rPr lang="en-US" sz="2400" dirty="0" smtClean="0">
                <a:solidFill>
                  <a:schemeClr val="tx1">
                    <a:lumMod val="75000"/>
                    <a:lumOff val="25000"/>
                  </a:schemeClr>
                </a:solidFill>
              </a:rPr>
              <a:t>Be aware of tailgaters</a:t>
            </a:r>
          </a:p>
          <a:p>
            <a:pPr>
              <a:lnSpc>
                <a:spcPct val="100000"/>
              </a:lnSpc>
              <a:buClr>
                <a:schemeClr val="accent1"/>
              </a:buClr>
            </a:pPr>
            <a:r>
              <a:rPr lang="en-US" sz="2400" dirty="0">
                <a:solidFill>
                  <a:schemeClr val="tx1">
                    <a:lumMod val="75000"/>
                    <a:lumOff val="25000"/>
                  </a:schemeClr>
                </a:solidFill>
              </a:rPr>
              <a:t>Increase your following </a:t>
            </a:r>
            <a:r>
              <a:rPr lang="en-US" sz="2400" dirty="0" smtClean="0">
                <a:solidFill>
                  <a:schemeClr val="tx1">
                    <a:lumMod val="75000"/>
                    <a:lumOff val="25000"/>
                  </a:schemeClr>
                </a:solidFill>
              </a:rPr>
              <a:t>distance</a:t>
            </a:r>
          </a:p>
          <a:p>
            <a:pPr>
              <a:lnSpc>
                <a:spcPct val="100000"/>
              </a:lnSpc>
              <a:buClr>
                <a:schemeClr val="accent1"/>
              </a:buClr>
            </a:pPr>
            <a:r>
              <a:rPr lang="en-US" sz="2400" dirty="0" smtClean="0">
                <a:solidFill>
                  <a:schemeClr val="tx1">
                    <a:lumMod val="75000"/>
                    <a:lumOff val="25000"/>
                  </a:schemeClr>
                </a:solidFill>
              </a:rPr>
              <a:t>Stay as far right in the lane as safely possible to allow them to pass</a:t>
            </a:r>
          </a:p>
          <a:p>
            <a:pPr>
              <a:lnSpc>
                <a:spcPct val="100000"/>
              </a:lnSpc>
              <a:buClr>
                <a:schemeClr val="accent1"/>
              </a:buClr>
            </a:pPr>
            <a:r>
              <a:rPr lang="en-US" sz="2400" dirty="0" smtClean="0">
                <a:solidFill>
                  <a:schemeClr val="tx1">
                    <a:lumMod val="75000"/>
                    <a:lumOff val="25000"/>
                  </a:schemeClr>
                </a:solidFill>
              </a:rPr>
              <a:t>Never do a “brake check” as a warning to a tailgater</a:t>
            </a:r>
          </a:p>
          <a:p>
            <a:pPr>
              <a:lnSpc>
                <a:spcPct val="100000"/>
              </a:lnSpc>
              <a:buClr>
                <a:schemeClr val="accent1"/>
              </a:buClr>
            </a:pPr>
            <a:endParaRPr lang="en-US" dirty="0" smtClean="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2974430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OFFICE THEME" val="CRIOoOMj"/>
  <p:tag name="ARTICULATE_SLIDE_COUNT" val="53"/>
  <p:tag name="ARTICULATE_DESIGN_ID_2_OFFICE THEME" val="gXhYljC5"/>
  <p:tag name="ARTICULATE_DESIGN_ID_16_OFFICE THEME" val="FnieQK6p"/>
  <p:tag name="ARTICULATE_DESIGN_ID_20_OFFICE THEME" val="JwjjKeU3"/>
  <p:tag name="ARTICULATE_DESIGN_ID_10_OFFICE THEME" val="Wp4Dow2g"/>
  <p:tag name="ARTICULATE_DESIGN_ID_15_OFFICE THEME" val="1Jzlkraa"/>
  <p:tag name="ARTICULATE_DESIGN_ID_7_OFFICE THEME" val="z3LUi1KB"/>
  <p:tag name="ARTICULATE_DESIGN_ID_4_OFFICE THEME" val="57iDX58M"/>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2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3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4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5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Custom 1">
      <a:dk1>
        <a:srgbClr val="000000"/>
      </a:dk1>
      <a:lt1>
        <a:srgbClr val="FFFFFF"/>
      </a:lt1>
      <a:dk2>
        <a:srgbClr val="44546A"/>
      </a:dk2>
      <a:lt2>
        <a:srgbClr val="E7E6E6"/>
      </a:lt2>
      <a:accent1>
        <a:srgbClr val="54C7D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b57a0069-056d-4a03-aab5-52ae53322f83">Public</Audience>
    <Status xmlns="b57a0069-056d-4a03-aab5-52ae53322f83">Complete</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E35B25FDADB64F85A912CCBA3D22FB" ma:contentTypeVersion="2" ma:contentTypeDescription="Create a new document." ma:contentTypeScope="" ma:versionID="563f83a67e71ccc8c3bd1327e249b833">
  <xsd:schema xmlns:xsd="http://www.w3.org/2001/XMLSchema" xmlns:xs="http://www.w3.org/2001/XMLSchema" xmlns:p="http://schemas.microsoft.com/office/2006/metadata/properties" xmlns:ns2="b57a0069-056d-4a03-aab5-52ae53322f83" targetNamespace="http://schemas.microsoft.com/office/2006/metadata/properties" ma:root="true" ma:fieldsID="dd0122f5b902e9a2092f5f937c219fff" ns2:_="">
    <xsd:import namespace="b57a0069-056d-4a03-aab5-52ae53322f83"/>
    <xsd:element name="properties">
      <xsd:complexType>
        <xsd:sequence>
          <xsd:element name="documentManagement">
            <xsd:complexType>
              <xsd:all>
                <xsd:element ref="ns2:Status" minOccurs="0"/>
                <xsd:element ref="ns2:Audi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a0069-056d-4a03-aab5-52ae53322f83" elementFormDefault="qualified">
    <xsd:import namespace="http://schemas.microsoft.com/office/2006/documentManagement/types"/>
    <xsd:import namespace="http://schemas.microsoft.com/office/infopath/2007/PartnerControls"/>
    <xsd:element name="Status" ma:index="8" nillable="true" ma:displayName="Status" ma:default="Not Started" ma:format="Dropdown" ma:internalName="Status">
      <xsd:simpleType>
        <xsd:restriction base="dms:Choice">
          <xsd:enumeration value="Not Started"/>
          <xsd:enumeration value="In Progress"/>
          <xsd:enumeration value="Complete"/>
        </xsd:restriction>
      </xsd:simpleType>
    </xsd:element>
    <xsd:element name="Audience" ma:index="9" nillable="true" ma:displayName="Audience" ma:default="Public" ma:format="Dropdown" ma:internalName="Audience">
      <xsd:simpleType>
        <xsd:restriction base="dms:Choice">
          <xsd:enumeration value="Public"/>
          <xsd:enumeration value="In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CEEABD-1B17-4BE2-8F91-76669075ED6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416692e-dee5-4c2d-8a6a-155c1d899288"/>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C5CAD0C-F95A-4DA8-AED6-5D89933EB502}">
  <ds:schemaRefs>
    <ds:schemaRef ds:uri="http://schemas.microsoft.com/sharepoint/v3/contenttype/forms"/>
  </ds:schemaRefs>
</ds:datastoreItem>
</file>

<file path=customXml/itemProps3.xml><?xml version="1.0" encoding="utf-8"?>
<ds:datastoreItem xmlns:ds="http://schemas.openxmlformats.org/officeDocument/2006/customXml" ds:itemID="{8ADCEDE7-7741-45D2-A8A3-9638831C8242}"/>
</file>

<file path=docProps/app.xml><?xml version="1.0" encoding="utf-8"?>
<Properties xmlns="http://schemas.openxmlformats.org/officeDocument/2006/extended-properties" xmlns:vt="http://schemas.openxmlformats.org/officeDocument/2006/docPropsVTypes">
  <Template/>
  <TotalTime>0</TotalTime>
  <Words>9340</Words>
  <Application>Microsoft Office PowerPoint</Application>
  <PresentationFormat>On-screen Show (4:3)</PresentationFormat>
  <Paragraphs>908</Paragraphs>
  <Slides>53</Slides>
  <Notes>53</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53</vt:i4>
      </vt:variant>
    </vt:vector>
  </HeadingPairs>
  <TitlesOfParts>
    <vt:vector size="70" baseType="lpstr">
      <vt:lpstr>Arial</vt:lpstr>
      <vt:lpstr>Calibri</vt:lpstr>
      <vt:lpstr>Calibri Light</vt:lpstr>
      <vt:lpstr>Franklin Gothic Book</vt:lpstr>
      <vt:lpstr>Lato</vt:lpstr>
      <vt:lpstr>StoneSerif</vt:lpstr>
      <vt:lpstr>Symbol</vt:lpstr>
      <vt:lpstr>Times New Roman</vt:lpstr>
      <vt:lpstr>4_Office Theme</vt:lpstr>
      <vt:lpstr>3_Office Theme</vt:lpstr>
      <vt:lpstr>7_Office Theme</vt:lpstr>
      <vt:lpstr>5_Office Theme</vt:lpstr>
      <vt:lpstr>22_Office Theme</vt:lpstr>
      <vt:lpstr>23_Office Theme</vt:lpstr>
      <vt:lpstr>24_Office Theme</vt:lpstr>
      <vt:lpstr>25_Office Theme</vt:lpstr>
      <vt:lpstr>6_Office Theme</vt:lpstr>
      <vt:lpstr>Professional Driving Techniques</vt:lpstr>
      <vt:lpstr>Learning Objectives</vt:lpstr>
      <vt:lpstr>Pre-Class Assignment</vt:lpstr>
      <vt:lpstr>PowerPoint Presentation</vt:lpstr>
      <vt:lpstr>Situations That Can Cause Collisions</vt:lpstr>
      <vt:lpstr>Determining Safe Following Distance </vt:lpstr>
      <vt:lpstr>Additional Following Distance</vt:lpstr>
      <vt:lpstr>Why Are You Passing?</vt:lpstr>
      <vt:lpstr>Driving Ahead of Vehicles</vt:lpstr>
      <vt:lpstr>When Being Passed</vt:lpstr>
      <vt:lpstr>Review</vt:lpstr>
      <vt:lpstr>Intersections</vt:lpstr>
      <vt:lpstr>Entering and Merging</vt:lpstr>
      <vt:lpstr>Exiting</vt:lpstr>
      <vt:lpstr>Railroad Crossings</vt:lpstr>
      <vt:lpstr>Railroad Crossings</vt:lpstr>
      <vt:lpstr>Uncontrolled Crossings</vt:lpstr>
      <vt:lpstr>Approaching and Stopping Procedure</vt:lpstr>
      <vt:lpstr>Crossing Procedure</vt:lpstr>
      <vt:lpstr>Stalling on the Tracks</vt:lpstr>
      <vt:lpstr>Railroad Crossings Discussion</vt:lpstr>
      <vt:lpstr>Exercise 1: Advanced Driving Manoeuvres</vt:lpstr>
      <vt:lpstr>Mountain Driving &amp; Grades – Uphill</vt:lpstr>
      <vt:lpstr>Mountain Driving &amp; Grades – Downhill</vt:lpstr>
      <vt:lpstr>Mountain Driving and Grades- Runaway Lanes</vt:lpstr>
      <vt:lpstr>Stopping and Parking on Hills</vt:lpstr>
      <vt:lpstr>Starting on Hills</vt:lpstr>
      <vt:lpstr>High Risk Driving Situations</vt:lpstr>
      <vt:lpstr>Driving to Conditions</vt:lpstr>
      <vt:lpstr>Light Conditions</vt:lpstr>
      <vt:lpstr>Weather Conditions</vt:lpstr>
      <vt:lpstr>Weather Conditions Discussion</vt:lpstr>
      <vt:lpstr>Driving on Gravel</vt:lpstr>
      <vt:lpstr>Exercise 2 &amp; 3:</vt:lpstr>
      <vt:lpstr>PowerPoint Presentation</vt:lpstr>
      <vt:lpstr>High-Risk Driving Situations/Techniques</vt:lpstr>
      <vt:lpstr>Jackknifing</vt:lpstr>
      <vt:lpstr>Jackknifing</vt:lpstr>
      <vt:lpstr>Tire Blowout</vt:lpstr>
      <vt:lpstr>Loss of Visibility</vt:lpstr>
      <vt:lpstr>Emergency Braking </vt:lpstr>
      <vt:lpstr>Automatic Traction Control </vt:lpstr>
      <vt:lpstr>Electronic Stability Control Systems</vt:lpstr>
      <vt:lpstr>Loss of Brakes</vt:lpstr>
      <vt:lpstr>Emergency Evasive Action</vt:lpstr>
      <vt:lpstr>Oncoming Vehicles</vt:lpstr>
      <vt:lpstr>Escape Path</vt:lpstr>
      <vt:lpstr>Exercise: 4</vt:lpstr>
      <vt:lpstr>After-Class Assignment</vt:lpstr>
      <vt:lpstr>Summary</vt:lpstr>
      <vt:lpstr>Quiz</vt:lpstr>
      <vt:lpstr>Practical In-Cab Training</vt:lpstr>
      <vt:lpstr>Practical In-Cab Assessment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Powerpoint</dc:title>
  <dc:creator/>
  <cp:lastModifiedBy/>
  <cp:revision>1</cp:revision>
  <dcterms:created xsi:type="dcterms:W3CDTF">2018-09-12T19:59:45Z</dcterms:created>
  <dcterms:modified xsi:type="dcterms:W3CDTF">2021-12-07T22:46:02Z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0x01010097E35B25FDADB64F85A912CCBA3D22FB</vt:lpwstr>
  </property>
  <property fmtid="{D5CDD505-2E9C-101B-9397-08002B2CF9AE}" pid="3" name="ArticulateGUID">
    <vt:lpwstr>14CC6DD3-E5D8-45B3-9B94-4882A95C1AEB</vt:lpwstr>
  </property>
  <property fmtid="{D5CDD505-2E9C-101B-9397-08002B2CF9AE}" pid="4" name="ArticulatePath">
    <vt:lpwstr>MPI_MELT PPT Template</vt:lpwstr>
  </property>
  <property fmtid="{D5CDD505-2E9C-101B-9397-08002B2CF9AE}" pid="5" name="_MarkAsFinal">
    <vt:bool>true</vt:bool>
  </property>
</Properties>
</file>