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4.xml" ContentType="application/vnd.openxmlformats-officedocument.presentationml.slideLayout+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slideLayouts/slideLayout25.xml" ContentType="application/vnd.openxmlformats-officedocument.presentationml.slideLayout+xml"/>
  <Override PartName="/ppt/theme/theme4.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slideLayouts/slideLayout26.xml" ContentType="application/vnd.openxmlformats-officedocument.presentationml.slideLayout+xml"/>
  <Override PartName="/ppt/theme/theme5.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slideLayouts/slideLayout27.xml" ContentType="application/vnd.openxmlformats-officedocument.presentationml.slideLayout+xml"/>
  <Override PartName="/ppt/theme/theme6.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slideLayouts/slideLayout28.xml" ContentType="application/vnd.openxmlformats-officedocument.presentationml.slideLayout+xml"/>
  <Override PartName="/ppt/theme/theme7.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slideLayouts/slideLayout29.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notesSlides/notesSlide12.xml" ContentType="application/vnd.openxmlformats-officedocument.presentationml.notesSlide+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notesSlides/notesSlide16.xml" ContentType="application/vnd.openxmlformats-officedocument.presentationml.notesSlide+xml"/>
  <Override PartName="/ppt/tags/tag53.xml" ContentType="application/vnd.openxmlformats-officedocument.presentationml.tags+xml"/>
  <Override PartName="/ppt/notesSlides/notesSlide17.xml" ContentType="application/vnd.openxmlformats-officedocument.presentationml.notesSlide+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notesSlides/notesSlide19.xml" ContentType="application/vnd.openxmlformats-officedocument.presentationml.notesSlide+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notesSlides/notesSlide21.xml" ContentType="application/vnd.openxmlformats-officedocument.presentationml.notesSlide+xml"/>
  <Override PartName="/ppt/tags/tag58.xml" ContentType="application/vnd.openxmlformats-officedocument.presentationml.tags+xml"/>
  <Override PartName="/ppt/notesSlides/notesSlide22.xml" ContentType="application/vnd.openxmlformats-officedocument.presentationml.notesSlide+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notesSlides/notesSlide24.xml" ContentType="application/vnd.openxmlformats-officedocument.presentationml.notesSlide+xml"/>
  <Override PartName="/ppt/tags/tag61.xml" ContentType="application/vnd.openxmlformats-officedocument.presentationml.tags+xml"/>
  <Override PartName="/ppt/notesSlides/notesSlide25.xml" ContentType="application/vnd.openxmlformats-officedocument.presentationml.notesSlide+xml"/>
  <Override PartName="/ppt/tags/tag62.xml" ContentType="application/vnd.openxmlformats-officedocument.presentationml.tags+xml"/>
  <Override PartName="/ppt/notesSlides/notesSlide26.xml" ContentType="application/vnd.openxmlformats-officedocument.presentationml.notesSlide+xml"/>
  <Override PartName="/ppt/tags/tag63.xml" ContentType="application/vnd.openxmlformats-officedocument.presentationml.tags+xml"/>
  <Override PartName="/ppt/notesSlides/notesSlide27.xml" ContentType="application/vnd.openxmlformats-officedocument.presentationml.notesSlide+xml"/>
  <Override PartName="/ppt/tags/tag64.xml" ContentType="application/vnd.openxmlformats-officedocument.presentationml.tags+xml"/>
  <Override PartName="/ppt/notesSlides/notesSlide28.xml" ContentType="application/vnd.openxmlformats-officedocument.presentationml.notesSlide+xml"/>
  <Override PartName="/ppt/tags/tag65.xml" ContentType="application/vnd.openxmlformats-officedocument.presentationml.tags+xml"/>
  <Override PartName="/ppt/notesSlides/notesSlide29.xml" ContentType="application/vnd.openxmlformats-officedocument.presentationml.notesSlide+xml"/>
  <Override PartName="/ppt/tags/tag66.xml" ContentType="application/vnd.openxmlformats-officedocument.presentationml.tags+xml"/>
  <Override PartName="/ppt/notesSlides/notesSlide30.xml" ContentType="application/vnd.openxmlformats-officedocument.presentationml.notesSlide+xml"/>
  <Override PartName="/ppt/tags/tag67.xml" ContentType="application/vnd.openxmlformats-officedocument.presentationml.tags+xml"/>
  <Override PartName="/ppt/notesSlides/notesSlide31.xml" ContentType="application/vnd.openxmlformats-officedocument.presentationml.notesSlide+xml"/>
  <Override PartName="/ppt/tags/tag68.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4"/>
    <p:sldMasterId id="2147483722" r:id="rId5"/>
    <p:sldMasterId id="2147483678" r:id="rId6"/>
    <p:sldMasterId id="2147483751" r:id="rId7"/>
    <p:sldMasterId id="2147483753" r:id="rId8"/>
    <p:sldMasterId id="2147483755" r:id="rId9"/>
    <p:sldMasterId id="2147483757" r:id="rId10"/>
    <p:sldMasterId id="2147483680" r:id="rId11"/>
  </p:sldMasterIdLst>
  <p:notesMasterIdLst>
    <p:notesMasterId r:id="rId44"/>
  </p:notesMasterIdLst>
  <p:handoutMasterIdLst>
    <p:handoutMasterId r:id="rId45"/>
  </p:handoutMasterIdLst>
  <p:sldIdLst>
    <p:sldId id="256" r:id="rId12"/>
    <p:sldId id="330" r:id="rId13"/>
    <p:sldId id="293" r:id="rId14"/>
    <p:sldId id="299" r:id="rId15"/>
    <p:sldId id="260" r:id="rId16"/>
    <p:sldId id="262" r:id="rId17"/>
    <p:sldId id="263" r:id="rId18"/>
    <p:sldId id="325" r:id="rId19"/>
    <p:sldId id="308" r:id="rId20"/>
    <p:sldId id="301" r:id="rId21"/>
    <p:sldId id="277" r:id="rId22"/>
    <p:sldId id="327" r:id="rId23"/>
    <p:sldId id="314" r:id="rId24"/>
    <p:sldId id="279" r:id="rId25"/>
    <p:sldId id="300" r:id="rId26"/>
    <p:sldId id="265" r:id="rId27"/>
    <p:sldId id="315" r:id="rId28"/>
    <p:sldId id="333" r:id="rId29"/>
    <p:sldId id="317" r:id="rId30"/>
    <p:sldId id="309" r:id="rId31"/>
    <p:sldId id="326" r:id="rId32"/>
    <p:sldId id="328" r:id="rId33"/>
    <p:sldId id="280" r:id="rId34"/>
    <p:sldId id="331" r:id="rId35"/>
    <p:sldId id="302" r:id="rId36"/>
    <p:sldId id="304" r:id="rId37"/>
    <p:sldId id="305" r:id="rId38"/>
    <p:sldId id="306" r:id="rId39"/>
    <p:sldId id="292" r:id="rId40"/>
    <p:sldId id="313" r:id="rId41"/>
    <p:sldId id="312" r:id="rId42"/>
    <p:sldId id="334" r:id="rId43"/>
  </p:sldIdLst>
  <p:sldSz cx="9144000" cy="6858000" type="screen4x3"/>
  <p:notesSz cx="7010400" cy="9236075"/>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292E7FA-07FB-48B8-890B-68F8EF95E185}">
          <p14:sldIdLst>
            <p14:sldId id="256"/>
            <p14:sldId id="330"/>
            <p14:sldId id="293"/>
          </p14:sldIdLst>
        </p14:section>
        <p14:section name="Securement System" id="{3D4AB276-EA0B-4E8F-8566-7D4FE758C5E5}">
          <p14:sldIdLst>
            <p14:sldId id="299"/>
            <p14:sldId id="260"/>
            <p14:sldId id="262"/>
            <p14:sldId id="263"/>
            <p14:sldId id="325"/>
            <p14:sldId id="308"/>
          </p14:sldIdLst>
        </p14:section>
        <p14:section name="Cargo Placement and Restraint" id="{24B56285-7527-4D35-8307-C02B36A0AFB6}">
          <p14:sldIdLst>
            <p14:sldId id="301"/>
            <p14:sldId id="277"/>
            <p14:sldId id="327"/>
            <p14:sldId id="314"/>
            <p14:sldId id="279"/>
          </p14:sldIdLst>
        </p14:section>
        <p14:section name="Tie Downs and Limits" id="{E4E08F7C-4788-4C64-B9B8-C2B3057051F3}">
          <p14:sldIdLst>
            <p14:sldId id="300"/>
            <p14:sldId id="265"/>
            <p14:sldId id="315"/>
            <p14:sldId id="333"/>
            <p14:sldId id="317"/>
            <p14:sldId id="309"/>
          </p14:sldIdLst>
        </p14:section>
        <p14:section name="Front End Structure on CV" id="{1E7414BB-680C-4146-8CC9-3546FF68CD92}">
          <p14:sldIdLst>
            <p14:sldId id="326"/>
            <p14:sldId id="328"/>
          </p14:sldIdLst>
        </p14:section>
        <p14:section name="Specific Cargo" id="{F3E66FFF-AAB2-4153-B014-CB5822EAD8B4}">
          <p14:sldIdLst>
            <p14:sldId id="280"/>
            <p14:sldId id="331"/>
          </p14:sldIdLst>
        </p14:section>
        <p14:section name="Wrap Up" id="{3962C6C4-9929-40F6-8F68-B2A43A291944}">
          <p14:sldIdLst>
            <p14:sldId id="302"/>
            <p14:sldId id="304"/>
            <p14:sldId id="305"/>
            <p14:sldId id="306"/>
            <p14:sldId id="292"/>
          </p14:sldIdLst>
        </p14:section>
        <p14:section name="Knowledge Check" id="{28FFADAC-130E-41A8-9EBA-067DE1C8AE55}">
          <p14:sldIdLst>
            <p14:sldId id="313"/>
          </p14:sldIdLst>
        </p14:section>
        <p14:section name="Practical In-Yard Training &amp; Assessment" id="{2671DF6F-86D6-4801-8D48-A7083630DAD9}">
          <p14:sldIdLst>
            <p14:sldId id="312"/>
            <p14:sldId id="3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0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0CA"/>
    <a:srgbClr val="3B92A0"/>
    <a:srgbClr val="5FB743"/>
    <a:srgbClr val="63BB46"/>
    <a:srgbClr val="2D97E5"/>
    <a:srgbClr val="417E2E"/>
    <a:srgbClr val="FDD106"/>
    <a:srgbClr val="2591CB"/>
    <a:srgbClr val="AFBEC5"/>
    <a:srgbClr val="F57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71" autoAdjust="0"/>
    <p:restoredTop sz="62021" autoAdjust="0"/>
  </p:normalViewPr>
  <p:slideViewPr>
    <p:cSldViewPr snapToGrid="0">
      <p:cViewPr varScale="1">
        <p:scale>
          <a:sx n="52" d="100"/>
          <a:sy n="52" d="100"/>
        </p:scale>
        <p:origin x="1684" y="24"/>
      </p:cViewPr>
      <p:guideLst/>
    </p:cSldViewPr>
  </p:slideViewPr>
  <p:outlineViewPr>
    <p:cViewPr>
      <p:scale>
        <a:sx n="33" d="100"/>
        <a:sy n="33" d="100"/>
      </p:scale>
      <p:origin x="0" y="-41904"/>
    </p:cViewPr>
  </p:outlineViewPr>
  <p:notesTextViewPr>
    <p:cViewPr>
      <p:scale>
        <a:sx n="3" d="2"/>
        <a:sy n="3" d="2"/>
      </p:scale>
      <p:origin x="0" y="-1264"/>
    </p:cViewPr>
  </p:notesTextViewPr>
  <p:sorterViewPr>
    <p:cViewPr varScale="1">
      <p:scale>
        <a:sx n="1" d="1"/>
        <a:sy n="1" d="1"/>
      </p:scale>
      <p:origin x="0" y="-8388"/>
    </p:cViewPr>
  </p:sorterViewPr>
  <p:notesViewPr>
    <p:cSldViewPr snapToGrid="0">
      <p:cViewPr varScale="1">
        <p:scale>
          <a:sx n="123" d="100"/>
          <a:sy n="123" d="100"/>
        </p:scale>
        <p:origin x="41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latin typeface="Calibri Light" panose="020F0302020204030204" pitchFamily="34" charset="0"/>
            </a:endParaRPr>
          </a:p>
        </p:txBody>
      </p:sp>
      <p:sp>
        <p:nvSpPr>
          <p:cNvPr id="3" name="Date Placeholder 2">
            <a:extLst>
              <a:ext uri="{FF2B5EF4-FFF2-40B4-BE49-F238E27FC236}">
                <a16:creationId xmlns=""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latin typeface="Calibri Light" panose="020F0302020204030204" pitchFamily="34" charset="0"/>
              </a:rPr>
              <a:t>12/8/2021</a:t>
            </a:fld>
            <a:endParaRPr lang="en-US" dirty="0">
              <a:latin typeface="Calibri Light" panose="020F0302020204030204" pitchFamily="34" charset="0"/>
            </a:endParaRPr>
          </a:p>
        </p:txBody>
      </p:sp>
      <p:sp>
        <p:nvSpPr>
          <p:cNvPr id="4" name="Footer Placeholder 3">
            <a:extLst>
              <a:ext uri="{FF2B5EF4-FFF2-40B4-BE49-F238E27FC236}">
                <a16:creationId xmlns=""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latin typeface="Calibri Light" panose="020F0302020204030204" pitchFamily="34" charset="0"/>
            </a:endParaRPr>
          </a:p>
        </p:txBody>
      </p:sp>
      <p:sp>
        <p:nvSpPr>
          <p:cNvPr id="5" name="Slide Number Placeholder 4">
            <a:extLst>
              <a:ext uri="{FF2B5EF4-FFF2-40B4-BE49-F238E27FC236}">
                <a16:creationId xmlns=""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latin typeface="Calibri Light" panose="020F0302020204030204" pitchFamily="34" charset="0"/>
              </a:rPr>
              <a:t>‹#›</a:t>
            </a:fld>
            <a:endParaRPr lang="en-US" dirty="0">
              <a:latin typeface="Calibri Light" panose="020F0302020204030204" pitchFamily="34" charset="0"/>
            </a:endParaRPr>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atin typeface="Calibri Light" panose="020F0302020204030204" pitchFamily="34" charset="0"/>
              </a:defRPr>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atin typeface="Calibri Light" panose="020F0302020204030204" pitchFamily="34" charset="0"/>
              </a:defRPr>
            </a:lvl1pPr>
          </a:lstStyle>
          <a:p>
            <a:fld id="{C95A6671-F96F-4532-B4EE-20AEA24545AD}" type="datetimeFigureOut">
              <a:rPr lang="en-CA" smtClean="0"/>
              <a:pPr/>
              <a:t>2021-12-08</a:t>
            </a:fld>
            <a:endParaRPr lang="en-CA"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atin typeface="Calibri Light" panose="020F0302020204030204" pitchFamily="34" charset="0"/>
              </a:defRPr>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atin typeface="Calibri Light" panose="020F0302020204030204" pitchFamily="34" charset="0"/>
              </a:defRPr>
            </a:lvl1pPr>
          </a:lstStyle>
          <a:p>
            <a:fld id="{D2AAB52B-0897-46EF-ACB7-C2A1E9716B33}" type="slidenum">
              <a:rPr lang="en-CA" smtClean="0"/>
              <a:pPr/>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afetydriven.ca/resource/cargo-securement-tips/" TargetMode="External"/><Relationship Id="rId7" Type="http://schemas.openxmlformats.org/officeDocument/2006/relationships/hyperlink" Target="https://www.youtube.com/watch?v=NUFqYV_2PD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youtube.com/watch?v=_onyIEFUL-g" TargetMode="External"/><Relationship Id="rId5" Type="http://schemas.openxmlformats.org/officeDocument/2006/relationships/hyperlink" Target="https://safetydriven.ca/resource/flatbed-tarping-best-practices-safety-driven/" TargetMode="External"/><Relationship Id="rId4" Type="http://schemas.openxmlformats.org/officeDocument/2006/relationships/hyperlink" Target="https://safetydriven.ca/resource/load_securemen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178330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Read slide.</a:t>
            </a:r>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288201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ea typeface="+mn-ea"/>
                <a:cs typeface="+mn-cs"/>
              </a:rPr>
              <a:t>There are 3 ways cargo may be secured. A carrier must use one of these methods for general cargo securement.</a:t>
            </a:r>
          </a:p>
          <a:p>
            <a:endParaRPr lang="en-CA" sz="1200" kern="1200" dirty="0" smtClean="0">
              <a:solidFill>
                <a:schemeClr val="tx1"/>
              </a:solidFill>
              <a:effectLst/>
              <a:ea typeface="+mn-ea"/>
              <a:cs typeface="+mn-cs"/>
            </a:endParaRPr>
          </a:p>
          <a:p>
            <a:r>
              <a:rPr lang="en-CA" sz="1200" b="1" kern="1200" dirty="0" smtClean="0">
                <a:solidFill>
                  <a:schemeClr val="tx1"/>
                </a:solidFill>
                <a:effectLst/>
                <a:ea typeface="+mn-ea"/>
                <a:cs typeface="+mn-cs"/>
              </a:rPr>
              <a:t>Fully Contained Cargo</a:t>
            </a:r>
          </a:p>
          <a:p>
            <a:pPr marL="171450" lvl="0" indent="-171450">
              <a:buFont typeface="Arial" panose="020B0604020202020204" pitchFamily="34" charset="0"/>
              <a:buChar char="•"/>
            </a:pPr>
            <a:r>
              <a:rPr lang="en-CA" sz="1200" kern="1200" dirty="0" smtClean="0">
                <a:solidFill>
                  <a:schemeClr val="tx1"/>
                </a:solidFill>
                <a:effectLst/>
                <a:ea typeface="+mn-ea"/>
                <a:cs typeface="+mn-cs"/>
              </a:rPr>
              <a:t>Cargo must be contained in a vehicle of adequate strength;</a:t>
            </a:r>
          </a:p>
          <a:p>
            <a:pPr marL="171450" lvl="0" indent="-171450">
              <a:buFont typeface="Arial" panose="020B0604020202020204" pitchFamily="34" charset="0"/>
              <a:buChar char="•"/>
            </a:pPr>
            <a:r>
              <a:rPr lang="en-CA" sz="1200" kern="1200" dirty="0" smtClean="0">
                <a:solidFill>
                  <a:schemeClr val="tx1"/>
                </a:solidFill>
                <a:effectLst/>
                <a:ea typeface="+mn-ea"/>
                <a:cs typeface="+mn-cs"/>
              </a:rPr>
              <a:t>Cargo is restrained against horizontal movement by the vehicle structure, other cargo, or by other devices such as tie-downs or webbing;</a:t>
            </a:r>
          </a:p>
          <a:p>
            <a:pPr marL="171450" lvl="0" indent="-171450">
              <a:buFont typeface="Arial" panose="020B0604020202020204" pitchFamily="34" charset="0"/>
              <a:buChar char="•"/>
            </a:pPr>
            <a:r>
              <a:rPr lang="en-CA" sz="1200" kern="1200" dirty="0" smtClean="0">
                <a:solidFill>
                  <a:schemeClr val="tx1"/>
                </a:solidFill>
                <a:effectLst/>
                <a:ea typeface="+mn-ea"/>
                <a:cs typeface="+mn-cs"/>
              </a:rPr>
              <a:t>Cargo cannot shift, tip, leak, spill, blow off, fall from, fall through, or otherwise be dislodged from the vehicle.</a:t>
            </a:r>
          </a:p>
          <a:p>
            <a:pPr lvl="0"/>
            <a:endParaRPr lang="en-CA" sz="1200" kern="1200" dirty="0" smtClean="0">
              <a:solidFill>
                <a:schemeClr val="tx1"/>
              </a:solidFill>
              <a:effectLst/>
              <a:ea typeface="+mn-ea"/>
              <a:cs typeface="+mn-cs"/>
            </a:endParaRPr>
          </a:p>
          <a:p>
            <a:r>
              <a:rPr lang="en-CA" sz="1200" b="1" kern="1200" dirty="0" smtClean="0">
                <a:solidFill>
                  <a:schemeClr val="tx1"/>
                </a:solidFill>
                <a:effectLst/>
                <a:ea typeface="+mn-ea"/>
                <a:cs typeface="+mn-cs"/>
              </a:rPr>
              <a:t>Immobilized Cargo</a:t>
            </a:r>
          </a:p>
          <a:p>
            <a:pPr marL="171450" lvl="0" indent="-171450">
              <a:buFont typeface="Arial" panose="020B0604020202020204" pitchFamily="34" charset="0"/>
              <a:buChar char="•"/>
            </a:pPr>
            <a:r>
              <a:rPr lang="en-CA" sz="1200" kern="1200" dirty="0" smtClean="0">
                <a:solidFill>
                  <a:schemeClr val="tx1"/>
                </a:solidFill>
                <a:effectLst/>
                <a:ea typeface="+mn-ea"/>
                <a:cs typeface="+mn-cs"/>
              </a:rPr>
              <a:t>Cargo must be secured by proper tie-downs, blocking or bracing;</a:t>
            </a:r>
          </a:p>
          <a:p>
            <a:pPr marL="171450" lvl="0" indent="-171450">
              <a:buFont typeface="Arial" panose="020B0604020202020204" pitchFamily="34" charset="0"/>
              <a:buChar char="•"/>
            </a:pPr>
            <a:r>
              <a:rPr lang="en-CA" sz="1200" kern="1200" dirty="0" smtClean="0">
                <a:solidFill>
                  <a:schemeClr val="tx1"/>
                </a:solidFill>
                <a:effectLst/>
                <a:ea typeface="+mn-ea"/>
                <a:cs typeface="+mn-cs"/>
              </a:rPr>
              <a:t>Cargo cannot shift, tip, leak, spill, blow off, fall from, fall through or otherwise be dislodged from the vehicle;</a:t>
            </a:r>
          </a:p>
          <a:p>
            <a:pPr marL="171450" lvl="0" indent="-171450">
              <a:buFont typeface="Arial" panose="020B0604020202020204" pitchFamily="34" charset="0"/>
              <a:buChar char="•"/>
            </a:pPr>
            <a:r>
              <a:rPr lang="en-CA" sz="1200" kern="1200" dirty="0" smtClean="0">
                <a:solidFill>
                  <a:schemeClr val="tx1"/>
                </a:solidFill>
                <a:effectLst/>
                <a:ea typeface="+mn-ea"/>
                <a:cs typeface="+mn-cs"/>
              </a:rPr>
              <a:t>Securement involves the combination of vehicle structure, blocking and bracing which safety secures the cargo from shifting or tipping.   </a:t>
            </a:r>
          </a:p>
          <a:p>
            <a:pPr lvl="0"/>
            <a:endParaRPr lang="en-CA" sz="1200" kern="1200" dirty="0" smtClean="0">
              <a:solidFill>
                <a:schemeClr val="tx1"/>
              </a:solidFill>
              <a:effectLst/>
              <a:ea typeface="+mn-ea"/>
              <a:cs typeface="+mn-cs"/>
            </a:endParaRPr>
          </a:p>
          <a:p>
            <a:r>
              <a:rPr lang="en-CA" sz="1200" b="1" kern="1200" dirty="0" smtClean="0">
                <a:solidFill>
                  <a:schemeClr val="tx1"/>
                </a:solidFill>
                <a:effectLst/>
                <a:ea typeface="+mn-ea"/>
                <a:cs typeface="+mn-cs"/>
              </a:rPr>
              <a:t>General Securement</a:t>
            </a:r>
          </a:p>
          <a:p>
            <a:pPr marL="171450" lvl="0" indent="-171450">
              <a:buFont typeface="Arial" panose="020B0604020202020204" pitchFamily="34" charset="0"/>
              <a:buChar char="•"/>
            </a:pPr>
            <a:r>
              <a:rPr lang="en-CA" sz="1200" kern="1200" dirty="0" smtClean="0">
                <a:solidFill>
                  <a:schemeClr val="tx1"/>
                </a:solidFill>
                <a:effectLst/>
                <a:ea typeface="+mn-ea"/>
                <a:cs typeface="+mn-cs"/>
              </a:rPr>
              <a:t>All cargo must be secured on or in a vehicle with tie-downs </a:t>
            </a:r>
            <a:r>
              <a:rPr lang="en-CA" sz="1200" kern="1200" dirty="0" smtClean="0">
                <a:solidFill>
                  <a:schemeClr val="tx1"/>
                </a:solidFill>
                <a:effectLst/>
                <a:ea typeface="+mn-ea"/>
                <a:cs typeface="+mn-cs"/>
              </a:rPr>
              <a:t>along with</a:t>
            </a:r>
            <a:r>
              <a:rPr lang="en-CA" sz="1200" kern="1200" baseline="0" dirty="0" smtClean="0">
                <a:solidFill>
                  <a:schemeClr val="tx1"/>
                </a:solidFill>
                <a:effectLst/>
                <a:ea typeface="+mn-ea"/>
                <a:cs typeface="+mn-cs"/>
              </a:rPr>
              <a:t> </a:t>
            </a:r>
            <a:r>
              <a:rPr lang="en-CA" sz="1200" kern="1200" dirty="0" smtClean="0">
                <a:solidFill>
                  <a:schemeClr val="tx1"/>
                </a:solidFill>
                <a:effectLst/>
                <a:ea typeface="+mn-ea"/>
                <a:cs typeface="+mn-cs"/>
              </a:rPr>
              <a:t>blocking</a:t>
            </a:r>
            <a:r>
              <a:rPr lang="en-CA" sz="1200" kern="1200" dirty="0" smtClean="0">
                <a:solidFill>
                  <a:schemeClr val="tx1"/>
                </a:solidFill>
                <a:effectLst/>
                <a:ea typeface="+mn-ea"/>
                <a:cs typeface="+mn-cs"/>
              </a:rPr>
              <a:t>, bracing, friction mats, other cargo, or a combination of these things;</a:t>
            </a:r>
          </a:p>
          <a:p>
            <a:pPr marL="171450" lvl="0" indent="-171450">
              <a:buFont typeface="Arial" panose="020B0604020202020204" pitchFamily="34" charset="0"/>
              <a:buChar char="•"/>
            </a:pPr>
            <a:r>
              <a:rPr lang="en-CA" sz="1200" kern="1200" dirty="0" smtClean="0">
                <a:solidFill>
                  <a:schemeClr val="tx1"/>
                </a:solidFill>
                <a:effectLst/>
                <a:ea typeface="+mn-ea"/>
                <a:cs typeface="+mn-cs"/>
              </a:rPr>
              <a:t>Cargo cannot shift, tip, leak, spill, blow off, fall from, fall through or otherwise be dislodged from the vehicle</a:t>
            </a:r>
            <a:r>
              <a:rPr lang="en-CA" sz="1200" kern="1200" dirty="0" smtClean="0">
                <a:solidFill>
                  <a:schemeClr val="tx1"/>
                </a:solidFill>
                <a:effectLst/>
                <a:ea typeface="+mn-ea"/>
                <a:cs typeface="+mn-cs"/>
              </a:rPr>
              <a:t>.</a:t>
            </a:r>
          </a:p>
          <a:p>
            <a:pPr marL="0" lvl="0" indent="0">
              <a:buFont typeface="Arial" panose="020B0604020202020204" pitchFamily="34" charset="0"/>
              <a:buNone/>
            </a:pPr>
            <a:endParaRPr lang="en-CA" sz="1200" kern="1200" dirty="0" smtClean="0">
              <a:solidFill>
                <a:schemeClr val="tx1"/>
              </a:solidFill>
              <a:effectLst/>
              <a:ea typeface="+mn-ea"/>
              <a:cs typeface="+mn-cs"/>
            </a:endParaRPr>
          </a:p>
          <a:p>
            <a:r>
              <a:rPr lang="en-CA" sz="1200" kern="1200" dirty="0" smtClean="0">
                <a:solidFill>
                  <a:schemeClr val="tx1"/>
                </a:solidFill>
                <a:effectLst/>
                <a:ea typeface="+mn-ea"/>
                <a:cs typeface="+mn-cs"/>
              </a:rPr>
              <a:t>Articles of cargo that are likely to shift, tip or roll must be restrained by chocks, wedges, or a cradle to prevent movement. These restraints must stay fastened or secured while the vehicle is moving</a:t>
            </a:r>
            <a:r>
              <a:rPr lang="en-CA" sz="1200" kern="1200" dirty="0" smtClean="0">
                <a:solidFill>
                  <a:schemeClr val="tx1"/>
                </a:solidFill>
                <a:effectLst/>
                <a:ea typeface="+mn-ea"/>
                <a:cs typeface="+mn-cs"/>
              </a:rPr>
              <a:t>.</a:t>
            </a:r>
          </a:p>
          <a:p>
            <a:endParaRPr lang="en-CA" sz="1200" kern="1200" dirty="0" smtClean="0">
              <a:solidFill>
                <a:schemeClr val="tx1"/>
              </a:solidFill>
              <a:effectLst/>
              <a:ea typeface="+mn-ea"/>
              <a:cs typeface="+mn-cs"/>
            </a:endParaRPr>
          </a:p>
          <a:p>
            <a:r>
              <a:rPr lang="en-CA" sz="1200" kern="1200" dirty="0" smtClean="0">
                <a:solidFill>
                  <a:schemeClr val="tx1"/>
                </a:solidFill>
                <a:effectLst/>
                <a:ea typeface="+mn-ea"/>
                <a:cs typeface="+mn-cs"/>
              </a:rPr>
              <a:t>The proper securement of cargo is important not only for the protection of the cargo itself, but also for ensuring the safety of you and the motoring public. Cargo that shifts or tips may cause a vehicle to tip or operate in an unsafe manner.</a:t>
            </a:r>
          </a:p>
          <a:p>
            <a:endParaRPr lang="en-US" sz="1200" kern="1200" dirty="0" smtClean="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 on cargo placement is in Lesson 9 of the Textbook</a:t>
            </a:r>
            <a:r>
              <a:rPr lang="en-US" sz="1200" kern="1200" baseline="0" dirty="0" smtClean="0">
                <a:solidFill>
                  <a:schemeClr val="tx1"/>
                </a:solidFill>
                <a:effectLst/>
                <a:latin typeface="Calibri Light" panose="020F0302020204030204" pitchFamily="34" charset="0"/>
                <a:ea typeface="+mn-ea"/>
                <a:cs typeface="+mn-cs"/>
              </a:rPr>
              <a:t> under Cargo Securement – Cargo Placement &amp; Restraint.</a:t>
            </a:r>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ea typeface="+mn-ea"/>
              <a:cs typeface="+mn-cs"/>
            </a:endParaRPr>
          </a:p>
          <a:p>
            <a:endParaRPr lang="en-CA"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1738210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Calibri Light" panose="020F0302020204030204" pitchFamily="34" charset="0"/>
                <a:ea typeface="+mn-ea"/>
                <a:cs typeface="+mn-cs"/>
              </a:rPr>
              <a:t>Cargo weight must be balanced between the drive and rear axles to allow easy handling and steering of the truck. Uneven distribution can cause problems such as: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Damage to axles, the frame, springs, bearings, and tires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Difficulty controlling the vehicle if you have to perform an evasive manoeuvre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Steering weight that is too light, if front axles are underweight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The load shifting to the side and falling off, If the center of gravity of a flatbed is too high</a:t>
            </a:r>
          </a:p>
          <a:p>
            <a:endParaRPr lang="en-US" dirty="0" smtClean="0"/>
          </a:p>
          <a:p>
            <a:endParaRPr lang="en-US" dirty="0" smtClean="0"/>
          </a:p>
          <a:p>
            <a:r>
              <a:rPr lang="en-CA" sz="1200" kern="1200" dirty="0" smtClean="0">
                <a:solidFill>
                  <a:schemeClr val="tx1"/>
                </a:solidFill>
                <a:effectLst/>
                <a:latin typeface="Calibri Light" panose="020F0302020204030204" pitchFamily="34" charset="0"/>
                <a:ea typeface="+mn-ea"/>
                <a:cs typeface="+mn-cs"/>
              </a:rPr>
              <a:t>To evenly distribute a load in a trailer:</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Before you start, know:</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The legal weight of the tractor-trailer</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Axle weights</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Total weight of the cargo</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If possible, load half in front and half in the rear</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Adjust according to axle weight limitations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Spread the load evenly over the trailer floor to prevent sideways shifting</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Load heavy freight on the bottom to avoid tipping, and spread it out evenly to prevent concentrated stress on the trailer’s floor</a:t>
            </a:r>
          </a:p>
          <a:p>
            <a:endParaRPr lang="en-US" sz="1200" kern="1200" dirty="0" smtClean="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Calibri Light" panose="020F0302020204030204" pitchFamily="34" charset="0"/>
                <a:ea typeface="+mn-ea"/>
                <a:cs typeface="+mn-cs"/>
              </a:rPr>
              <a:t>When unloading, remove freight strategically to allow for even weight distribution.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kern="1200" dirty="0" smtClean="0">
                <a:solidFill>
                  <a:schemeClr val="tx1"/>
                </a:solidFill>
                <a:effectLst/>
                <a:latin typeface="Calibri Light" panose="020F0302020204030204" pitchFamily="34" charset="0"/>
                <a:ea typeface="+mn-ea"/>
                <a:cs typeface="+mn-cs"/>
              </a:rPr>
              <a:t>Review images</a:t>
            </a:r>
            <a:r>
              <a:rPr lang="en-US" sz="1200" kern="1200" baseline="0" dirty="0" smtClean="0">
                <a:solidFill>
                  <a:schemeClr val="tx1"/>
                </a:solidFill>
                <a:effectLst/>
                <a:latin typeface="Calibri Light" panose="020F0302020204030204" pitchFamily="34" charset="0"/>
                <a:ea typeface="+mn-ea"/>
                <a:cs typeface="+mn-cs"/>
              </a:rPr>
              <a:t> on next slide for proper loading.</a:t>
            </a:r>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12</a:t>
            </a:fld>
            <a:endParaRPr lang="en-CA" dirty="0"/>
          </a:p>
        </p:txBody>
      </p:sp>
    </p:spTree>
    <p:extLst>
      <p:ext uri="{BB962C8B-B14F-4D97-AF65-F5344CB8AC3E}">
        <p14:creationId xmlns:p14="http://schemas.microsoft.com/office/powerpoint/2010/main" val="275751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a:t>
            </a:r>
          </a:p>
          <a:p>
            <a:r>
              <a:rPr lang="en-US" sz="1200" kern="1200" dirty="0" smtClean="0">
                <a:solidFill>
                  <a:schemeClr val="tx1"/>
                </a:solidFill>
                <a:effectLst/>
                <a:latin typeface="Calibri Light" panose="020F0302020204030204" pitchFamily="34" charset="0"/>
                <a:ea typeface="+mn-ea"/>
                <a:cs typeface="+mn-cs"/>
              </a:rPr>
              <a:t>In these pictures. you can see how cargo loading techniques are applied to evenly distribute weight on the trailer</a:t>
            </a:r>
            <a:endParaRPr lang="en-CA" sz="1200" b="0"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4169457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ea typeface="+mn-ea"/>
                <a:cs typeface="+mn-cs"/>
              </a:rPr>
              <a:t>DO: </a:t>
            </a:r>
            <a:r>
              <a:rPr lang="en-CA" sz="1200" b="0" kern="1200" dirty="0" smtClean="0">
                <a:solidFill>
                  <a:schemeClr val="tx1"/>
                </a:solidFill>
                <a:effectLst/>
                <a:ea typeface="+mn-ea"/>
                <a:cs typeface="+mn-cs"/>
              </a:rPr>
              <a:t>Review the images and explain</a:t>
            </a:r>
            <a:r>
              <a:rPr lang="en-CA" sz="1200" b="0" kern="1200" baseline="0" dirty="0" smtClean="0">
                <a:solidFill>
                  <a:schemeClr val="tx1"/>
                </a:solidFill>
                <a:effectLst/>
                <a:ea typeface="+mn-ea"/>
                <a:cs typeface="+mn-cs"/>
              </a:rPr>
              <a:t> why this is not proper cargo loading techniques. </a:t>
            </a:r>
            <a:r>
              <a:rPr lang="en-US" sz="1200" kern="1200" dirty="0" smtClean="0">
                <a:solidFill>
                  <a:schemeClr val="tx1"/>
                </a:solidFill>
                <a:effectLst/>
                <a:latin typeface="Calibri Light" panose="020F0302020204030204" pitchFamily="34" charset="0"/>
                <a:ea typeface="+mn-ea"/>
                <a:cs typeface="+mn-cs"/>
              </a:rPr>
              <a:t>You may wish to play a video or use an online tool to help reinforce cargo securement techniques. The following are some sources that you may 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Calibri Light" panose="020F03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Calibri Light" panose="020F0302020204030204" pitchFamily="34" charset="0"/>
                <a:ea typeface="+mn-ea"/>
                <a:cs typeface="+mn-cs"/>
              </a:rPr>
              <a:t>Cargo Securement Tips brochure </a:t>
            </a:r>
            <a:r>
              <a:rPr lang="en-US" sz="1200" u="sng" kern="1200" dirty="0" smtClean="0">
                <a:solidFill>
                  <a:schemeClr val="tx1"/>
                </a:solidFill>
                <a:effectLst/>
                <a:latin typeface="Calibri Light" panose="020F0302020204030204" pitchFamily="34" charset="0"/>
                <a:ea typeface="+mn-ea"/>
                <a:cs typeface="+mn-cs"/>
                <a:hlinkClick r:id="rId3"/>
              </a:rPr>
              <a:t>https://safetydriven.ca/resource/cargo-securement-tips/</a:t>
            </a:r>
            <a:endParaRPr lang="en-US" sz="1200" u="none" kern="1200" dirty="0" smtClean="0">
              <a:solidFill>
                <a:schemeClr val="tx1"/>
              </a:solidFill>
              <a:effectLst/>
              <a:latin typeface="Calibri Light" panose="020F03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Calibri Light" panose="020F0302020204030204" pitchFamily="34" charset="0"/>
                <a:ea typeface="+mn-ea"/>
                <a:cs typeface="+mn-cs"/>
              </a:rPr>
              <a:t>Load Securement video </a:t>
            </a:r>
            <a:r>
              <a:rPr lang="en-US" sz="1200" u="sng" kern="1200" dirty="0" smtClean="0">
                <a:solidFill>
                  <a:schemeClr val="tx1"/>
                </a:solidFill>
                <a:effectLst/>
                <a:latin typeface="Calibri Light" panose="020F0302020204030204" pitchFamily="34" charset="0"/>
                <a:ea typeface="+mn-ea"/>
                <a:cs typeface="+mn-cs"/>
                <a:hlinkClick r:id="rId4"/>
              </a:rPr>
              <a:t>https://safetydriven.ca/resource/load_securement/</a:t>
            </a:r>
            <a:r>
              <a:rPr lang="en-US" sz="1200" kern="1200" dirty="0" smtClean="0">
                <a:solidFill>
                  <a:schemeClr val="tx1"/>
                </a:solidFill>
                <a:effectLst/>
                <a:latin typeface="Calibri Light" panose="020F0302020204030204" pitchFamily="34" charset="0"/>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Calibri Light" panose="020F0302020204030204" pitchFamily="34" charset="0"/>
                <a:ea typeface="+mn-ea"/>
                <a:cs typeface="+mn-cs"/>
              </a:rPr>
              <a:t>Tarping safety online tool </a:t>
            </a:r>
            <a:r>
              <a:rPr lang="en-US" sz="1200" u="sng" kern="1200" dirty="0" smtClean="0">
                <a:solidFill>
                  <a:schemeClr val="tx1"/>
                </a:solidFill>
                <a:effectLst/>
                <a:latin typeface="Calibri Light" panose="020F0302020204030204" pitchFamily="34" charset="0"/>
                <a:ea typeface="+mn-ea"/>
                <a:cs typeface="+mn-cs"/>
                <a:hlinkClick r:id="rId5"/>
              </a:rPr>
              <a:t>https://safetydriven.ca/resource/flatbed-tarping-best-practices-safety-driven/</a:t>
            </a:r>
            <a:endParaRPr lang="en-US" sz="1200" u="sng" kern="1200" dirty="0" smtClean="0">
              <a:solidFill>
                <a:schemeClr val="tx1"/>
              </a:solidFill>
              <a:effectLst/>
              <a:latin typeface="Calibri Light" panose="020F03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sng" kern="1200" dirty="0" smtClean="0">
              <a:solidFill>
                <a:schemeClr val="tx1"/>
              </a:solidFill>
              <a:effectLst/>
              <a:latin typeface="Calibri Light" panose="020F0302020204030204" pitchFamily="34" charset="0"/>
              <a:ea typeface="+mn-ea"/>
              <a:cs typeface="+mn-cs"/>
            </a:endParaRPr>
          </a:p>
          <a:p>
            <a:pPr lvl="0"/>
            <a:r>
              <a:rPr lang="en-US" sz="1200" kern="1200" dirty="0" smtClean="0">
                <a:solidFill>
                  <a:schemeClr val="tx1"/>
                </a:solidFill>
                <a:effectLst/>
                <a:latin typeface="Calibri Light" panose="020F0302020204030204" pitchFamily="34" charset="0"/>
                <a:ea typeface="+mn-ea"/>
                <a:cs typeface="+mn-cs"/>
              </a:rPr>
              <a:t>Below are links to previews of videos from J.J. Keller. The full videos can be purchased directly if you wish to show them in your class.</a:t>
            </a:r>
          </a:p>
          <a:p>
            <a:pPr lvl="0"/>
            <a:endParaRPr lang="en-US"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Light" panose="020F0302020204030204" pitchFamily="34" charset="0"/>
                <a:ea typeface="+mn-ea"/>
                <a:cs typeface="+mn-cs"/>
              </a:rPr>
              <a:t>Flatbed securement  </a:t>
            </a:r>
            <a:r>
              <a:rPr lang="en-US" sz="1200" u="sng" kern="1200" dirty="0" smtClean="0">
                <a:solidFill>
                  <a:schemeClr val="tx1"/>
                </a:solidFill>
                <a:effectLst/>
                <a:latin typeface="Calibri Light" panose="020F0302020204030204" pitchFamily="34" charset="0"/>
                <a:ea typeface="+mn-ea"/>
                <a:cs typeface="+mn-cs"/>
                <a:hlinkClick r:id="rId6"/>
              </a:rPr>
              <a:t>https://www.youtube.com/watch?v=_onyIEFUL-g</a:t>
            </a:r>
            <a:endParaRPr lang="en-US" sz="1200" kern="1200" dirty="0" smtClean="0">
              <a:solidFill>
                <a:schemeClr val="tx1"/>
              </a:solidFill>
              <a:effectLst/>
              <a:latin typeface="Calibri Light" panose="020F0302020204030204" pitchFamily="34" charset="0"/>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Calibri Light" panose="020F0302020204030204" pitchFamily="34" charset="0"/>
                <a:ea typeface="+mn-ea"/>
                <a:cs typeface="+mn-cs"/>
              </a:rPr>
              <a:t>Dry Van Cargo securement </a:t>
            </a:r>
            <a:r>
              <a:rPr lang="en-US" sz="1200" u="sng" kern="1200" dirty="0" smtClean="0">
                <a:solidFill>
                  <a:schemeClr val="tx1"/>
                </a:solidFill>
                <a:effectLst/>
                <a:latin typeface="Calibri Light" panose="020F0302020204030204" pitchFamily="34" charset="0"/>
                <a:ea typeface="+mn-ea"/>
                <a:cs typeface="+mn-cs"/>
                <a:hlinkClick r:id="rId7"/>
              </a:rPr>
              <a:t>https://www.youtube.com/watch?v=NUFqYV_2PDs</a:t>
            </a:r>
            <a:endParaRPr lang="en-CA" sz="1200" b="1" kern="1200" dirty="0" smtClean="0">
              <a:solidFill>
                <a:schemeClr val="tx1"/>
              </a:solidFill>
              <a:effectLst/>
              <a:ea typeface="+mn-ea"/>
              <a:cs typeface="+mn-cs"/>
            </a:endParaRPr>
          </a:p>
          <a:p>
            <a:endParaRPr lang="en-CA" sz="1200" b="1" kern="1200" dirty="0" smtClean="0">
              <a:solidFill>
                <a:schemeClr val="tx1"/>
              </a:solidFill>
              <a:effectLst/>
              <a:ea typeface="+mn-ea"/>
              <a:cs typeface="+mn-cs"/>
            </a:endParaRPr>
          </a:p>
          <a:p>
            <a:r>
              <a:rPr lang="en-CA" sz="1200" b="1" kern="1200" dirty="0" smtClean="0">
                <a:solidFill>
                  <a:schemeClr val="tx1"/>
                </a:solidFill>
                <a:effectLst/>
                <a:ea typeface="+mn-ea"/>
                <a:cs typeface="+mn-cs"/>
              </a:rPr>
              <a:t>SAY:</a:t>
            </a:r>
            <a:endParaRPr lang="en-US" sz="1200" b="0" i="0" u="none" strike="noStrike" kern="1200" baseline="0" dirty="0" smtClean="0">
              <a:solidFill>
                <a:schemeClr val="tx1"/>
              </a:solidFill>
              <a:latin typeface="Calibri Light" panose="020F0302020204030204" pitchFamily="34" charset="0"/>
              <a:ea typeface="+mn-ea"/>
              <a:cs typeface="+mn-cs"/>
            </a:endParaRPr>
          </a:p>
          <a:p>
            <a:r>
              <a:rPr lang="en-US" sz="1200" b="0" i="0" u="none" strike="noStrike" kern="1200" baseline="0" dirty="0" smtClean="0">
                <a:solidFill>
                  <a:schemeClr val="tx1"/>
                </a:solidFill>
                <a:latin typeface="Calibri Light" panose="020F0302020204030204" pitchFamily="34" charset="0"/>
                <a:ea typeface="+mn-ea"/>
                <a:cs typeface="+mn-cs"/>
              </a:rPr>
              <a:t>[Moving from left to right, top to bottom] - A very heavy concentrated load should not be positioned against the cab as the distribution of the load may cause the frame to bend, perhaps permanently. It will also overload the front tires and may even cause a blowout on a worn tire. Steering will also be difficult.</a:t>
            </a:r>
          </a:p>
          <a:p>
            <a:endParaRPr lang="en-US" sz="1200" b="0" i="0" u="none" strike="noStrike" kern="1200" baseline="0" dirty="0" smtClean="0">
              <a:solidFill>
                <a:schemeClr val="tx1"/>
              </a:solidFill>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Calibri Light" panose="020F0302020204030204" pitchFamily="34" charset="0"/>
                <a:ea typeface="+mn-ea"/>
                <a:cs typeface="+mn-cs"/>
              </a:rPr>
              <a:t>The type of loading shown in this image should never be permitted. The frame could bend, the rear tires are extremely overloaded and enough weight is taken from the front tires to make steering almost impossible.</a:t>
            </a:r>
          </a:p>
          <a:p>
            <a:endParaRPr lang="en-US" sz="1200" b="0" i="0" u="none" strike="noStrike" kern="1200" baseline="0" dirty="0" smtClean="0">
              <a:solidFill>
                <a:schemeClr val="tx1"/>
              </a:solidFill>
              <a:latin typeface="Calibri Light" panose="020F0302020204030204" pitchFamily="34" charset="0"/>
              <a:ea typeface="+mn-ea"/>
              <a:cs typeface="+mn-cs"/>
            </a:endParaRPr>
          </a:p>
          <a:p>
            <a:r>
              <a:rPr lang="en-US" sz="1200" b="0" i="0" u="none" strike="noStrike" kern="1200" baseline="0" dirty="0" smtClean="0">
                <a:solidFill>
                  <a:schemeClr val="tx1"/>
                </a:solidFill>
                <a:latin typeface="Calibri Light" panose="020F0302020204030204" pitchFamily="34" charset="0"/>
                <a:ea typeface="+mn-ea"/>
                <a:cs typeface="+mn-cs"/>
              </a:rPr>
              <a:t>A very heavy load should not be positioned on one side. This overloads one spring and the tires on that side. This loading could cause the brakes to lock the wheels on the lighter side and cause flat spots on the tires or a skid on a wet surface.</a:t>
            </a:r>
          </a:p>
          <a:p>
            <a:endParaRPr lang="en-US" sz="1200" b="0" i="0" u="none" strike="noStrike" kern="1200" baseline="0" dirty="0" smtClean="0">
              <a:solidFill>
                <a:schemeClr val="tx1"/>
              </a:solidFill>
              <a:latin typeface="Calibri Light" panose="020F0302020204030204" pitchFamily="34" charset="0"/>
              <a:ea typeface="+mn-ea"/>
              <a:cs typeface="+mn-cs"/>
            </a:endParaRPr>
          </a:p>
          <a:p>
            <a:r>
              <a:rPr lang="en-US" sz="1200" b="0" i="0" u="none" strike="noStrike" kern="1200" baseline="0" dirty="0" smtClean="0">
                <a:solidFill>
                  <a:schemeClr val="tx1"/>
                </a:solidFill>
                <a:latin typeface="Calibri Light" panose="020F0302020204030204" pitchFamily="34" charset="0"/>
                <a:ea typeface="+mn-ea"/>
                <a:cs typeface="+mn-cs"/>
              </a:rPr>
              <a:t>The type of loading shown below results from using the wrong vehicle for the job. On rough roads, loading your vehicle like this can make your truck pivot on its rear wheels, taking the front wheels entirely off the road.</a:t>
            </a:r>
          </a:p>
          <a:p>
            <a:endParaRPr lang="en-US" sz="1200" b="0" i="0" u="none" strike="noStrike" kern="1200" baseline="0" dirty="0" smtClean="0">
              <a:solidFill>
                <a:schemeClr val="tx1"/>
              </a:solidFill>
              <a:latin typeface="Calibri Light" panose="020F0302020204030204" pitchFamily="34" charset="0"/>
              <a:ea typeface="+mn-ea"/>
              <a:cs typeface="+mn-cs"/>
            </a:endParaRPr>
          </a:p>
          <a:p>
            <a:endParaRPr lang="en-US" sz="1200" b="0" i="0" u="none" strike="noStrike" kern="1200" baseline="0" dirty="0" smtClean="0">
              <a:solidFill>
                <a:schemeClr val="tx1"/>
              </a:solidFill>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93971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Read slide.</a:t>
            </a:r>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416214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ea typeface="+mn-ea"/>
                <a:cs typeface="+mn-cs"/>
              </a:rPr>
              <a:t>SAY:   </a:t>
            </a:r>
            <a:r>
              <a:rPr lang="en-CA" sz="1200" kern="1200" dirty="0" smtClean="0">
                <a:solidFill>
                  <a:schemeClr val="tx1"/>
                </a:solidFill>
                <a:effectLst/>
                <a:latin typeface="Calibri Light" panose="020F0302020204030204" pitchFamily="34" charset="0"/>
                <a:ea typeface="+mn-ea"/>
                <a:cs typeface="+mn-cs"/>
              </a:rPr>
              <a:t>Tie-downs are a primary device for cargo securement. Because of their importance, the manufacture and use of tie-downs is regulated.  </a:t>
            </a:r>
          </a:p>
          <a:p>
            <a:endParaRPr lang="en-US" sz="1200" kern="1200" dirty="0" smtClean="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Calibri Light" panose="020F0302020204030204" pitchFamily="34" charset="0"/>
                <a:ea typeface="+mn-ea"/>
                <a:cs typeface="+mn-cs"/>
              </a:rPr>
              <a:t>Manufacturers test securing devices to determine their working load limit (WLL) - the maximum they can handle during normal service. The aggregate (combined) WLL is the sum of WLLs of individual devices in a tie-down.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Tie-downs must have a manufacturer’s mark indicating their WLL. Unmarked tie-downs do not comply with regulations and cannot be used.  </a:t>
            </a:r>
          </a:p>
          <a:p>
            <a:endParaRPr lang="en-CA" sz="1200" kern="1200" dirty="0" smtClean="0">
              <a:solidFill>
                <a:schemeClr val="tx1"/>
              </a:solidFill>
              <a:effectLst/>
              <a:latin typeface="Calibri Light" panose="020F0302020204030204" pitchFamily="34" charset="0"/>
              <a:ea typeface="+mn-ea"/>
              <a:cs typeface="+mn-cs"/>
            </a:endParaRPr>
          </a:p>
          <a:p>
            <a:r>
              <a:rPr lang="en-CA" sz="1200" b="0" kern="1200" dirty="0" smtClean="0">
                <a:solidFill>
                  <a:schemeClr val="tx1"/>
                </a:solidFill>
                <a:effectLst/>
                <a:latin typeface="Calibri Light" panose="020F0302020204030204" pitchFamily="34" charset="0"/>
                <a:ea typeface="+mn-ea"/>
                <a:cs typeface="+mn-cs"/>
              </a:rPr>
              <a:t>Whenever practical</a:t>
            </a:r>
            <a:r>
              <a:rPr lang="en-CA" sz="1200" b="1" kern="1200" dirty="0" smtClean="0">
                <a:solidFill>
                  <a:schemeClr val="tx1"/>
                </a:solidFill>
                <a:effectLst/>
                <a:latin typeface="Calibri Light" panose="020F0302020204030204" pitchFamily="34" charset="0"/>
                <a:ea typeface="+mn-ea"/>
                <a:cs typeface="+mn-cs"/>
              </a:rPr>
              <a:t>, </a:t>
            </a:r>
            <a:r>
              <a:rPr lang="en-CA" sz="1200" kern="1200" dirty="0" smtClean="0">
                <a:solidFill>
                  <a:schemeClr val="tx1"/>
                </a:solidFill>
                <a:effectLst/>
                <a:latin typeface="Calibri Light" panose="020F0302020204030204" pitchFamily="34" charset="0"/>
                <a:ea typeface="+mn-ea"/>
                <a:cs typeface="+mn-cs"/>
              </a:rPr>
              <a:t>tie-downs and other parts of a cargo securement system must be located inside any rub rails (side rails that protect the vehicle from impact). Use edge protectors wherever a tie-down may be worn down, cut, or crushed to the point it touches an article of cargo.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The number of tie-downs needed to secure the cargo depends on the cargo’s length and weight, and whether the cargo is blocked or positioned to prevent forward movement by a headboard, bulkhead, or other means.</a:t>
            </a:r>
          </a:p>
          <a:p>
            <a:endParaRPr lang="en-CA" sz="1200"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dirty="0"/>
          </a:p>
        </p:txBody>
      </p:sp>
    </p:spTree>
    <p:extLst>
      <p:ext uri="{BB962C8B-B14F-4D97-AF65-F5344CB8AC3E}">
        <p14:creationId xmlns:p14="http://schemas.microsoft.com/office/powerpoint/2010/main" val="833750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ea typeface="+mn-ea"/>
                <a:cs typeface="+mn-cs"/>
              </a:rPr>
              <a:t>SAY:</a:t>
            </a:r>
          </a:p>
          <a:p>
            <a:r>
              <a:rPr lang="en-CA" sz="1200" kern="1200" dirty="0" smtClean="0">
                <a:solidFill>
                  <a:schemeClr val="tx1"/>
                </a:solidFill>
                <a:effectLst/>
                <a:latin typeface="Calibri Light" panose="020F0302020204030204" pitchFamily="34" charset="0"/>
                <a:ea typeface="+mn-ea"/>
                <a:cs typeface="+mn-cs"/>
              </a:rPr>
              <a:t>To calculate aggregate WLL:</a:t>
            </a:r>
          </a:p>
          <a:p>
            <a:pPr marL="171450" lvl="0" indent="-171450">
              <a:buFont typeface="Arial" panose="020B0604020202020204" pitchFamily="34" charset="0"/>
              <a:buChar char="•"/>
            </a:pPr>
            <a:endParaRPr lang="en-CA"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For tie-downs that go from one anchor point to another on the vehicle, add the WLLs of each tie-down. </a:t>
            </a:r>
          </a:p>
          <a:p>
            <a:pPr marL="171450" lvl="0" indent="-171450">
              <a:buFont typeface="Arial" panose="020B0604020202020204" pitchFamily="34" charset="0"/>
              <a:buChar char="•"/>
            </a:pPr>
            <a:endParaRPr lang="en-CA"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For tie-downs that go from one anchor point on the vehicle to an attachment point on the cargo itself, add 50% of the WLL of each end section of a tie-down attached to the cargo.</a:t>
            </a:r>
          </a:p>
          <a:p>
            <a:endParaRPr lang="en-CA" sz="1200"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2335310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CA" sz="1200" kern="1200" dirty="0" smtClean="0">
                <a:solidFill>
                  <a:schemeClr val="tx1"/>
                </a:solidFill>
                <a:effectLst/>
                <a:latin typeface="Calibri Light" panose="020F0302020204030204" pitchFamily="34" charset="0"/>
                <a:ea typeface="+mn-ea"/>
                <a:cs typeface="+mn-cs"/>
              </a:rPr>
              <a:t>The number of tie-downs needed to secure the cargo depends on the cargo’s length and weight, and whether the cargo is blocked or positioned to prevent forward movement.</a:t>
            </a:r>
          </a:p>
          <a:p>
            <a:endParaRPr lang="en-US" sz="1200" kern="1200" dirty="0" smtClean="0">
              <a:solidFill>
                <a:schemeClr val="tx1"/>
              </a:solidFill>
              <a:effectLst/>
              <a:latin typeface="Calibri Light" panose="020F0302020204030204" pitchFamily="34" charset="0"/>
              <a:ea typeface="+mn-ea"/>
              <a:cs typeface="+mn-cs"/>
            </a:endParaRPr>
          </a:p>
          <a:p>
            <a:r>
              <a:rPr lang="en-US" sz="1200" b="0" i="0" u="none" strike="noStrike" kern="1200" baseline="0" dirty="0" smtClean="0">
                <a:solidFill>
                  <a:schemeClr val="tx1"/>
                </a:solidFill>
                <a:latin typeface="Calibri Light" panose="020F0302020204030204" pitchFamily="34" charset="0"/>
                <a:ea typeface="+mn-ea"/>
                <a:cs typeface="+mn-cs"/>
              </a:rPr>
              <a:t>For blocked/positioned cargo: </a:t>
            </a:r>
          </a:p>
          <a:p>
            <a:pPr marL="171450" indent="-171450">
              <a:buFont typeface="Arial" panose="020B0604020202020204" pitchFamily="34" charset="0"/>
              <a:buChar char="•"/>
            </a:pPr>
            <a:r>
              <a:rPr lang="en-US" sz="1200" b="0" i="0" u="none" strike="noStrike" kern="1200" baseline="0" dirty="0" smtClean="0">
                <a:solidFill>
                  <a:schemeClr val="tx1"/>
                </a:solidFill>
                <a:latin typeface="Calibri Light" panose="020F0302020204030204" pitchFamily="34" charset="0"/>
                <a:ea typeface="+mn-ea"/>
                <a:cs typeface="+mn-cs"/>
              </a:rPr>
              <a:t>1 tie-down for cargo less than 3.04 metres </a:t>
            </a:r>
          </a:p>
          <a:p>
            <a:pPr marL="171450" indent="-171450">
              <a:buFont typeface="Arial" panose="020B0604020202020204" pitchFamily="34" charset="0"/>
              <a:buChar char="•"/>
            </a:pPr>
            <a:r>
              <a:rPr lang="en-US" sz="1200" b="0" i="0" u="none" strike="noStrike" kern="1200" baseline="0" dirty="0" smtClean="0">
                <a:solidFill>
                  <a:schemeClr val="tx1"/>
                </a:solidFill>
                <a:latin typeface="Calibri Light" panose="020F0302020204030204" pitchFamily="34" charset="0"/>
                <a:ea typeface="+mn-ea"/>
                <a:cs typeface="+mn-cs"/>
              </a:rPr>
              <a:t>1 tie-down for each 3.04 meters and any remaining length </a:t>
            </a:r>
          </a:p>
          <a:p>
            <a:endParaRPr lang="en-US"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For cargo </a:t>
            </a:r>
            <a:r>
              <a:rPr lang="en-CA" sz="1200" b="1" kern="1200" dirty="0" smtClean="0">
                <a:solidFill>
                  <a:schemeClr val="tx1"/>
                </a:solidFill>
                <a:effectLst/>
                <a:latin typeface="Calibri Light" panose="020F0302020204030204" pitchFamily="34" charset="0"/>
                <a:ea typeface="+mn-ea"/>
                <a:cs typeface="+mn-cs"/>
              </a:rPr>
              <a:t>not</a:t>
            </a:r>
            <a:r>
              <a:rPr lang="en-CA" sz="1200" kern="1200" dirty="0" smtClean="0">
                <a:solidFill>
                  <a:schemeClr val="tx1"/>
                </a:solidFill>
                <a:effectLst/>
                <a:latin typeface="Calibri Light" panose="020F0302020204030204" pitchFamily="34" charset="0"/>
                <a:ea typeface="+mn-ea"/>
                <a:cs typeface="+mn-cs"/>
              </a:rPr>
              <a:t> blocked/positioned:</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1 tie-down for cargo 1.52 metres or less and not more than 500 kg</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2 tie-downs for cargo 1.52 metres or less and more than 500 kg</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2 tie-downs for cargo 1.52 - 3.04 metres regardless of weight</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For cargo longer than 3.04 meters, 2 tie downs for the first 3.04 meters plus 1 tie down for each additional 3.04 metres and any remaining length</a:t>
            </a: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alibri Light" panose="020F0302020204030204" pitchFamily="34" charset="0"/>
                <a:ea typeface="+mn-ea"/>
                <a:cs typeface="+mn-cs"/>
              </a:rPr>
              <a:t>There are specific examples for both of these in your textbook.  You will want to review those examples before your next</a:t>
            </a:r>
            <a:r>
              <a:rPr lang="en-US" sz="1200" kern="1200" baseline="0" dirty="0" smtClean="0">
                <a:solidFill>
                  <a:schemeClr val="tx1"/>
                </a:solidFill>
                <a:effectLst/>
                <a:latin typeface="Calibri Light" panose="020F0302020204030204" pitchFamily="34" charset="0"/>
                <a:ea typeface="+mn-ea"/>
                <a:cs typeface="+mn-cs"/>
              </a:rPr>
              <a:t> exercise.</a:t>
            </a:r>
            <a:endParaRPr lang="en-US" sz="1200" kern="1200" dirty="0" smtClean="0">
              <a:solidFill>
                <a:schemeClr val="tx1"/>
              </a:solidFill>
              <a:effectLst/>
              <a:latin typeface="Calibri Light" panose="020F0302020204030204" pitchFamily="34" charset="0"/>
              <a:ea typeface="+mn-ea"/>
              <a:cs typeface="+mn-cs"/>
            </a:endParaRPr>
          </a:p>
          <a:p>
            <a:endParaRPr lang="en-CA" dirty="0" smtClean="0"/>
          </a:p>
          <a:p>
            <a:r>
              <a:rPr lang="en-CA" b="1" dirty="0" smtClean="0"/>
              <a:t>Reference: </a:t>
            </a:r>
            <a:r>
              <a:rPr lang="en-CA" dirty="0" smtClean="0"/>
              <a:t> Section 9 - Cargo</a:t>
            </a:r>
            <a:r>
              <a:rPr lang="en-CA" baseline="0" dirty="0" smtClean="0"/>
              <a:t> Securement – Page 108</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18</a:t>
            </a:fld>
            <a:endParaRPr lang="en-CA" dirty="0"/>
          </a:p>
        </p:txBody>
      </p:sp>
    </p:spTree>
    <p:extLst>
      <p:ext uri="{BB962C8B-B14F-4D97-AF65-F5344CB8AC3E}">
        <p14:creationId xmlns:p14="http://schemas.microsoft.com/office/powerpoint/2010/main" val="2316770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You</a:t>
            </a:r>
            <a:r>
              <a:rPr lang="en-US" baseline="0" dirty="0" smtClean="0"/>
              <a:t> will have 10 minutes to complete Exercise 1 in the Exercise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19</a:t>
            </a:fld>
            <a:endParaRPr lang="en-CA" dirty="0"/>
          </a:p>
        </p:txBody>
      </p:sp>
    </p:spTree>
    <p:extLst>
      <p:ext uri="{BB962C8B-B14F-4D97-AF65-F5344CB8AC3E}">
        <p14:creationId xmlns:p14="http://schemas.microsoft.com/office/powerpoint/2010/main" val="130617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pPr marL="0" indent="0">
              <a:buNone/>
            </a:pPr>
            <a:r>
              <a:rPr lang="en-CA" dirty="0" smtClean="0">
                <a:solidFill>
                  <a:schemeClr val="tx1">
                    <a:lumMod val="75000"/>
                    <a:lumOff val="25000"/>
                  </a:schemeClr>
                </a:solidFill>
              </a:rPr>
              <a:t>After</a:t>
            </a:r>
            <a:r>
              <a:rPr lang="en-CA" baseline="0" dirty="0" smtClean="0">
                <a:solidFill>
                  <a:schemeClr val="tx1">
                    <a:lumMod val="75000"/>
                    <a:lumOff val="25000"/>
                  </a:schemeClr>
                </a:solidFill>
              </a:rPr>
              <a:t> the last class, you were asked to review Lesson 8 materials.</a:t>
            </a:r>
            <a:endParaRPr lang="en-CA" dirty="0" smtClean="0">
              <a:solidFill>
                <a:schemeClr val="tx1">
                  <a:lumMod val="75000"/>
                  <a:lumOff val="25000"/>
                </a:schemeClr>
              </a:solidFill>
            </a:endParaRPr>
          </a:p>
          <a:p>
            <a:endParaRPr lang="en-US" b="1" baseline="0" dirty="0" smtClean="0"/>
          </a:p>
          <a:p>
            <a:r>
              <a:rPr lang="en-US" baseline="0" dirty="0" smtClean="0"/>
              <a:t>Do you have any questions about the last lesson?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kern="1200" dirty="0" smtClean="0">
                <a:solidFill>
                  <a:schemeClr val="tx1"/>
                </a:solidFill>
                <a:effectLst/>
                <a:latin typeface="Calibri Light" panose="020F0302020204030204" pitchFamily="34" charset="0"/>
                <a:ea typeface="+mn-ea"/>
                <a:cs typeface="+mn-cs"/>
              </a:rPr>
              <a:t>Answer any questions that come up in the discussion.</a:t>
            </a:r>
            <a:endParaRPr lang="en-CA" sz="1200" kern="1200" dirty="0" smtClean="0">
              <a:solidFill>
                <a:schemeClr val="tx1"/>
              </a:solidFill>
              <a:effectLst/>
              <a:latin typeface="Calibri Light" panose="020F030202020403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a:t>
            </a:fld>
            <a:endParaRPr lang="en-CA" dirty="0"/>
          </a:p>
        </p:txBody>
      </p:sp>
    </p:spTree>
    <p:extLst>
      <p:ext uri="{BB962C8B-B14F-4D97-AF65-F5344CB8AC3E}">
        <p14:creationId xmlns:p14="http://schemas.microsoft.com/office/powerpoint/2010/main" val="615588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b="1" baseline="0" dirty="0" smtClean="0"/>
              <a:t> </a:t>
            </a:r>
            <a:r>
              <a:rPr lang="en-US" b="0" baseline="0" dirty="0" smtClean="0"/>
              <a:t>ask question to class and get some responses, then click to reveal answer</a:t>
            </a:r>
            <a:endParaRPr lang="en-US" b="1"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20</a:t>
            </a:fld>
            <a:endParaRPr lang="en-CA" dirty="0"/>
          </a:p>
        </p:txBody>
      </p:sp>
    </p:spTree>
    <p:extLst>
      <p:ext uri="{BB962C8B-B14F-4D97-AF65-F5344CB8AC3E}">
        <p14:creationId xmlns:p14="http://schemas.microsoft.com/office/powerpoint/2010/main" val="1893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b="1" baseline="0" dirty="0" smtClean="0"/>
              <a:t> </a:t>
            </a:r>
            <a:r>
              <a:rPr lang="en-CA" sz="1200" kern="1200" dirty="0" smtClean="0">
                <a:solidFill>
                  <a:schemeClr val="tx1"/>
                </a:solidFill>
                <a:effectLst/>
                <a:latin typeface="Calibri Light" panose="020F0302020204030204" pitchFamily="34" charset="0"/>
                <a:ea typeface="+mn-ea"/>
                <a:cs typeface="+mn-cs"/>
              </a:rPr>
              <a:t>Some vehicles transport cargo that is in contact with the vehicle’s front-end structure, which is a vertical barrier placed across the front of a deck that prevents cargo </a:t>
            </a:r>
            <a:r>
              <a:rPr lang="en-CA" sz="1200" b="0" kern="1200" dirty="0" smtClean="0">
                <a:solidFill>
                  <a:schemeClr val="tx1"/>
                </a:solidFill>
                <a:effectLst/>
                <a:latin typeface="Calibri Light" panose="020F0302020204030204" pitchFamily="34" charset="0"/>
                <a:ea typeface="+mn-ea"/>
                <a:cs typeface="+mn-cs"/>
              </a:rPr>
              <a:t>from moving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smtClean="0">
              <a:solidFill>
                <a:schemeClr val="tx1"/>
              </a:solidFill>
              <a:effectLst/>
              <a:latin typeface="Calibri Light" panose="020F0302020204030204" pitchFamily="34" charset="0"/>
              <a:ea typeface="+mn-ea"/>
              <a:cs typeface="+mn-cs"/>
            </a:endParaRPr>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Requirements</a:t>
            </a:r>
            <a:r>
              <a:rPr lang="en-US" sz="1200" kern="1200" baseline="0" dirty="0" smtClean="0">
                <a:solidFill>
                  <a:schemeClr val="tx1"/>
                </a:solidFill>
                <a:effectLst/>
                <a:latin typeface="Calibri Light" panose="020F0302020204030204" pitchFamily="34" charset="0"/>
                <a:ea typeface="+mn-ea"/>
                <a:cs typeface="+mn-cs"/>
              </a:rPr>
              <a:t> </a:t>
            </a:r>
            <a:r>
              <a:rPr lang="en-US" sz="1200" kern="1200" dirty="0" smtClean="0">
                <a:solidFill>
                  <a:schemeClr val="tx1"/>
                </a:solidFill>
                <a:effectLst/>
                <a:latin typeface="Calibri Light" panose="020F0302020204030204" pitchFamily="34" charset="0"/>
                <a:ea typeface="+mn-ea"/>
                <a:cs typeface="+mn-cs"/>
              </a:rPr>
              <a:t>are listed in Lesson 9 of the Textbook, under Cargo Securement – Front End Structure on Commercial Vehicles.</a:t>
            </a:r>
            <a:endParaRPr lang="en-CA" sz="1200" kern="1200" dirty="0" smtClean="0">
              <a:solidFill>
                <a:schemeClr val="tx1"/>
              </a:solidFill>
              <a:effectLst/>
              <a:latin typeface="Calibri Light" panose="020F0302020204030204" pitchFamily="34" charset="0"/>
              <a:ea typeface="+mn-ea"/>
              <a:cs typeface="+mn-cs"/>
            </a:endParaRPr>
          </a:p>
          <a:p>
            <a:endParaRPr lang="en-CA" sz="1200" b="0" kern="1200" dirty="0" smtClean="0">
              <a:solidFill>
                <a:schemeClr val="tx1"/>
              </a:solidFill>
              <a:effectLst/>
              <a:latin typeface="Calibri Light" panose="020F0302020204030204" pitchFamily="34" charset="0"/>
              <a:ea typeface="+mn-ea"/>
              <a:cs typeface="+mn-cs"/>
            </a:endParaRPr>
          </a:p>
          <a:p>
            <a:endParaRPr lang="en-CA" b="1"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21</a:t>
            </a:fld>
            <a:endParaRPr lang="en-CA" dirty="0"/>
          </a:p>
        </p:txBody>
      </p:sp>
    </p:spTree>
    <p:extLst>
      <p:ext uri="{BB962C8B-B14F-4D97-AF65-F5344CB8AC3E}">
        <p14:creationId xmlns:p14="http://schemas.microsoft.com/office/powerpoint/2010/main" val="3345581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 </a:t>
            </a:r>
            <a:r>
              <a:rPr lang="en-US" b="0" dirty="0" smtClean="0"/>
              <a:t>Refer students to the table under “Front End Structure on Commercial Vehicles” in Lesson 9 of the Textbook.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CA" sz="1200" b="0" kern="1200" dirty="0" smtClean="0">
                <a:solidFill>
                  <a:schemeClr val="tx1"/>
                </a:solidFill>
                <a:effectLst/>
                <a:latin typeface="Calibri Light" panose="020F0302020204030204" pitchFamily="34" charset="0"/>
                <a:ea typeface="+mn-ea"/>
                <a:cs typeface="+mn-cs"/>
              </a:rPr>
              <a:t>Front end structures must meet the following requirements:</a:t>
            </a:r>
          </a:p>
          <a:p>
            <a:pPr marL="17145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Tall enough to prevent cargo from moving forward, and 122 cm above the deck</a:t>
            </a:r>
          </a:p>
          <a:p>
            <a:pPr marL="17145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Wide enough to prevent cargo from moving forward, and Wide as the vehicle</a:t>
            </a:r>
          </a:p>
          <a:p>
            <a:pPr marL="171450" indent="-171450">
              <a:buFont typeface="Arial" panose="020B0604020202020204" pitchFamily="34" charset="0"/>
              <a:buChar char="•"/>
            </a:pPr>
            <a:r>
              <a:rPr lang="en-CA" sz="1200" b="0" kern="1200" dirty="0" smtClean="0">
                <a:solidFill>
                  <a:schemeClr val="tx1"/>
                </a:solidFill>
                <a:effectLst/>
                <a:latin typeface="Calibri Light" panose="020F0302020204030204" pitchFamily="34" charset="0"/>
                <a:ea typeface="+mn-ea"/>
                <a:cs typeface="+mn-cs"/>
              </a:rPr>
              <a:t>Front End Structure withstands a horizontal forward static load of 50% of total cargo weight where:</a:t>
            </a:r>
          </a:p>
          <a:p>
            <a:pPr marL="1085850" lvl="2"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The height of the front end structure is shorter than 1.83 m</a:t>
            </a:r>
          </a:p>
          <a:p>
            <a:pPr marL="1085850" lvl="2"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The cargo is uniformly distributed over the front end structure</a:t>
            </a:r>
          </a:p>
          <a:p>
            <a:pPr marL="628650" lvl="1" indent="-171450">
              <a:buFont typeface="Arial" panose="020B0604020202020204" pitchFamily="34" charset="0"/>
              <a:buChar char="•"/>
            </a:pPr>
            <a:r>
              <a:rPr lang="en-CA" sz="1200" b="0" kern="1200" dirty="0" smtClean="0">
                <a:solidFill>
                  <a:schemeClr val="tx1"/>
                </a:solidFill>
                <a:effectLst/>
                <a:latin typeface="Calibri Light" panose="020F0302020204030204" pitchFamily="34" charset="0"/>
                <a:ea typeface="+mn-ea"/>
                <a:cs typeface="+mn-cs"/>
              </a:rPr>
              <a:t>And withstands a horizontal forward static load of 40% of total cargo weight where:</a:t>
            </a:r>
          </a:p>
          <a:p>
            <a:pPr marL="1085850" lvl="2"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The height of the front end structure is 1.83 m or higher</a:t>
            </a:r>
          </a:p>
          <a:p>
            <a:pPr marL="1085850" lvl="2"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The cargo is uniformly distributed over the front end structure</a:t>
            </a:r>
          </a:p>
          <a:p>
            <a:pPr marL="171450" indent="-171450">
              <a:buFont typeface="Arial" panose="020B0604020202020204" pitchFamily="34" charset="0"/>
              <a:buChar char="•"/>
            </a:pPr>
            <a:r>
              <a:rPr lang="en-CA" sz="1200" b="0" kern="1200" dirty="0" smtClean="0">
                <a:solidFill>
                  <a:schemeClr val="tx1"/>
                </a:solidFill>
                <a:effectLst/>
                <a:latin typeface="Calibri Light" panose="020F0302020204030204" pitchFamily="34" charset="0"/>
                <a:ea typeface="+mn-ea"/>
                <a:cs typeface="+mn-cs"/>
              </a:rPr>
              <a:t>Front End resists penetration by an article of cargo that contacts it when the vehicle decelerates at a rate of 6.1 m per second.</a:t>
            </a:r>
          </a:p>
          <a:p>
            <a:endParaRPr lang="en-US" sz="1200" b="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Requirements</a:t>
            </a:r>
            <a:r>
              <a:rPr lang="en-US" sz="1200" kern="1200" baseline="0" dirty="0" smtClean="0">
                <a:solidFill>
                  <a:schemeClr val="tx1"/>
                </a:solidFill>
                <a:effectLst/>
                <a:latin typeface="Calibri Light" panose="020F0302020204030204" pitchFamily="34" charset="0"/>
                <a:ea typeface="+mn-ea"/>
                <a:cs typeface="+mn-cs"/>
              </a:rPr>
              <a:t> </a:t>
            </a:r>
            <a:r>
              <a:rPr lang="en-US" sz="1200" kern="1200" dirty="0" smtClean="0">
                <a:solidFill>
                  <a:schemeClr val="tx1"/>
                </a:solidFill>
                <a:effectLst/>
                <a:latin typeface="Calibri Light" panose="020F0302020204030204" pitchFamily="34" charset="0"/>
                <a:ea typeface="+mn-ea"/>
                <a:cs typeface="+mn-cs"/>
              </a:rPr>
              <a:t>are listed in Lesson 9 of the Textbook, under Cargo Securement – Front End Structure on Commercial Vehicles.</a:t>
            </a:r>
            <a:endParaRPr lang="en-CA" sz="1200" kern="1200" dirty="0" smtClean="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pPr/>
              <a:t>22</a:t>
            </a:fld>
            <a:endParaRPr lang="en-CA" dirty="0"/>
          </a:p>
        </p:txBody>
      </p:sp>
    </p:spTree>
    <p:extLst>
      <p:ext uri="{BB962C8B-B14F-4D97-AF65-F5344CB8AC3E}">
        <p14:creationId xmlns:p14="http://schemas.microsoft.com/office/powerpoint/2010/main" val="3815804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b="1" kern="1200" dirty="0" smtClean="0">
                <a:solidFill>
                  <a:schemeClr val="tx1"/>
                </a:solidFill>
                <a:effectLst/>
                <a:ea typeface="+mn-ea"/>
                <a:cs typeface="+mn-cs"/>
              </a:rPr>
              <a:t>SAY:</a:t>
            </a:r>
            <a:r>
              <a:rPr lang="en-CA" sz="1200" b="1" kern="1200" baseline="0" dirty="0" smtClean="0">
                <a:solidFill>
                  <a:schemeClr val="tx1"/>
                </a:solidFill>
                <a:effectLst/>
                <a:ea typeface="+mn-ea"/>
                <a:cs typeface="+mn-cs"/>
              </a:rPr>
              <a:t> </a:t>
            </a:r>
            <a:r>
              <a:rPr lang="en-CA" dirty="0" smtClean="0">
                <a:solidFill>
                  <a:schemeClr val="tx1">
                    <a:lumMod val="75000"/>
                    <a:lumOff val="25000"/>
                  </a:schemeClr>
                </a:solidFill>
              </a:rPr>
              <a:t>Certain types of cargo have specific securement requirements:  </a:t>
            </a:r>
          </a:p>
          <a:p>
            <a:pPr marL="171450" indent="-171450">
              <a:buClr>
                <a:schemeClr val="accent1"/>
              </a:buClr>
              <a:buFont typeface="Arial" panose="020B0604020202020204" pitchFamily="34" charset="0"/>
              <a:buChar char="•"/>
            </a:pPr>
            <a:r>
              <a:rPr lang="en-CA" sz="1200" b="0" dirty="0" smtClean="0">
                <a:solidFill>
                  <a:schemeClr val="tx1">
                    <a:lumMod val="75000"/>
                    <a:lumOff val="25000"/>
                  </a:schemeClr>
                </a:solidFill>
              </a:rPr>
              <a:t>Logs</a:t>
            </a:r>
          </a:p>
          <a:p>
            <a:pPr marL="171450" indent="-171450">
              <a:buClr>
                <a:schemeClr val="accent1"/>
              </a:buClr>
              <a:buFont typeface="Arial" panose="020B0604020202020204" pitchFamily="34" charset="0"/>
              <a:buChar char="•"/>
            </a:pPr>
            <a:r>
              <a:rPr lang="en-CA" sz="1200" b="0" dirty="0" smtClean="0">
                <a:solidFill>
                  <a:schemeClr val="tx1">
                    <a:lumMod val="75000"/>
                    <a:lumOff val="25000"/>
                  </a:schemeClr>
                </a:solidFill>
              </a:rPr>
              <a:t>Dressed Lumber</a:t>
            </a:r>
          </a:p>
          <a:p>
            <a:pPr marL="171450" indent="-171450">
              <a:buClr>
                <a:schemeClr val="accent1"/>
              </a:buClr>
              <a:buFont typeface="Arial" panose="020B0604020202020204" pitchFamily="34" charset="0"/>
              <a:buChar char="•"/>
            </a:pPr>
            <a:r>
              <a:rPr lang="en-CA" sz="1200" b="0" dirty="0" smtClean="0">
                <a:solidFill>
                  <a:schemeClr val="tx1">
                    <a:lumMod val="75000"/>
                    <a:lumOff val="25000"/>
                  </a:schemeClr>
                </a:solidFill>
              </a:rPr>
              <a:t>Metal Coils</a:t>
            </a:r>
          </a:p>
          <a:p>
            <a:pPr marL="171450" indent="-171450">
              <a:buClr>
                <a:schemeClr val="accent1"/>
              </a:buClr>
              <a:buFont typeface="Arial" panose="020B0604020202020204" pitchFamily="34" charset="0"/>
              <a:buChar char="•"/>
            </a:pPr>
            <a:r>
              <a:rPr lang="en-CA" sz="1200" b="0" dirty="0" smtClean="0">
                <a:solidFill>
                  <a:schemeClr val="tx1">
                    <a:lumMod val="75000"/>
                    <a:lumOff val="25000"/>
                  </a:schemeClr>
                </a:solidFill>
              </a:rPr>
              <a:t>Paper Rolls</a:t>
            </a:r>
          </a:p>
          <a:p>
            <a:pPr marL="171450" indent="-171450">
              <a:buClr>
                <a:schemeClr val="accent1"/>
              </a:buClr>
              <a:buFont typeface="Arial" panose="020B0604020202020204" pitchFamily="34" charset="0"/>
              <a:buChar char="•"/>
            </a:pPr>
            <a:r>
              <a:rPr lang="en-CA" sz="1200" b="0" dirty="0" smtClean="0">
                <a:solidFill>
                  <a:schemeClr val="tx1">
                    <a:lumMod val="75000"/>
                    <a:lumOff val="25000"/>
                  </a:schemeClr>
                </a:solidFill>
              </a:rPr>
              <a:t>Concrete Pipe</a:t>
            </a:r>
          </a:p>
          <a:p>
            <a:pPr marL="171450" indent="-171450">
              <a:buClr>
                <a:schemeClr val="accent1"/>
              </a:buClr>
              <a:buFont typeface="Arial" panose="020B0604020202020204" pitchFamily="34" charset="0"/>
              <a:buChar char="•"/>
            </a:pPr>
            <a:r>
              <a:rPr lang="en-CA" sz="1200" b="0" dirty="0" smtClean="0">
                <a:solidFill>
                  <a:schemeClr val="tx1">
                    <a:lumMod val="75000"/>
                    <a:lumOff val="25000"/>
                  </a:schemeClr>
                </a:solidFill>
              </a:rPr>
              <a:t>Intermodal Container</a:t>
            </a:r>
          </a:p>
          <a:p>
            <a:pPr marL="171450" indent="-171450">
              <a:buFont typeface="Arial" panose="020B0604020202020204" pitchFamily="34" charset="0"/>
              <a:buChar char="•"/>
            </a:pPr>
            <a:r>
              <a:rPr lang="en-CA" sz="1200" b="0" kern="1200" dirty="0" smtClean="0">
                <a:solidFill>
                  <a:schemeClr val="tx1"/>
                </a:solidFill>
                <a:effectLst/>
                <a:latin typeface="Calibri Light" panose="020F0302020204030204" pitchFamily="34" charset="0"/>
                <a:ea typeface="+mn-ea"/>
                <a:cs typeface="+mn-cs"/>
              </a:rPr>
              <a:t>Vehicles as Cargo</a:t>
            </a:r>
          </a:p>
          <a:p>
            <a:pPr marL="171450" indent="-171450">
              <a:buFont typeface="Arial" panose="020B0604020202020204" pitchFamily="34" charset="0"/>
              <a:buChar char="•"/>
            </a:pPr>
            <a:r>
              <a:rPr lang="en-CA" sz="1200" b="0" kern="1200" dirty="0" smtClean="0">
                <a:solidFill>
                  <a:schemeClr val="tx1"/>
                </a:solidFill>
                <a:effectLst/>
                <a:latin typeface="Calibri Light" panose="020F0302020204030204" pitchFamily="34" charset="0"/>
                <a:ea typeface="+mn-ea"/>
                <a:cs typeface="+mn-cs"/>
              </a:rPr>
              <a:t>Roll-On/Roll-Off and Hook Lift Containers</a:t>
            </a:r>
          </a:p>
          <a:p>
            <a:pPr marL="171450" indent="-171450">
              <a:buFont typeface="Arial" panose="020B0604020202020204" pitchFamily="34" charset="0"/>
              <a:buChar char="•"/>
            </a:pPr>
            <a:r>
              <a:rPr lang="en-CA" sz="1200" b="0" kern="1200" dirty="0" smtClean="0">
                <a:solidFill>
                  <a:schemeClr val="tx1"/>
                </a:solidFill>
                <a:effectLst/>
                <a:latin typeface="Calibri Light" panose="020F0302020204030204" pitchFamily="34" charset="0"/>
                <a:ea typeface="+mn-ea"/>
                <a:cs typeface="+mn-cs"/>
              </a:rPr>
              <a:t>Boulders</a:t>
            </a:r>
          </a:p>
          <a:p>
            <a:pPr marL="171450" indent="-171450">
              <a:buClr>
                <a:schemeClr val="accent1"/>
              </a:buClr>
              <a:buFont typeface="Arial" panose="020B0604020202020204" pitchFamily="34" charset="0"/>
              <a:buChar char="•"/>
            </a:pPr>
            <a:endParaRPr lang="en-US" sz="1200" b="0" dirty="0" smtClean="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dirty="0" smtClean="0">
                <a:solidFill>
                  <a:schemeClr val="tx1">
                    <a:lumMod val="75000"/>
                    <a:lumOff val="25000"/>
                  </a:schemeClr>
                </a:solidFill>
              </a:rPr>
              <a:t>DO: </a:t>
            </a:r>
            <a:r>
              <a:rPr lang="en-US" sz="1200" b="0" dirty="0" smtClean="0">
                <a:solidFill>
                  <a:schemeClr val="tx1">
                    <a:lumMod val="75000"/>
                    <a:lumOff val="25000"/>
                  </a:schemeClr>
                </a:solidFill>
              </a:rPr>
              <a:t>Refer students to the “</a:t>
            </a:r>
            <a:r>
              <a:rPr lang="en-CA" sz="1200" b="0" kern="1200" dirty="0" smtClean="0">
                <a:solidFill>
                  <a:schemeClr val="tx1"/>
                </a:solidFill>
                <a:effectLst/>
                <a:latin typeface="Calibri Light" panose="020F0302020204030204" pitchFamily="34" charset="0"/>
                <a:ea typeface="+mn-ea"/>
                <a:cs typeface="+mn-cs"/>
              </a:rPr>
              <a:t>Cargo with Specific Securement Requirements” section of the </a:t>
            </a:r>
            <a:r>
              <a:rPr lang="en-US" sz="1200" b="0" dirty="0" smtClean="0">
                <a:solidFill>
                  <a:schemeClr val="tx1">
                    <a:lumMod val="75000"/>
                    <a:lumOff val="25000"/>
                  </a:schemeClr>
                </a:solidFill>
              </a:rPr>
              <a:t>textbook to discuss the individual requirements for each </a:t>
            </a:r>
            <a:r>
              <a:rPr lang="en-US" sz="1200" b="0" dirty="0" smtClean="0">
                <a:solidFill>
                  <a:schemeClr val="tx1">
                    <a:lumMod val="75000"/>
                    <a:lumOff val="25000"/>
                  </a:schemeClr>
                </a:solidFill>
              </a:rPr>
              <a:t>cargo </a:t>
            </a:r>
            <a:r>
              <a:rPr lang="en-US" sz="1200" b="0" dirty="0" smtClean="0">
                <a:solidFill>
                  <a:schemeClr val="tx1">
                    <a:lumMod val="75000"/>
                    <a:lumOff val="25000"/>
                  </a:schemeClr>
                </a:solidFill>
              </a:rPr>
              <a:t>type </a:t>
            </a:r>
            <a:r>
              <a:rPr lang="en-US" sz="1200" b="0" dirty="0" smtClean="0">
                <a:solidFill>
                  <a:schemeClr val="tx1">
                    <a:lumMod val="75000"/>
                    <a:lumOff val="25000"/>
                  </a:schemeClr>
                </a:solidFill>
              </a:rPr>
              <a:t>listed.</a:t>
            </a: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sz="1200" b="0" dirty="0" smtClean="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Specific cargo requirements are listed in Lesson 9 of the Textbook, under Cargo Securement – Cargo with Specific Securement Requirements.</a:t>
            </a:r>
            <a:endParaRPr lang="en-CA" sz="1200" kern="1200" dirty="0" smtClean="0">
              <a:solidFill>
                <a:schemeClr val="tx1"/>
              </a:solidFill>
              <a:effectLst/>
              <a:latin typeface="Calibri Light" panose="020F0302020204030204" pitchFamily="34" charset="0"/>
              <a:ea typeface="+mn-ea"/>
              <a:cs typeface="+mn-cs"/>
            </a:endParaRPr>
          </a:p>
          <a:p>
            <a:pPr marL="0" indent="0">
              <a:buClr>
                <a:schemeClr val="accent1"/>
              </a:buClr>
              <a:buFont typeface="Arial" panose="020B0604020202020204" pitchFamily="34" charset="0"/>
              <a:buNone/>
            </a:pPr>
            <a:endParaRPr lang="en-CA" sz="1200" b="0" dirty="0" smtClean="0">
              <a:solidFill>
                <a:schemeClr val="tx1">
                  <a:lumMod val="75000"/>
                  <a:lumOff val="25000"/>
                </a:schemeClr>
              </a:solidFill>
            </a:endParaRPr>
          </a:p>
          <a:p>
            <a:pPr marL="171450" indent="-171450">
              <a:buFont typeface="Arial" panose="020B0604020202020204" pitchFamily="34" charset="0"/>
              <a:buChar char="•"/>
            </a:pPr>
            <a:endParaRPr lang="en-CA" sz="1200" b="0"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23</a:t>
            </a:fld>
            <a:endParaRPr lang="en-CA" dirty="0"/>
          </a:p>
        </p:txBody>
      </p:sp>
    </p:spTree>
    <p:extLst>
      <p:ext uri="{BB962C8B-B14F-4D97-AF65-F5344CB8AC3E}">
        <p14:creationId xmlns:p14="http://schemas.microsoft.com/office/powerpoint/2010/main" val="1530135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Read slide.</a:t>
            </a:r>
            <a:r>
              <a:rPr lang="en-US" baseline="0" dirty="0" smtClean="0"/>
              <a: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baseline="0" dirty="0" smtClean="0"/>
              <a:t> Your exercise book for this lesson has questions related to specific cargo securement.  Please complete Exercise 2 on your own time after reviewing the section on cargo securement in the textbook.</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24</a:t>
            </a:fld>
            <a:endParaRPr lang="en-CA" dirty="0"/>
          </a:p>
        </p:txBody>
      </p:sp>
    </p:spTree>
    <p:extLst>
      <p:ext uri="{BB962C8B-B14F-4D97-AF65-F5344CB8AC3E}">
        <p14:creationId xmlns:p14="http://schemas.microsoft.com/office/powerpoint/2010/main" val="1394814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1" baseline="0" dirty="0" smtClean="0"/>
              <a:t> </a:t>
            </a:r>
            <a:r>
              <a:rPr lang="en-US" b="0" baseline="0" dirty="0" smtClean="0"/>
              <a:t>ask question to class and get some responses, then click to reveal answer</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25</a:t>
            </a:fld>
            <a:endParaRPr lang="en-CA" dirty="0"/>
          </a:p>
        </p:txBody>
      </p:sp>
    </p:spTree>
    <p:extLst>
      <p:ext uri="{BB962C8B-B14F-4D97-AF65-F5344CB8AC3E}">
        <p14:creationId xmlns:p14="http://schemas.microsoft.com/office/powerpoint/2010/main" val="3773614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b="1" baseline="0" dirty="0" smtClean="0"/>
              <a:t> </a:t>
            </a:r>
            <a:r>
              <a:rPr lang="en-US" b="0" baseline="0" dirty="0" smtClean="0"/>
              <a:t>ask question to class and get some responses, then click to reveal answer</a:t>
            </a:r>
            <a:endParaRPr lang="en-US" b="1"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26</a:t>
            </a:fld>
            <a:endParaRPr lang="en-CA" dirty="0"/>
          </a:p>
        </p:txBody>
      </p:sp>
    </p:spTree>
    <p:extLst>
      <p:ext uri="{BB962C8B-B14F-4D97-AF65-F5344CB8AC3E}">
        <p14:creationId xmlns:p14="http://schemas.microsoft.com/office/powerpoint/2010/main" val="1942829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b="1" baseline="0" dirty="0" smtClean="0"/>
              <a:t> </a:t>
            </a:r>
            <a:r>
              <a:rPr lang="en-US" b="0" baseline="0" dirty="0" smtClean="0"/>
              <a:t>Ask question to class and get some responses, then click to reveal answer.</a:t>
            </a:r>
            <a:endParaRPr lang="en-US" b="1"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27</a:t>
            </a:fld>
            <a:endParaRPr lang="en-CA" dirty="0"/>
          </a:p>
        </p:txBody>
      </p:sp>
    </p:spTree>
    <p:extLst>
      <p:ext uri="{BB962C8B-B14F-4D97-AF65-F5344CB8AC3E}">
        <p14:creationId xmlns:p14="http://schemas.microsoft.com/office/powerpoint/2010/main" val="1420563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1" baseline="0" dirty="0" smtClean="0"/>
              <a:t> </a:t>
            </a:r>
            <a:r>
              <a:rPr lang="en-US" b="0" baseline="0" dirty="0" smtClean="0"/>
              <a:t>Ask question to class and get some responses, then click to reveal answer</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28</a:t>
            </a:fld>
            <a:endParaRPr lang="en-CA" dirty="0"/>
          </a:p>
        </p:txBody>
      </p:sp>
    </p:spTree>
    <p:extLst>
      <p:ext uri="{BB962C8B-B14F-4D97-AF65-F5344CB8AC3E}">
        <p14:creationId xmlns:p14="http://schemas.microsoft.com/office/powerpoint/2010/main" val="2256709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800"/>
              </a:spcAft>
              <a:buClr>
                <a:schemeClr val="accent1"/>
              </a:buClr>
            </a:pPr>
            <a:r>
              <a:rPr lang="en-US" b="1" dirty="0" smtClean="0"/>
              <a:t>SAY:</a:t>
            </a:r>
            <a:r>
              <a:rPr lang="en-US" b="1" baseline="0" dirty="0" smtClean="0"/>
              <a:t> </a:t>
            </a:r>
            <a:r>
              <a:rPr lang="en-US" b="0" dirty="0" smtClean="0"/>
              <a:t>You should now be able to c</a:t>
            </a:r>
            <a:r>
              <a:rPr lang="en-US" sz="1200" b="0" dirty="0" smtClean="0">
                <a:solidFill>
                  <a:schemeClr val="tx1">
                    <a:lumMod val="75000"/>
                    <a:lumOff val="25000"/>
                  </a:schemeClr>
                </a:solidFill>
              </a:rPr>
              <a:t>omply with basic cargo securement laws and requirements and safely distribute cargo weight during loading.</a:t>
            </a:r>
          </a:p>
          <a:p>
            <a:endParaRPr lang="en-US" b="1" baseline="0"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29</a:t>
            </a:fld>
            <a:endParaRPr lang="en-CA" dirty="0"/>
          </a:p>
        </p:txBody>
      </p:sp>
    </p:spTree>
    <p:extLst>
      <p:ext uri="{BB962C8B-B14F-4D97-AF65-F5344CB8AC3E}">
        <p14:creationId xmlns:p14="http://schemas.microsoft.com/office/powerpoint/2010/main" val="319209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ea typeface="+mn-ea"/>
                <a:cs typeface="+mn-cs"/>
              </a:rPr>
              <a:t>DO: </a:t>
            </a:r>
            <a:r>
              <a:rPr lang="en-US" sz="1200" b="0" kern="1200" dirty="0" smtClean="0">
                <a:solidFill>
                  <a:schemeClr val="tx1"/>
                </a:solidFill>
                <a:effectLst/>
                <a:ea typeface="+mn-ea"/>
                <a:cs typeface="+mn-cs"/>
              </a:rPr>
              <a:t>Read slide.</a:t>
            </a:r>
            <a:endParaRPr lang="en-CA" b="0"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3827333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dirty="0" smtClean="0"/>
              <a:t> Provide</a:t>
            </a:r>
            <a:r>
              <a:rPr lang="en-US" baseline="0" dirty="0" smtClean="0"/>
              <a:t> students with a printed copy of Lesson 9 Quiz.  Time provided for this quiz is 30 minutes.  Tell students how the quiz will be scored and weighted.  Explain what is required for a passing grade.</a:t>
            </a:r>
          </a:p>
          <a:p>
            <a:r>
              <a:rPr lang="en-US" baseline="0" dirty="0" smtClean="0"/>
              <a:t>When complete, fill out the assessment tracker for each student and the classroom assessment tracker.</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30</a:t>
            </a:fld>
            <a:endParaRPr lang="en-CA" dirty="0"/>
          </a:p>
        </p:txBody>
      </p:sp>
    </p:spTree>
    <p:extLst>
      <p:ext uri="{BB962C8B-B14F-4D97-AF65-F5344CB8AC3E}">
        <p14:creationId xmlns:p14="http://schemas.microsoft.com/office/powerpoint/2010/main" val="2841716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DO: </a:t>
            </a:r>
            <a:r>
              <a:rPr lang="en-US" baseline="0" dirty="0" smtClean="0"/>
              <a:t>Go into the yard and practice tie-downs and securing cargo on a truck.  As an instructor you may need to adjust this slightly based on your available yard space and equipment.  If full demonstration and simulation of a real world scenario is not feasible, we encourage you to use the time to work with something that may be smaller in scale but still provides students with an opportunity to demonstrate their skills.</a:t>
            </a:r>
          </a:p>
          <a:p>
            <a:pPr marL="0" lvl="0" indent="0">
              <a:lnSpc>
                <a:spcPct val="115000"/>
              </a:lnSpc>
              <a:spcBef>
                <a:spcPts val="1200"/>
              </a:spcBef>
              <a:spcAft>
                <a:spcPts val="600"/>
              </a:spcAft>
              <a:buFont typeface="Symbol" panose="05050102010706020507" pitchFamily="18" charset="2"/>
              <a:buNone/>
            </a:pPr>
            <a:endParaRPr lang="en-CA" sz="1200" b="1"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CA" sz="1200" b="1" kern="1200" dirty="0" smtClean="0">
                <a:solidFill>
                  <a:schemeClr val="tx1"/>
                </a:solidFill>
                <a:latin typeface="+mn-lt"/>
                <a:ea typeface="Calibri" panose="020F0502020204030204" pitchFamily="34" charset="0"/>
                <a:cs typeface="Times New Roman" panose="02020603050405020304" pitchFamily="18" charset="0"/>
              </a:rPr>
              <a:t>SAY: </a:t>
            </a:r>
            <a:r>
              <a:rPr lang="en-CA" sz="1200" b="0" kern="1200" dirty="0" smtClean="0">
                <a:solidFill>
                  <a:schemeClr val="tx1"/>
                </a:solidFill>
                <a:latin typeface="+mn-lt"/>
                <a:ea typeface="Calibri" panose="020F0502020204030204" pitchFamily="34" charset="0"/>
                <a:cs typeface="Times New Roman" panose="02020603050405020304" pitchFamily="18" charset="0"/>
              </a:rPr>
              <a:t>We will now head </a:t>
            </a:r>
            <a:r>
              <a:rPr lang="en-CA" sz="1200" kern="1200" dirty="0" smtClean="0">
                <a:solidFill>
                  <a:schemeClr val="tx1"/>
                </a:solidFill>
                <a:latin typeface="+mn-lt"/>
                <a:ea typeface="Calibri" panose="020F0502020204030204" pitchFamily="34" charset="0"/>
                <a:cs typeface="Times New Roman" panose="02020603050405020304" pitchFamily="18" charset="0"/>
              </a:rPr>
              <a:t>out to the yard where an instructor will demonstrate how to properly secure cargo using the correct procedure</a:t>
            </a:r>
            <a:r>
              <a:rPr lang="en-CA" sz="1200" kern="1200" baseline="0" dirty="0" smtClean="0">
                <a:solidFill>
                  <a:schemeClr val="tx1"/>
                </a:solidFill>
                <a:latin typeface="+mn-lt"/>
                <a:ea typeface="Calibri" panose="020F0502020204030204" pitchFamily="34" charset="0"/>
                <a:cs typeface="Times New Roman" panose="02020603050405020304" pitchFamily="18" charset="0"/>
              </a:rPr>
              <a:t> in according with regulations. Please bring your exercise book which has a checklist you need to reference for this in-yard activity. </a:t>
            </a:r>
            <a:endParaRPr lang="en-CA" sz="1200" b="1" kern="1200" dirty="0" smtClean="0">
              <a:solidFill>
                <a:schemeClr val="tx1"/>
              </a:solidFill>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31</a:t>
            </a:fld>
            <a:endParaRPr lang="en-CA" dirty="0"/>
          </a:p>
        </p:txBody>
      </p:sp>
    </p:spTree>
    <p:extLst>
      <p:ext uri="{BB962C8B-B14F-4D97-AF65-F5344CB8AC3E}">
        <p14:creationId xmlns:p14="http://schemas.microsoft.com/office/powerpoint/2010/main" val="472483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Bef>
                <a:spcPts val="1200"/>
              </a:spcBef>
              <a:spcAft>
                <a:spcPts val="600"/>
              </a:spcAft>
              <a:buFont typeface="Symbol" panose="05050102010706020507" pitchFamily="18" charset="2"/>
              <a:buNone/>
            </a:pPr>
            <a:r>
              <a:rPr lang="en-CA" sz="1200" b="1" kern="1200" dirty="0" smtClean="0">
                <a:solidFill>
                  <a:schemeClr val="tx1"/>
                </a:solidFill>
                <a:latin typeface="+mn-lt"/>
                <a:ea typeface="Calibri" panose="020F0502020204030204" pitchFamily="34" charset="0"/>
                <a:cs typeface="Times New Roman" panose="02020603050405020304" pitchFamily="18" charset="0"/>
              </a:rPr>
              <a:t>SAY: </a:t>
            </a:r>
            <a:r>
              <a:rPr lang="en-US" sz="1200" kern="1200" dirty="0" smtClean="0">
                <a:solidFill>
                  <a:schemeClr val="tx1"/>
                </a:solidFill>
                <a:effectLst/>
                <a:latin typeface="+mn-lt"/>
                <a:ea typeface="+mn-ea"/>
                <a:cs typeface="+mn-cs"/>
              </a:rPr>
              <a:t>Your instructor will assess your understanding.  You will receive a copy of your assessment after you have completed it.</a:t>
            </a:r>
            <a:endParaRPr lang="en-CA" sz="1200" kern="1200" dirty="0">
              <a:solidFill>
                <a:schemeClr val="tx1"/>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smtClean="0">
              <a:solidFill>
                <a:schemeClr val="tx1"/>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latin typeface="+mn-lt"/>
                <a:ea typeface="Calibri" panose="020F0502020204030204" pitchFamily="34" charset="0"/>
                <a:cs typeface="Times New Roman" panose="02020603050405020304" pitchFamily="18" charset="0"/>
              </a:rPr>
              <a:t>DO:</a:t>
            </a:r>
            <a:r>
              <a:rPr lang="en-CA" sz="1200" b="1" kern="1200" baseline="0" dirty="0" smtClean="0">
                <a:solidFill>
                  <a:schemeClr val="tx1"/>
                </a:solidFill>
                <a:latin typeface="+mn-lt"/>
                <a:ea typeface="Calibri" panose="020F0502020204030204" pitchFamily="34" charset="0"/>
                <a:cs typeface="Times New Roman" panose="02020603050405020304" pitchFamily="18" charset="0"/>
              </a:rPr>
              <a:t> </a:t>
            </a:r>
            <a:r>
              <a:rPr lang="en-CA" sz="1200" b="0" kern="1200" baseline="0" dirty="0" smtClean="0">
                <a:solidFill>
                  <a:schemeClr val="tx1"/>
                </a:solidFill>
                <a:latin typeface="+mn-lt"/>
                <a:ea typeface="Calibri" panose="020F0502020204030204" pitchFamily="34" charset="0"/>
                <a:cs typeface="Times New Roman" panose="02020603050405020304" pitchFamily="18" charset="0"/>
              </a:rPr>
              <a:t>Instructor will grade students using the checklist in order to assess students on their cargo securement skills as it relates to regulations and road safety.  As this is often covered in detail my an employer and the specific process and procedures may be different in their work instructions, the mark obtained in the In-Yard Assessment is not counted towards their final course 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baseline="0" dirty="0" smtClean="0">
              <a:solidFill>
                <a:schemeClr val="tx1"/>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baseline="0" dirty="0" smtClean="0">
                <a:solidFill>
                  <a:schemeClr val="tx1"/>
                </a:solidFill>
                <a:latin typeface="+mn-lt"/>
                <a:ea typeface="Calibri" panose="020F0502020204030204" pitchFamily="34" charset="0"/>
                <a:cs typeface="Times New Roman" panose="02020603050405020304" pitchFamily="18" charset="0"/>
              </a:rPr>
              <a:t>It is critical to stress that cargo securement is not only part of loss prevention, but more important is about workplace health and safety.</a:t>
            </a:r>
            <a:endParaRPr lang="en-CA" sz="1200" b="1" kern="1200" dirty="0" smtClean="0">
              <a:solidFill>
                <a:schemeClr val="tx1"/>
              </a:solidFill>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32</a:t>
            </a:fld>
            <a:endParaRPr lang="en-CA" dirty="0"/>
          </a:p>
        </p:txBody>
      </p:sp>
    </p:spTree>
    <p:extLst>
      <p:ext uri="{BB962C8B-B14F-4D97-AF65-F5344CB8AC3E}">
        <p14:creationId xmlns:p14="http://schemas.microsoft.com/office/powerpoint/2010/main" val="94273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Read slide.</a:t>
            </a:r>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384549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b="0" kern="1200" dirty="0" smtClean="0">
                <a:solidFill>
                  <a:schemeClr val="tx1"/>
                </a:solidFill>
                <a:effectLst/>
                <a:latin typeface="Calibri Light" panose="020F0302020204030204" pitchFamily="34" charset="0"/>
                <a:ea typeface="+mn-ea"/>
                <a:cs typeface="+mn-cs"/>
              </a:rPr>
              <a:t>You </a:t>
            </a:r>
            <a:r>
              <a:rPr lang="en-CA" sz="1200" kern="1200" dirty="0" smtClean="0">
                <a:solidFill>
                  <a:schemeClr val="tx1"/>
                </a:solidFill>
                <a:effectLst/>
                <a:latin typeface="Calibri Light" panose="020F0302020204030204" pitchFamily="34" charset="0"/>
                <a:ea typeface="+mn-ea"/>
                <a:cs typeface="+mn-cs"/>
              </a:rPr>
              <a:t>are responsible for the safe operation of their truck, including its cargo.</a:t>
            </a:r>
            <a:r>
              <a:rPr lang="en-CA" sz="1200" kern="1200" baseline="0" dirty="0" smtClean="0">
                <a:solidFill>
                  <a:schemeClr val="tx1"/>
                </a:solidFill>
                <a:effectLst/>
                <a:latin typeface="Calibri Light" panose="020F0302020204030204" pitchFamily="34" charset="0"/>
                <a:ea typeface="+mn-ea"/>
                <a:cs typeface="+mn-cs"/>
              </a:rPr>
              <a:t> You</a:t>
            </a:r>
            <a:r>
              <a:rPr lang="en-CA" sz="1200" kern="1200" dirty="0" smtClean="0">
                <a:solidFill>
                  <a:schemeClr val="tx1"/>
                </a:solidFill>
                <a:effectLst/>
                <a:latin typeface="Calibri Light" panose="020F0302020204030204" pitchFamily="34" charset="0"/>
                <a:ea typeface="+mn-ea"/>
                <a:cs typeface="+mn-cs"/>
              </a:rPr>
              <a:t> are subject to fines and penalties if cargo is not properly secured.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effectLst/>
                <a:latin typeface="Calibri Light" panose="020F0302020204030204" pitchFamily="34" charset="0"/>
                <a:ea typeface="+mn-ea"/>
                <a:cs typeface="+mn-cs"/>
              </a:rPr>
              <a:t>DO: </a:t>
            </a:r>
            <a:r>
              <a:rPr lang="en-US" sz="1200" u="none" strike="noStrike" kern="1200" dirty="0" smtClean="0">
                <a:solidFill>
                  <a:schemeClr val="tx1"/>
                </a:solidFill>
                <a:effectLst/>
                <a:latin typeface="Calibri Light" panose="020F0302020204030204" pitchFamily="34" charset="0"/>
                <a:ea typeface="+mn-ea"/>
                <a:cs typeface="+mn-cs"/>
              </a:rPr>
              <a:t>Refer students to the “National Safety</a:t>
            </a:r>
            <a:r>
              <a:rPr lang="en-US" sz="1200" u="none" strike="noStrike" kern="1200" baseline="0" dirty="0" smtClean="0">
                <a:solidFill>
                  <a:schemeClr val="tx1"/>
                </a:solidFill>
                <a:effectLst/>
                <a:latin typeface="Calibri Light" panose="020F0302020204030204" pitchFamily="34" charset="0"/>
                <a:ea typeface="+mn-ea"/>
                <a:cs typeface="+mn-cs"/>
              </a:rPr>
              <a:t> Code for Motor Carriers – Standard 10</a:t>
            </a:r>
            <a:r>
              <a:rPr lang="en-CA" sz="1200" u="none" kern="1200" dirty="0" smtClean="0">
                <a:solidFill>
                  <a:schemeClr val="tx1">
                    <a:lumMod val="75000"/>
                    <a:lumOff val="25000"/>
                  </a:schemeClr>
                </a:solidFill>
                <a:effectLst/>
                <a:latin typeface="Calibri Light" panose="020F0302020204030204" pitchFamily="34" charset="0"/>
                <a:ea typeface="+mn-ea"/>
                <a:cs typeface="+mn-cs"/>
              </a:rPr>
              <a:t>” as this is the basis of provincial cargo regulations and </a:t>
            </a:r>
            <a:r>
              <a:rPr lang="en-CA" sz="1200" kern="1200" dirty="0" smtClean="0">
                <a:solidFill>
                  <a:schemeClr val="tx1"/>
                </a:solidFill>
                <a:effectLst/>
                <a:latin typeface="Calibri Light" panose="020F0302020204030204" pitchFamily="34" charset="0"/>
                <a:ea typeface="+mn-ea"/>
                <a:cs typeface="+mn-cs"/>
              </a:rPr>
              <a:t>are harmonized with regulations in the U.S. and Mexico. </a:t>
            </a:r>
            <a:endParaRPr lang="en-US" sz="1200" u="none" strike="noStrike" kern="1200" dirty="0" smtClean="0">
              <a:solidFill>
                <a:schemeClr val="tx1">
                  <a:lumMod val="75000"/>
                  <a:lumOff val="25000"/>
                </a:schemeClr>
              </a:solidFill>
              <a:effectLst/>
              <a:latin typeface="Calibri Light" panose="020F0302020204030204" pitchFamily="34" charset="0"/>
              <a:ea typeface="+mn-ea"/>
              <a:cs typeface="+mn-cs"/>
            </a:endParaRPr>
          </a:p>
          <a:p>
            <a:endParaRPr lang="en-US" sz="1200" kern="1200" dirty="0" smtClean="0">
              <a:solidFill>
                <a:schemeClr val="tx1"/>
              </a:solidFill>
              <a:effectLst/>
              <a:latin typeface="Calibri Light" panose="020F0302020204030204" pitchFamily="34" charset="0"/>
              <a:ea typeface="+mn-ea"/>
              <a:cs typeface="+mn-cs"/>
            </a:endParaRPr>
          </a:p>
          <a:p>
            <a:endParaRPr lang="en-US" sz="1200" kern="1200" dirty="0" smtClean="0">
              <a:solidFill>
                <a:schemeClr val="tx1"/>
              </a:solidFill>
              <a:effectLst/>
              <a:latin typeface="Calibri Light" panose="020F0302020204030204" pitchFamily="34" charset="0"/>
              <a:ea typeface="+mn-ea"/>
              <a:cs typeface="+mn-cs"/>
            </a:endParaRPr>
          </a:p>
          <a:p>
            <a:r>
              <a:rPr lang="en-CA" sz="1200" b="1" kern="1200" dirty="0" smtClean="0">
                <a:solidFill>
                  <a:schemeClr val="tx1"/>
                </a:solidFill>
                <a:effectLst/>
                <a:latin typeface="Calibri Light" panose="020F0302020204030204" pitchFamily="34" charset="0"/>
                <a:ea typeface="+mn-ea"/>
                <a:cs typeface="+mn-cs"/>
              </a:rPr>
              <a:t>SAY:  </a:t>
            </a:r>
            <a:r>
              <a:rPr lang="en-CA" sz="1200" kern="1200" dirty="0" smtClean="0">
                <a:solidFill>
                  <a:schemeClr val="tx1"/>
                </a:solidFill>
                <a:effectLst/>
                <a:latin typeface="Calibri Light" panose="020F0302020204030204" pitchFamily="34" charset="0"/>
                <a:ea typeface="+mn-ea"/>
                <a:cs typeface="+mn-cs"/>
              </a:rPr>
              <a:t>Federal cargo securement standards (</a:t>
            </a:r>
            <a:r>
              <a:rPr lang="en-CA" sz="1200" u="sng" kern="1200" dirty="0" smtClean="0">
                <a:solidFill>
                  <a:schemeClr val="tx1"/>
                </a:solidFill>
                <a:effectLst/>
                <a:latin typeface="Calibri Light" panose="020F0302020204030204" pitchFamily="34" charset="0"/>
                <a:ea typeface="+mn-ea"/>
                <a:cs typeface="+mn-cs"/>
              </a:rPr>
              <a:t>NSC - 10</a:t>
            </a:r>
            <a:r>
              <a:rPr lang="en-CA" sz="1200" kern="1200" dirty="0" smtClean="0">
                <a:solidFill>
                  <a:schemeClr val="tx1"/>
                </a:solidFill>
                <a:effectLst/>
                <a:latin typeface="Calibri Light" panose="020F0302020204030204" pitchFamily="34" charset="0"/>
                <a:ea typeface="+mn-ea"/>
                <a:cs typeface="+mn-cs"/>
              </a:rPr>
              <a:t>) states that cargo or any other object must not:</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Interfere with your ability to drive safely, such as restricting the free movement of your arm and leg, or block vehicle entry or exit</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Obstruct your view to the front, right or left</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Prevent easy access to accessories required for emergencies </a:t>
            </a:r>
          </a:p>
          <a:p>
            <a:pPr marL="171450" lvl="0" indent="-171450">
              <a:buFont typeface="Arial" panose="020B0604020202020204" pitchFamily="34" charset="0"/>
              <a:buChar char="•"/>
            </a:pPr>
            <a:endParaRPr lang="en-US" sz="1200" u="none" strike="noStrike"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You may not have to load or supervise loading, but you do need to verify that your load is secure and doesn’t:</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Leak or spill</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Blow off, fall off, or fall through the vehicle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Dislodge or shift in a way that destabilizes the vehicle</a:t>
            </a:r>
          </a:p>
          <a:p>
            <a:pPr marL="171450" lvl="0" indent="-171450">
              <a:buFont typeface="Arial" panose="020B0604020202020204" pitchFamily="34" charset="0"/>
              <a:buChar char="•"/>
            </a:pPr>
            <a:endParaRPr lang="en-US" sz="1200" u="none" strike="noStrike"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 on cargo securement is in Lesson 9 of the Textbook.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Calibri Light" panose="020F0302020204030204" pitchFamily="34" charset="0"/>
                <a:ea typeface="+mn-ea"/>
                <a:cs typeface="+mn-cs"/>
              </a:rPr>
              <a:t>Reference: </a:t>
            </a:r>
            <a:r>
              <a:rPr lang="en-US" sz="1200" kern="1200" dirty="0" smtClean="0">
                <a:solidFill>
                  <a:schemeClr val="tx1"/>
                </a:solidFill>
                <a:effectLst/>
                <a:latin typeface="Calibri Light" panose="020F0302020204030204" pitchFamily="34" charset="0"/>
                <a:ea typeface="+mn-ea"/>
                <a:cs typeface="+mn-cs"/>
              </a:rPr>
              <a:t>https://www.cvse.ca/nacs/NSC_10_Cargo%20Securement.pdf</a:t>
            </a:r>
            <a:endParaRPr lang="en-CA" sz="1200" u="none" strike="noStrike" kern="1200" dirty="0" smtClean="0">
              <a:solidFill>
                <a:schemeClr val="tx1"/>
              </a:solidFill>
              <a:effectLst/>
              <a:latin typeface="Calibri Light" panose="020F0302020204030204" pitchFamily="34" charset="0"/>
              <a:ea typeface="+mn-ea"/>
              <a:cs typeface="+mn-cs"/>
            </a:endParaRPr>
          </a:p>
          <a:p>
            <a:endParaRPr lang="en-CA" sz="1200" kern="1200" dirty="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215470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a:t>
            </a:r>
          </a:p>
          <a:p>
            <a:endParaRPr lang="en-CA" sz="1200" b="1"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You must check on cargo securement as part of daily vehicle inspections and during the trip at the following intervals to make adjustments as needed:</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Not more than 80 km from where the cargo was loaded</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When there is a change in your duty status, or the vehicle, or when the vehicle has been driven three hours or 240 km (whichever comes first)</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The three hour/240 km rule does not apply if the cargo is sealed and you have been ordered not to open it to inspect the cargo, or if the cargo is fully or partly inaccessible.</a:t>
            </a:r>
          </a:p>
          <a:p>
            <a:pPr marL="0" lvl="0" indent="0">
              <a:buFont typeface="Arial" panose="020B0604020202020204" pitchFamily="34" charset="0"/>
              <a:buNone/>
            </a:pPr>
            <a:endParaRPr lang="en-US" sz="1200" kern="1200" dirty="0" smtClean="0">
              <a:solidFill>
                <a:schemeClr val="tx1"/>
              </a:solidFill>
              <a:effectLst/>
              <a:latin typeface="Calibri Light" panose="020F0302020204030204" pitchFamily="34" charset="0"/>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Calibri Light" panose="020F0302020204030204" pitchFamily="34" charset="0"/>
                <a:ea typeface="+mn-ea"/>
                <a:cs typeface="+mn-cs"/>
              </a:rPr>
              <a:t>Note</a:t>
            </a:r>
            <a:r>
              <a:rPr lang="en-US" sz="1200" kern="1200" dirty="0" smtClean="0">
                <a:solidFill>
                  <a:schemeClr val="tx1"/>
                </a:solidFill>
                <a:effectLst/>
                <a:latin typeface="Calibri Light" panose="020F0302020204030204" pitchFamily="34" charset="0"/>
                <a:ea typeface="+mn-ea"/>
                <a:cs typeface="+mn-cs"/>
              </a:rPr>
              <a:t>:</a:t>
            </a:r>
            <a:r>
              <a:rPr lang="en-US" sz="1200" kern="1200" baseline="0" dirty="0" smtClean="0">
                <a:solidFill>
                  <a:schemeClr val="tx1"/>
                </a:solidFill>
                <a:effectLst/>
                <a:latin typeface="Calibri Light" panose="020F0302020204030204" pitchFamily="34" charset="0"/>
                <a:ea typeface="+mn-ea"/>
                <a:cs typeface="+mn-cs"/>
              </a:rPr>
              <a:t> Information on daily vehicle inspections were covered in Lesson 4.</a:t>
            </a:r>
          </a:p>
          <a:p>
            <a:pPr marL="0" lvl="0" indent="0">
              <a:buFont typeface="Arial" panose="020B0604020202020204" pitchFamily="34" charset="0"/>
              <a:buNone/>
            </a:pPr>
            <a:endParaRPr lang="en-US" sz="1200" kern="1200" baseline="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 on cargo securement is in Lesson 9 of the Textbook.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Calibri Light" panose="020F0302020204030204" pitchFamily="34" charset="0"/>
                <a:ea typeface="+mn-ea"/>
                <a:cs typeface="+mn-cs"/>
              </a:rPr>
              <a:t>Reference: </a:t>
            </a:r>
            <a:r>
              <a:rPr lang="en-US" sz="1200" b="0" kern="1200" dirty="0" smtClean="0">
                <a:solidFill>
                  <a:schemeClr val="tx1"/>
                </a:solidFill>
                <a:effectLst/>
                <a:latin typeface="Calibri Light" panose="020F0302020204030204" pitchFamily="34" charset="0"/>
                <a:ea typeface="+mn-ea"/>
                <a:cs typeface="+mn-cs"/>
              </a:rPr>
              <a:t>https://ccmta.ca/web/default/files/PDF/Interpretations_and_Guidance_2016.pdf</a:t>
            </a:r>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120921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Calibri Light" panose="020F0302020204030204" pitchFamily="34" charset="0"/>
                <a:ea typeface="+mn-ea"/>
                <a:cs typeface="+mn-cs"/>
              </a:rPr>
              <a:t>A truck’s securement system has three components:  </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Vehicle structure - floors, walls, decks, headboards, bulkheads, stakes, posts, or anchor points. You</a:t>
            </a:r>
            <a:r>
              <a:rPr lang="en-CA" sz="1200" b="0" u="none" strike="noStrike" kern="1200" baseline="0" dirty="0" smtClean="0">
                <a:solidFill>
                  <a:schemeClr val="tx1"/>
                </a:solidFill>
                <a:effectLst/>
                <a:latin typeface="Calibri Light" panose="020F0302020204030204" pitchFamily="34" charset="0"/>
                <a:ea typeface="+mn-ea"/>
                <a:cs typeface="+mn-cs"/>
              </a:rPr>
              <a:t> </a:t>
            </a:r>
            <a:r>
              <a:rPr lang="en-CA" sz="1200" b="0" u="none" strike="noStrike" kern="1200" dirty="0" smtClean="0">
                <a:solidFill>
                  <a:schemeClr val="tx1"/>
                </a:solidFill>
                <a:effectLst/>
                <a:latin typeface="Calibri Light" panose="020F0302020204030204" pitchFamily="34" charset="0"/>
                <a:ea typeface="+mn-ea"/>
                <a:cs typeface="+mn-cs"/>
              </a:rPr>
              <a:t>must ensure that all these vehicle elements are in good working condition.</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Securing devices - devices specifically designed and manufactured for cargo securement to a vehicle or a trailer, such as ropes, fasteners, etc. A key securing device is the tie-down, which is an assembly of securing devices that can be adjusted for tightness.     </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Blocking and bracing equipment- structures, devices or articles placed against or around cargo to prevent horizontal movement or tipping. This equipment must be strong enough to withstand splitting or crushing by the cargo. When wood is used, it must be a hardwood, properly seasoned and free from rot, knots, and splits.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 on securement systems is in Lesson 9 of the Textbook</a:t>
            </a:r>
            <a:r>
              <a:rPr lang="en-US" sz="1200" kern="1200" baseline="0" dirty="0" smtClean="0">
                <a:solidFill>
                  <a:schemeClr val="tx1"/>
                </a:solidFill>
                <a:effectLst/>
                <a:latin typeface="Calibri Light" panose="020F0302020204030204" pitchFamily="34" charset="0"/>
                <a:ea typeface="+mn-ea"/>
                <a:cs typeface="+mn-cs"/>
              </a:rPr>
              <a:t> under Cargo Securement – Securement System.</a:t>
            </a:r>
            <a:endParaRPr lang="en-CA" sz="1200" kern="1200" dirty="0" smtClean="0">
              <a:solidFill>
                <a:schemeClr val="tx1"/>
              </a:solidFill>
              <a:effectLst/>
              <a:latin typeface="Calibri Light" panose="020F0302020204030204" pitchFamily="34" charset="0"/>
              <a:ea typeface="+mn-ea"/>
              <a:cs typeface="+mn-cs"/>
            </a:endParaRPr>
          </a:p>
          <a:p>
            <a:endParaRPr lang="en-CA" dirty="0" smtClean="0"/>
          </a:p>
          <a:p>
            <a:endParaRPr lang="en-CA"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2551368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Calibri Light" panose="020F0302020204030204" pitchFamily="34" charset="0"/>
                <a:ea typeface="+mn-ea"/>
                <a:cs typeface="+mn-cs"/>
              </a:rPr>
              <a:t>By regulation, all parts of the securement system must be: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In proper working order</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Matched to the cargo type, size, shape, and required strength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Free of damaged, vulnerable, or weakened parts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Secured such that they will not unfasten while operating on a highway</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Able to withstand specified force in forward, rearward, sideways, and downward directions</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8</a:t>
            </a:fld>
            <a:endParaRPr lang="en-CA" dirty="0"/>
          </a:p>
        </p:txBody>
      </p:sp>
    </p:spTree>
    <p:extLst>
      <p:ext uri="{BB962C8B-B14F-4D97-AF65-F5344CB8AC3E}">
        <p14:creationId xmlns:p14="http://schemas.microsoft.com/office/powerpoint/2010/main" val="11625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b="1" baseline="0" dirty="0" smtClean="0"/>
              <a:t> </a:t>
            </a:r>
            <a:r>
              <a:rPr lang="en-US" b="0" baseline="0" dirty="0" smtClean="0"/>
              <a:t>Ask question to class and get some responses, then click to reveal answers</a:t>
            </a:r>
            <a:endParaRPr lang="en-US" b="1"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pPr/>
              <a:t>9</a:t>
            </a:fld>
            <a:endParaRPr lang="en-CA" dirty="0"/>
          </a:p>
        </p:txBody>
      </p:sp>
    </p:spTree>
    <p:extLst>
      <p:ext uri="{BB962C8B-B14F-4D97-AF65-F5344CB8AC3E}">
        <p14:creationId xmlns:p14="http://schemas.microsoft.com/office/powerpoint/2010/main" val="2008988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NUL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 xmlns:a16="http://schemas.microsoft.com/office/drawing/2014/main" id="{59E0CCE2-0C99-7742-91F4-35E589F7C72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218179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endar - Bulleted List">
    <p:spTree>
      <p:nvGrpSpPr>
        <p:cNvPr id="1" name=""/>
        <p:cNvGrpSpPr/>
        <p:nvPr/>
      </p:nvGrpSpPr>
      <p:grpSpPr>
        <a:xfrm>
          <a:off x="0" y="0"/>
          <a:ext cx="0" cy="0"/>
          <a:chOff x="0" y="0"/>
          <a:chExt cx="0" cy="0"/>
        </a:xfrm>
      </p:grpSpPr>
      <p:pic>
        <p:nvPicPr>
          <p:cNvPr id="13" name="Picture 12" descr="calendar-blank-date-small-blue.png"/>
          <p:cNvPicPr>
            <a:picLocks noChangeAspect="1"/>
          </p:cNvPicPr>
          <p:nvPr userDrawn="1"/>
        </p:nvPicPr>
        <p:blipFill>
          <a:blip r:embed="rId3" cstate="print"/>
          <a:stretch>
            <a:fillRect/>
          </a:stretch>
        </p:blipFill>
        <p:spPr>
          <a:xfrm>
            <a:off x="914400" y="1929384"/>
            <a:ext cx="2569464" cy="2569464"/>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19"/>
          <p:cNvSpPr>
            <a:spLocks noGrp="1"/>
          </p:cNvSpPr>
          <p:nvPr>
            <p:ph type="body" sz="quarter" idx="22" hasCustomPrompt="1"/>
          </p:nvPr>
        </p:nvSpPr>
        <p:spPr>
          <a:xfrm>
            <a:off x="1161288" y="2697480"/>
            <a:ext cx="1636776" cy="1066800"/>
          </a:xfrm>
          <a:prstGeom prst="rect">
            <a:avLst/>
          </a:prstGeom>
        </p:spPr>
        <p:txBody>
          <a:bodyPr anchor="ctr" anchorCtr="0">
            <a:noAutofit/>
          </a:bodyPr>
          <a:lstStyle>
            <a:lvl1pPr marL="0" indent="0" algn="ctr">
              <a:lnSpc>
                <a:spcPts val="2200"/>
              </a:lnSpc>
              <a:spcBef>
                <a:spcPts val="0"/>
              </a:spcBef>
              <a:buNone/>
              <a:defRPr lang="en-US" sz="2200" b="1" kern="1200" dirty="0" smtClean="0">
                <a:solidFill>
                  <a:srgbClr val="00C8E1"/>
                </a:solidFill>
                <a:latin typeface="+mn-lt"/>
                <a:ea typeface="+mn-ea"/>
                <a:cs typeface="+mn-cs"/>
              </a:defRPr>
            </a:lvl1pPr>
            <a:lvl2pPr>
              <a:buNone/>
              <a:defRPr/>
            </a:lvl2pPr>
          </a:lstStyle>
          <a:p>
            <a:pPr lvl="0"/>
            <a:r>
              <a:rPr lang="en-US" dirty="0" smtClean="0"/>
              <a:t>Enter month Enter year</a:t>
            </a:r>
          </a:p>
        </p:txBody>
      </p:sp>
      <p:sp>
        <p:nvSpPr>
          <p:cNvPr id="8" name="Content Placeholder 3"/>
          <p:cNvSpPr>
            <a:spLocks noGrp="1"/>
          </p:cNvSpPr>
          <p:nvPr>
            <p:ph sz="half" idx="2"/>
          </p:nvPr>
        </p:nvSpPr>
        <p:spPr>
          <a:xfrm>
            <a:off x="3886200" y="1773936"/>
            <a:ext cx="4736592"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8" hasCustomPrompt="1"/>
          </p:nvPr>
        </p:nvSpPr>
        <p:spPr>
          <a:xfrm>
            <a:off x="3886200" y="1389888"/>
            <a:ext cx="4736592"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0" name="Date Placeholder 9"/>
          <p:cNvSpPr>
            <a:spLocks noGrp="1"/>
          </p:cNvSpPr>
          <p:nvPr>
            <p:ph type="dt" sz="half" idx="23"/>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1" name="Slide Number Placeholder 10"/>
          <p:cNvSpPr>
            <a:spLocks noGrp="1"/>
          </p:cNvSpPr>
          <p:nvPr>
            <p:ph type="sldNum" sz="quarter" idx="24"/>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2" name="Footer Placeholder 11"/>
          <p:cNvSpPr>
            <a:spLocks noGrp="1"/>
          </p:cNvSpPr>
          <p:nvPr>
            <p:ph type="ftr" sz="quarter" idx="25"/>
          </p:nvPr>
        </p:nvSpPr>
        <p:spPr/>
        <p:txBody>
          <a:bodyPr/>
          <a:lstStyle/>
          <a:p>
            <a:endParaRPr lang="en-US" dirty="0"/>
          </a:p>
        </p:txBody>
      </p:sp>
    </p:spTree>
    <p:custDataLst>
      <p:tags r:id="rId1"/>
    </p:custDataLst>
    <p:extLst>
      <p:ext uri="{BB962C8B-B14F-4D97-AF65-F5344CB8AC3E}">
        <p14:creationId xmlns:p14="http://schemas.microsoft.com/office/powerpoint/2010/main" val="9204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Oval 5"/>
          <p:cNvSpPr>
            <a:spLocks noChangeAspect="1"/>
          </p:cNvSpPr>
          <p:nvPr userDrawn="1"/>
        </p:nvSpPr>
        <p:spPr>
          <a:xfrm>
            <a:off x="753534" y="2855976"/>
            <a:ext cx="2478024" cy="2478024"/>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a:spLocks noChangeAspect="1"/>
          </p:cNvSpPr>
          <p:nvPr userDrawn="1"/>
        </p:nvSpPr>
        <p:spPr>
          <a:xfrm>
            <a:off x="3311529" y="2855976"/>
            <a:ext cx="2478024" cy="2478024"/>
          </a:xfrm>
          <a:prstGeom prst="ellipse">
            <a:avLst/>
          </a:prstGeom>
          <a:solidFill>
            <a:srgbClr val="00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a:spLocks noChangeAspect="1"/>
          </p:cNvSpPr>
          <p:nvPr userDrawn="1"/>
        </p:nvSpPr>
        <p:spPr>
          <a:xfrm>
            <a:off x="5869524" y="2855976"/>
            <a:ext cx="2478024" cy="2478024"/>
          </a:xfrm>
          <a:prstGeom prst="ellipse">
            <a:avLst/>
          </a:prstGeom>
          <a:solidFill>
            <a:srgbClr val="01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19"/>
          <p:cNvSpPr>
            <a:spLocks noGrp="1"/>
          </p:cNvSpPr>
          <p:nvPr>
            <p:ph type="body" sz="quarter" idx="22"/>
          </p:nvPr>
        </p:nvSpPr>
        <p:spPr>
          <a:xfrm>
            <a:off x="81144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
        <p:nvSpPr>
          <p:cNvPr id="10" name="Text Placeholder 19"/>
          <p:cNvSpPr>
            <a:spLocks noGrp="1"/>
          </p:cNvSpPr>
          <p:nvPr>
            <p:ph type="body" sz="quarter" idx="23"/>
          </p:nvPr>
        </p:nvSpPr>
        <p:spPr>
          <a:xfrm>
            <a:off x="3369441"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1" name="Text Placeholder 19"/>
          <p:cNvSpPr>
            <a:spLocks noGrp="1"/>
          </p:cNvSpPr>
          <p:nvPr>
            <p:ph type="body" sz="quarter" idx="24"/>
          </p:nvPr>
        </p:nvSpPr>
        <p:spPr>
          <a:xfrm>
            <a:off x="592743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2" name="Text Placeholder 2"/>
          <p:cNvSpPr>
            <a:spLocks noGrp="1"/>
          </p:cNvSpPr>
          <p:nvPr>
            <p:ph type="body" idx="13"/>
          </p:nvPr>
        </p:nvSpPr>
        <p:spPr>
          <a:xfrm>
            <a:off x="566928" y="1453896"/>
            <a:ext cx="7909560" cy="448056"/>
          </a:xfrm>
          <a:prstGeom prst="rect">
            <a:avLst/>
          </a:prstGeom>
        </p:spPr>
        <p:txBody>
          <a:bodyPr anchor="t" anchorCtr="0">
            <a:noAutofit/>
          </a:bodyPr>
          <a:lstStyle>
            <a:lvl1pPr marL="0" indent="0">
              <a:buNone/>
              <a:defRPr lang="en-US" sz="2200" b="1" kern="1200" smtClean="0">
                <a:solidFill>
                  <a:srgbClr val="00C8E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566928" y="1901952"/>
            <a:ext cx="7909560" cy="448056"/>
          </a:xfrm>
          <a:prstGeom prst="rect">
            <a:avLst/>
          </a:prstGeom>
        </p:spPr>
        <p:txBody>
          <a:bodyPr>
            <a:noAutofit/>
          </a:bodyPr>
          <a:lstStyle>
            <a:lvl1pPr marL="0" indent="0">
              <a:buNone/>
              <a:defRPr sz="2200">
                <a:latin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Date Placeholder 13"/>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5" name="Slide Number Placeholder 14"/>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6" name="Footer Placeholder 15"/>
          <p:cNvSpPr>
            <a:spLocks noGrp="1"/>
          </p:cNvSpPr>
          <p:nvPr>
            <p:ph type="ftr" sz="quarter" idx="27"/>
          </p:nvPr>
        </p:nvSpPr>
        <p:spPr/>
        <p:txBody>
          <a:bodyPr/>
          <a:lstStyle/>
          <a:p>
            <a:endParaRPr lang="en-US" dirty="0"/>
          </a:p>
        </p:txBody>
      </p:sp>
    </p:spTree>
    <p:custDataLst>
      <p:tags r:id="rId1"/>
    </p:custDataLst>
    <p:extLst>
      <p:ext uri="{BB962C8B-B14F-4D97-AF65-F5344CB8AC3E}">
        <p14:creationId xmlns:p14="http://schemas.microsoft.com/office/powerpoint/2010/main" val="261286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14400" y="1389888"/>
            <a:ext cx="7351776" cy="4462272"/>
          </a:xfrm>
          <a:prstGeom prst="roundRect">
            <a:avLst/>
          </a:prstGeom>
        </p:spPr>
        <p:style>
          <a:lnRef idx="2">
            <a:schemeClr val="accent1"/>
          </a:lnRef>
          <a:fillRef idx="1">
            <a:schemeClr val="lt1"/>
          </a:fillRef>
          <a:effectRef idx="0">
            <a:schemeClr val="accent1"/>
          </a:effectRef>
          <a:fontRef idx="none"/>
        </p:style>
        <p:txBody>
          <a:bodyPr>
            <a:normAutofit/>
          </a:bodyPr>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itle Placeholder 1"/>
          <p:cNvSpPr>
            <a:spLocks noGrp="1"/>
          </p:cNvSpPr>
          <p:nvPr>
            <p:ph type="title"/>
          </p:nvPr>
        </p:nvSpPr>
        <p:spPr>
          <a:xfrm>
            <a:off x="493776" y="457200"/>
            <a:ext cx="8110728" cy="649224"/>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5" name="Slide Number Placeholder 4"/>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6" name="Footer Placeholder 5"/>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2979294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remov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4" name="Slide Number Placeholder 3"/>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3796889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xmlns=""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xmlns="" id="{59E0CCE2-0C99-7742-91F4-35E589F7C7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36544280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smtClean="0"/>
              <a:t>Practical </a:t>
            </a:r>
            <a:r>
              <a:rPr lang="en-US" dirty="0"/>
              <a:t>Training</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9059271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smtClean="0"/>
              <a:t>Practical </a:t>
            </a:r>
            <a:r>
              <a:rPr lang="en-US" dirty="0"/>
              <a:t>Assessment</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2782143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up Exercis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Group Exercise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747055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Individual Exercise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595359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lf Stud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Self Study</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67386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Text Placeholder 14"/>
          <p:cNvSpPr>
            <a:spLocks noGrp="1"/>
          </p:cNvSpPr>
          <p:nvPr>
            <p:ph type="body" sz="quarter" idx="17"/>
          </p:nvPr>
        </p:nvSpPr>
        <p:spPr>
          <a:xfrm>
            <a:off x="1563624" y="2042160"/>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dirty="0" smtClean="0"/>
              <a:t>Click to edit Master text styles</a:t>
            </a:r>
          </a:p>
        </p:txBody>
      </p:sp>
      <p:sp>
        <p:nvSpPr>
          <p:cNvPr id="11" name="Text Placeholder 14"/>
          <p:cNvSpPr>
            <a:spLocks noGrp="1"/>
          </p:cNvSpPr>
          <p:nvPr>
            <p:ph type="body" sz="quarter" idx="18"/>
          </p:nvPr>
        </p:nvSpPr>
        <p:spPr>
          <a:xfrm>
            <a:off x="1563624"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2" name="Text Placeholder 14"/>
          <p:cNvSpPr>
            <a:spLocks noGrp="1"/>
          </p:cNvSpPr>
          <p:nvPr>
            <p:ph type="body" sz="quarter" idx="19"/>
          </p:nvPr>
        </p:nvSpPr>
        <p:spPr>
          <a:xfrm>
            <a:off x="5605272" y="2039112"/>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3" name="Text Placeholder 14"/>
          <p:cNvSpPr>
            <a:spLocks noGrp="1"/>
          </p:cNvSpPr>
          <p:nvPr>
            <p:ph type="body" sz="quarter" idx="20"/>
          </p:nvPr>
        </p:nvSpPr>
        <p:spPr>
          <a:xfrm>
            <a:off x="5605272"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4" name="Text Placeholder 16"/>
          <p:cNvSpPr>
            <a:spLocks noGrp="1"/>
          </p:cNvSpPr>
          <p:nvPr>
            <p:ph type="body" sz="quarter" idx="21" hasCustomPrompt="1"/>
          </p:nvPr>
        </p:nvSpPr>
        <p:spPr>
          <a:xfrm>
            <a:off x="1563624" y="164592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5" name="Text Placeholder 16"/>
          <p:cNvSpPr>
            <a:spLocks noGrp="1"/>
          </p:cNvSpPr>
          <p:nvPr>
            <p:ph type="body" sz="quarter" idx="22" hasCustomPrompt="1"/>
          </p:nvPr>
        </p:nvSpPr>
        <p:spPr>
          <a:xfrm>
            <a:off x="1566672" y="3739896"/>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6" name="Text Placeholder 16"/>
          <p:cNvSpPr>
            <a:spLocks noGrp="1"/>
          </p:cNvSpPr>
          <p:nvPr>
            <p:ph type="body" sz="quarter" idx="23" hasCustomPrompt="1"/>
          </p:nvPr>
        </p:nvSpPr>
        <p:spPr>
          <a:xfrm>
            <a:off x="5605272" y="1655064"/>
            <a:ext cx="3081528" cy="381000"/>
          </a:xfrm>
          <a:prstGeom prst="rect">
            <a:avLst/>
          </a:prstGeom>
        </p:spPr>
        <p:txBody>
          <a:bodyPr>
            <a:noAutofit/>
          </a:bodyPr>
          <a:lstStyle>
            <a:lvl1pPr marL="0" indent="0">
              <a:buNone/>
              <a:defRPr lang="en-US" sz="2200" b="1" kern="1200" dirty="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7" name="Text Placeholder 16"/>
          <p:cNvSpPr>
            <a:spLocks noGrp="1"/>
          </p:cNvSpPr>
          <p:nvPr>
            <p:ph type="body" sz="quarter" idx="24" hasCustomPrompt="1"/>
          </p:nvPr>
        </p:nvSpPr>
        <p:spPr>
          <a:xfrm>
            <a:off x="5605272" y="373380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8" name="Date Placeholder 17"/>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9" name="Slide Number Placeholder 18"/>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0" name="Footer Placeholder 19"/>
          <p:cNvSpPr>
            <a:spLocks noGrp="1"/>
          </p:cNvSpPr>
          <p:nvPr>
            <p:ph type="ftr" sz="quarter" idx="27"/>
          </p:nvPr>
        </p:nvSpPr>
        <p:spPr/>
        <p:txBody>
          <a:bodyPr/>
          <a:lstStyle/>
          <a:p>
            <a:endParaRPr lang="en-US" dirty="0"/>
          </a:p>
        </p:txBody>
      </p:sp>
      <p:grpSp>
        <p:nvGrpSpPr>
          <p:cNvPr id="21" name="Group 20"/>
          <p:cNvGrpSpPr/>
          <p:nvPr userDrawn="1"/>
        </p:nvGrpSpPr>
        <p:grpSpPr>
          <a:xfrm>
            <a:off x="768096" y="1737360"/>
            <a:ext cx="722376" cy="722376"/>
            <a:chOff x="3955288" y="5039932"/>
            <a:chExt cx="722376" cy="722376"/>
          </a:xfrm>
        </p:grpSpPr>
        <p:sp>
          <p:nvSpPr>
            <p:cNvPr id="22" name="Oval 2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3" name="TextBox 2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24" name="Group 23"/>
          <p:cNvGrpSpPr/>
          <p:nvPr userDrawn="1"/>
        </p:nvGrpSpPr>
        <p:grpSpPr>
          <a:xfrm>
            <a:off x="4800600" y="1737360"/>
            <a:ext cx="722376" cy="722376"/>
            <a:chOff x="3955288" y="3236532"/>
            <a:chExt cx="722376" cy="722376"/>
          </a:xfrm>
        </p:grpSpPr>
        <p:sp>
          <p:nvSpPr>
            <p:cNvPr id="29" name="Oval 2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0" name="TextBox 2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31" name="Group 30"/>
          <p:cNvGrpSpPr/>
          <p:nvPr userDrawn="1"/>
        </p:nvGrpSpPr>
        <p:grpSpPr>
          <a:xfrm>
            <a:off x="768096" y="3813048"/>
            <a:ext cx="722376" cy="722376"/>
            <a:chOff x="381000" y="5029200"/>
            <a:chExt cx="722376" cy="722376"/>
          </a:xfrm>
        </p:grpSpPr>
        <p:sp>
          <p:nvSpPr>
            <p:cNvPr id="32" name="Oval 31"/>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TextBox 32"/>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34" name="Group 33"/>
          <p:cNvGrpSpPr/>
          <p:nvPr userDrawn="1"/>
        </p:nvGrpSpPr>
        <p:grpSpPr>
          <a:xfrm>
            <a:off x="4800600" y="3813048"/>
            <a:ext cx="722376" cy="722376"/>
            <a:chOff x="457200" y="4114800"/>
            <a:chExt cx="722376" cy="722376"/>
          </a:xfrm>
        </p:grpSpPr>
        <p:sp>
          <p:nvSpPr>
            <p:cNvPr id="35" name="Oval 34"/>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TextBox 35"/>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1391115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Knowledge Ch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Knowledge Check</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29843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7886700" cy="4759569"/>
          </a:xfrm>
          <a:prstGeom prst="rect">
            <a:avLst/>
          </a:prstGeom>
        </p:spPr>
        <p:txBody>
          <a:bodyPr/>
          <a:lstStyle>
            <a:lvl1pP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a:defRPr b="0" i="0">
                <a:latin typeface="Calibri Light" panose="020F0302020204030204" pitchFamily="34" charset="0"/>
                <a:ea typeface="Calibri Light" panose="020F0302020204030204" pitchFamily="34" charset="0"/>
                <a:cs typeface="Calibri Light" panose="020F0302020204030204" pitchFamily="34" charset="0"/>
              </a:defRPr>
            </a:lvl3pPr>
            <a:lvl4pPr>
              <a:defRPr b="0" i="0">
                <a:latin typeface="Calibri Light" panose="020F0302020204030204" pitchFamily="34" charset="0"/>
                <a:ea typeface="Calibri Light" panose="020F0302020204030204" pitchFamily="34" charset="0"/>
                <a:cs typeface="Calibri Light" panose="020F0302020204030204" pitchFamily="34" charset="0"/>
              </a:defRPr>
            </a:lvl4pPr>
            <a:lvl5pPr>
              <a:defRPr b="0" i="0">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79929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113" y="4038600"/>
            <a:ext cx="804313" cy="804313"/>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4250" y="3091548"/>
            <a:ext cx="554038" cy="554038"/>
          </a:xfrm>
          <a:prstGeom prst="rect">
            <a:avLst/>
          </a:prstGeom>
        </p:spPr>
      </p:pic>
    </p:spTree>
    <p:custDataLst>
      <p:tags r:id="rId1"/>
    </p:custDataLst>
    <p:extLst>
      <p:ext uri="{BB962C8B-B14F-4D97-AF65-F5344CB8AC3E}">
        <p14:creationId xmlns:p14="http://schemas.microsoft.com/office/powerpoint/2010/main" val="360368635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B6788-737A-9944-9EB5-7EBF0AC8891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 xmlns:a16="http://schemas.microsoft.com/office/drawing/2014/main" id="{040A38B1-8C1E-5D41-A8CA-225DD203F0CE}"/>
              </a:ext>
            </a:extLst>
          </p:cNvPr>
          <p:cNvSpPr>
            <a:spLocks noGrp="1"/>
          </p:cNvSpPr>
          <p:nvPr>
            <p:ph type="ftr" sz="quarter" idx="10"/>
          </p:nvPr>
        </p:nvSpPr>
        <p:spPr/>
        <p:txBody>
          <a:bodyPr/>
          <a:lstStyle/>
          <a:p>
            <a:r>
              <a:rPr lang="en-US" dirty="0">
                <a:solidFill>
                  <a:srgbClr val="E7E6E6">
                    <a:lumMod val="50000"/>
                  </a:srgbClr>
                </a:solidFill>
              </a:rPr>
              <a:t>Footer text goes here</a:t>
            </a:r>
          </a:p>
        </p:txBody>
      </p:sp>
      <p:sp>
        <p:nvSpPr>
          <p:cNvPr id="4" name="Content Placeholder 7">
            <a:extLst>
              <a:ext uri="{FF2B5EF4-FFF2-40B4-BE49-F238E27FC236}">
                <a16:creationId xmlns="" xmlns:a16="http://schemas.microsoft.com/office/drawing/2014/main" id="{A6CCAD5A-21B7-DA4E-A9A8-9C619190CB85}"/>
              </a:ext>
            </a:extLst>
          </p:cNvPr>
          <p:cNvSpPr>
            <a:spLocks noGrp="1"/>
          </p:cNvSpPr>
          <p:nvPr>
            <p:ph sz="quarter" idx="11" hasCustomPrompt="1"/>
          </p:nvPr>
        </p:nvSpPr>
        <p:spPr>
          <a:xfrm>
            <a:off x="628651" y="1254368"/>
            <a:ext cx="7886700" cy="4759569"/>
          </a:xfrm>
          <a:prstGeom prst="rect">
            <a:avLst/>
          </a:prstGeom>
        </p:spPr>
        <p:txBody>
          <a:bodyPr/>
          <a:lstStyle>
            <a:lvl1pPr>
              <a:buClr>
                <a:schemeClr val="accent1"/>
              </a:buCl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Bullets</a:t>
            </a:r>
          </a:p>
        </p:txBody>
      </p:sp>
    </p:spTree>
    <p:custDataLst>
      <p:tags r:id="rId1"/>
    </p:custDataLst>
    <p:extLst>
      <p:ext uri="{BB962C8B-B14F-4D97-AF65-F5344CB8AC3E}">
        <p14:creationId xmlns:p14="http://schemas.microsoft.com/office/powerpoint/2010/main" val="3554302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39332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48329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818938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291470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5817781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86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94944"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3319272"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6"/>
          <p:cNvSpPr>
            <a:spLocks noGrp="1"/>
          </p:cNvSpPr>
          <p:nvPr>
            <p:ph type="body" sz="quarter" idx="18" hasCustomPrompt="1"/>
          </p:nvPr>
        </p:nvSpPr>
        <p:spPr>
          <a:xfrm>
            <a:off x="6949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1" name="Text Placeholder 16"/>
          <p:cNvSpPr>
            <a:spLocks noGrp="1"/>
          </p:cNvSpPr>
          <p:nvPr>
            <p:ph type="body" sz="quarter" idx="19" hasCustomPrompt="1"/>
          </p:nvPr>
        </p:nvSpPr>
        <p:spPr>
          <a:xfrm>
            <a:off x="3319272"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2" name="Text Placeholder 16"/>
          <p:cNvSpPr>
            <a:spLocks noGrp="1"/>
          </p:cNvSpPr>
          <p:nvPr>
            <p:ph type="body" sz="quarter" idx="20" hasCustomPrompt="1"/>
          </p:nvPr>
        </p:nvSpPr>
        <p:spPr>
          <a:xfrm>
            <a:off x="59527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3" name="Content Placeholder 5"/>
          <p:cNvSpPr>
            <a:spLocks noGrp="1"/>
          </p:cNvSpPr>
          <p:nvPr>
            <p:ph sz="quarter" idx="21"/>
          </p:nvPr>
        </p:nvSpPr>
        <p:spPr>
          <a:xfrm>
            <a:off x="5952744" y="2895600"/>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16"/>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8" name="Slide Number Placeholder 17"/>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9" name="Footer Placeholder 18"/>
          <p:cNvSpPr>
            <a:spLocks noGrp="1"/>
          </p:cNvSpPr>
          <p:nvPr>
            <p:ph type="ftr" sz="quarter" idx="24"/>
          </p:nvPr>
        </p:nvSpPr>
        <p:spPr/>
        <p:txBody>
          <a:bodyPr/>
          <a:lstStyle/>
          <a:p>
            <a:endParaRPr lang="en-US" dirty="0"/>
          </a:p>
        </p:txBody>
      </p:sp>
      <p:grpSp>
        <p:nvGrpSpPr>
          <p:cNvPr id="20" name="Group 19"/>
          <p:cNvGrpSpPr/>
          <p:nvPr userDrawn="1"/>
        </p:nvGrpSpPr>
        <p:grpSpPr>
          <a:xfrm>
            <a:off x="1417320" y="1572768"/>
            <a:ext cx="905256" cy="905256"/>
            <a:chOff x="3955288" y="5039932"/>
            <a:chExt cx="722376" cy="722376"/>
          </a:xfrm>
        </p:grpSpPr>
        <p:sp>
          <p:nvSpPr>
            <p:cNvPr id="21" name="Oval 20"/>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TextBox 21"/>
            <p:cNvSpPr txBox="1"/>
            <p:nvPr/>
          </p:nvSpPr>
          <p:spPr>
            <a:xfrm>
              <a:off x="3961639" y="5077954"/>
              <a:ext cx="716025" cy="613998"/>
            </a:xfrm>
            <a:prstGeom prst="rect">
              <a:avLst/>
            </a:prstGeom>
            <a:noFill/>
          </p:spPr>
          <p:txBody>
            <a:bodyPr wrap="square" rtlCol="0" anchor="t">
              <a:spAutoFit/>
            </a:bodyPr>
            <a:lstStyle/>
            <a:p>
              <a:pPr algn="ctr"/>
              <a:r>
                <a:rPr lang="en-US" sz="4400" b="1" dirty="0" smtClean="0">
                  <a:solidFill>
                    <a:schemeClr val="bg1"/>
                  </a:solidFill>
                </a:rPr>
                <a:t>1</a:t>
              </a:r>
              <a:endParaRPr lang="en-US" sz="4400" b="1" dirty="0">
                <a:solidFill>
                  <a:schemeClr val="bg1"/>
                </a:solidFill>
              </a:endParaRPr>
            </a:p>
          </p:txBody>
        </p:sp>
      </p:grpSp>
      <p:grpSp>
        <p:nvGrpSpPr>
          <p:cNvPr id="30" name="Group 29"/>
          <p:cNvGrpSpPr/>
          <p:nvPr userDrawn="1"/>
        </p:nvGrpSpPr>
        <p:grpSpPr>
          <a:xfrm>
            <a:off x="4114800" y="1572768"/>
            <a:ext cx="905256" cy="905256"/>
            <a:chOff x="4800600" y="1737360"/>
            <a:chExt cx="905256" cy="905256"/>
          </a:xfrm>
        </p:grpSpPr>
        <p:sp>
          <p:nvSpPr>
            <p:cNvPr id="25" name="Oval 24"/>
            <p:cNvSpPr/>
            <p:nvPr/>
          </p:nvSpPr>
          <p:spPr>
            <a:xfrm>
              <a:off x="4800600" y="1737360"/>
              <a:ext cx="905256" cy="90525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6" name="TextBox 25"/>
            <p:cNvSpPr txBox="1"/>
            <p:nvPr/>
          </p:nvSpPr>
          <p:spPr>
            <a:xfrm>
              <a:off x="4895216" y="1805268"/>
              <a:ext cx="716025" cy="769441"/>
            </a:xfrm>
            <a:prstGeom prst="rect">
              <a:avLst/>
            </a:prstGeom>
            <a:noFill/>
          </p:spPr>
          <p:txBody>
            <a:bodyPr wrap="square" rtlCol="0" anchor="t">
              <a:spAutoFit/>
            </a:bodyPr>
            <a:lstStyle/>
            <a:p>
              <a:pPr algn="ctr"/>
              <a:r>
                <a:rPr lang="en-US" sz="4400" b="1" dirty="0" smtClean="0">
                  <a:solidFill>
                    <a:schemeClr val="bg1"/>
                  </a:solidFill>
                </a:rPr>
                <a:t>2</a:t>
              </a:r>
              <a:endParaRPr lang="en-US" sz="4400" b="1" dirty="0">
                <a:solidFill>
                  <a:schemeClr val="bg1"/>
                </a:solidFill>
              </a:endParaRPr>
            </a:p>
          </p:txBody>
        </p:sp>
      </p:grpSp>
      <p:grpSp>
        <p:nvGrpSpPr>
          <p:cNvPr id="31" name="Group 30"/>
          <p:cNvGrpSpPr/>
          <p:nvPr userDrawn="1"/>
        </p:nvGrpSpPr>
        <p:grpSpPr>
          <a:xfrm>
            <a:off x="6675120" y="1572768"/>
            <a:ext cx="905256" cy="905256"/>
            <a:chOff x="762000" y="1295400"/>
            <a:chExt cx="905256" cy="905256"/>
          </a:xfrm>
        </p:grpSpPr>
        <p:sp>
          <p:nvSpPr>
            <p:cNvPr id="28" name="Oval 27"/>
            <p:cNvSpPr/>
            <p:nvPr/>
          </p:nvSpPr>
          <p:spPr>
            <a:xfrm>
              <a:off x="762000" y="1295400"/>
              <a:ext cx="905256" cy="90525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TextBox 28"/>
            <p:cNvSpPr txBox="1"/>
            <p:nvPr/>
          </p:nvSpPr>
          <p:spPr>
            <a:xfrm>
              <a:off x="856616" y="1363308"/>
              <a:ext cx="716025" cy="769441"/>
            </a:xfrm>
            <a:prstGeom prst="rect">
              <a:avLst/>
            </a:prstGeom>
            <a:noFill/>
          </p:spPr>
          <p:txBody>
            <a:bodyPr wrap="square" rtlCol="0" anchor="t">
              <a:spAutoFit/>
            </a:bodyPr>
            <a:lstStyle/>
            <a:p>
              <a:pPr algn="ctr"/>
              <a:r>
                <a:rPr lang="en-US" sz="4400" b="1" dirty="0" smtClean="0">
                  <a:solidFill>
                    <a:schemeClr val="bg1"/>
                  </a:solidFill>
                </a:rPr>
                <a:t>3</a:t>
              </a:r>
              <a:endParaRPr lang="en-US" sz="4400" b="1" dirty="0">
                <a:solidFill>
                  <a:schemeClr val="bg1"/>
                </a:solidFill>
              </a:endParaRPr>
            </a:p>
          </p:txBody>
        </p:sp>
      </p:grpSp>
    </p:spTree>
    <p:custDataLst>
      <p:tags r:id="rId1"/>
    </p:custDataLst>
    <p:extLst>
      <p:ext uri="{BB962C8B-B14F-4D97-AF65-F5344CB8AC3E}">
        <p14:creationId xmlns:p14="http://schemas.microsoft.com/office/powerpoint/2010/main" val="143468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Text Placeholder 16"/>
          <p:cNvSpPr>
            <a:spLocks noGrp="1"/>
          </p:cNvSpPr>
          <p:nvPr>
            <p:ph type="body" sz="quarter" idx="18" hasCustomPrompt="1"/>
          </p:nvPr>
        </p:nvSpPr>
        <p:spPr>
          <a:xfrm>
            <a:off x="2066544" y="1435608"/>
            <a:ext cx="2130552" cy="667512"/>
          </a:xfrm>
          <a:prstGeom prst="rect">
            <a:avLst/>
          </a:prstGeom>
        </p:spPr>
        <p:txBody>
          <a:bodyPr anchor="ctr" anchorCtr="0">
            <a:noAutofit/>
          </a:bodyPr>
          <a:lstStyle>
            <a:lvl1pPr marL="0" indent="0">
              <a:buNone/>
              <a:defRPr sz="2200" b="0">
                <a:solidFill>
                  <a:srgbClr val="000000"/>
                </a:solidFill>
                <a:latin typeface="Calibri" panose="020F0502020204030204" pitchFamily="34" charset="0"/>
              </a:defRPr>
            </a:lvl1pPr>
          </a:lstStyle>
          <a:p>
            <a:pPr lvl="0"/>
            <a:r>
              <a:rPr lang="en-US" dirty="0" smtClean="0"/>
              <a:t>Click to add text</a:t>
            </a:r>
            <a:endParaRPr lang="en-US" dirty="0"/>
          </a:p>
        </p:txBody>
      </p:sp>
      <p:sp>
        <p:nvSpPr>
          <p:cNvPr id="10" name="Text Placeholder 16"/>
          <p:cNvSpPr>
            <a:spLocks noGrp="1"/>
          </p:cNvSpPr>
          <p:nvPr>
            <p:ph type="body" sz="quarter" idx="19" hasCustomPrompt="1"/>
          </p:nvPr>
        </p:nvSpPr>
        <p:spPr>
          <a:xfrm>
            <a:off x="206654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1" name="Text Placeholder 16"/>
          <p:cNvSpPr>
            <a:spLocks noGrp="1"/>
          </p:cNvSpPr>
          <p:nvPr>
            <p:ph type="body" sz="quarter" idx="20" hasCustomPrompt="1"/>
          </p:nvPr>
        </p:nvSpPr>
        <p:spPr>
          <a:xfrm>
            <a:off x="2066544" y="3246120"/>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9" name="Text Placeholder 16"/>
          <p:cNvSpPr>
            <a:spLocks noGrp="1"/>
          </p:cNvSpPr>
          <p:nvPr>
            <p:ph type="body" sz="quarter" idx="21" hasCustomPrompt="1"/>
          </p:nvPr>
        </p:nvSpPr>
        <p:spPr>
          <a:xfrm>
            <a:off x="5586984" y="143560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0" name="Text Placeholder 16"/>
          <p:cNvSpPr>
            <a:spLocks noGrp="1"/>
          </p:cNvSpPr>
          <p:nvPr>
            <p:ph type="body" sz="quarter" idx="22" hasCustomPrompt="1"/>
          </p:nvPr>
        </p:nvSpPr>
        <p:spPr>
          <a:xfrm>
            <a:off x="558698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1" name="Text Placeholder 16"/>
          <p:cNvSpPr>
            <a:spLocks noGrp="1"/>
          </p:cNvSpPr>
          <p:nvPr>
            <p:ph type="body" sz="quarter" idx="23" hasCustomPrompt="1"/>
          </p:nvPr>
        </p:nvSpPr>
        <p:spPr>
          <a:xfrm>
            <a:off x="5586984" y="5047488"/>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2" name="Text Placeholder 16"/>
          <p:cNvSpPr>
            <a:spLocks noGrp="1"/>
          </p:cNvSpPr>
          <p:nvPr>
            <p:ph type="body" sz="quarter" idx="24" hasCustomPrompt="1"/>
          </p:nvPr>
        </p:nvSpPr>
        <p:spPr>
          <a:xfrm>
            <a:off x="206654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3" name="Text Placeholder 16"/>
          <p:cNvSpPr>
            <a:spLocks noGrp="1"/>
          </p:cNvSpPr>
          <p:nvPr>
            <p:ph type="body" sz="quarter" idx="25" hasCustomPrompt="1"/>
          </p:nvPr>
        </p:nvSpPr>
        <p:spPr>
          <a:xfrm>
            <a:off x="2066544" y="504748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4" name="Text Placeholder 16"/>
          <p:cNvSpPr>
            <a:spLocks noGrp="1"/>
          </p:cNvSpPr>
          <p:nvPr>
            <p:ph type="body" sz="quarter" idx="26" hasCustomPrompt="1"/>
          </p:nvPr>
        </p:nvSpPr>
        <p:spPr>
          <a:xfrm>
            <a:off x="5586984" y="3246120"/>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5" name="Text Placeholder 16"/>
          <p:cNvSpPr>
            <a:spLocks noGrp="1"/>
          </p:cNvSpPr>
          <p:nvPr>
            <p:ph type="body" sz="quarter" idx="27" hasCustomPrompt="1"/>
          </p:nvPr>
        </p:nvSpPr>
        <p:spPr>
          <a:xfrm>
            <a:off x="558698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6" name="Date Placeholder 25"/>
          <p:cNvSpPr>
            <a:spLocks noGrp="1"/>
          </p:cNvSpPr>
          <p:nvPr>
            <p:ph type="dt" sz="half" idx="28"/>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27" name="Slide Number Placeholder 26"/>
          <p:cNvSpPr>
            <a:spLocks noGrp="1"/>
          </p:cNvSpPr>
          <p:nvPr>
            <p:ph type="sldNum" sz="quarter" idx="29"/>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8" name="Footer Placeholder 27"/>
          <p:cNvSpPr>
            <a:spLocks noGrp="1"/>
          </p:cNvSpPr>
          <p:nvPr>
            <p:ph type="ftr" sz="quarter" idx="30"/>
          </p:nvPr>
        </p:nvSpPr>
        <p:spPr/>
        <p:txBody>
          <a:bodyPr/>
          <a:lstStyle/>
          <a:p>
            <a:endParaRPr lang="en-US" dirty="0"/>
          </a:p>
        </p:txBody>
      </p:sp>
      <p:grpSp>
        <p:nvGrpSpPr>
          <p:cNvPr id="29" name="Group 28"/>
          <p:cNvGrpSpPr/>
          <p:nvPr userDrawn="1"/>
        </p:nvGrpSpPr>
        <p:grpSpPr>
          <a:xfrm>
            <a:off x="4754880" y="5047488"/>
            <a:ext cx="722376" cy="722376"/>
            <a:chOff x="3955288" y="5039932"/>
            <a:chExt cx="722376" cy="722376"/>
          </a:xfrm>
        </p:grpSpPr>
        <p:sp>
          <p:nvSpPr>
            <p:cNvPr id="30" name="Oval 29"/>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1" name="TextBox 30"/>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10</a:t>
              </a:r>
              <a:endParaRPr lang="en-US" sz="3600" b="1" dirty="0">
                <a:solidFill>
                  <a:schemeClr val="bg1"/>
                </a:solidFill>
              </a:endParaRPr>
            </a:p>
          </p:txBody>
        </p:sp>
      </p:grpSp>
      <p:grpSp>
        <p:nvGrpSpPr>
          <p:cNvPr id="65" name="Group 64"/>
          <p:cNvGrpSpPr/>
          <p:nvPr userDrawn="1"/>
        </p:nvGrpSpPr>
        <p:grpSpPr>
          <a:xfrm>
            <a:off x="4754880" y="1435608"/>
            <a:ext cx="722376" cy="722376"/>
            <a:chOff x="3955288" y="4138232"/>
            <a:chExt cx="722376" cy="722376"/>
          </a:xfrm>
        </p:grpSpPr>
        <p:sp>
          <p:nvSpPr>
            <p:cNvPr id="33" name="Oval 32"/>
            <p:cNvSpPr/>
            <p:nvPr/>
          </p:nvSpPr>
          <p:spPr>
            <a:xfrm>
              <a:off x="3955288" y="4138232"/>
              <a:ext cx="722376" cy="722376"/>
            </a:xfrm>
            <a:prstGeom prst="ellipse">
              <a:avLst/>
            </a:prstGeom>
            <a:solidFill>
              <a:srgbClr val="00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TextBox 33"/>
            <p:cNvSpPr txBox="1"/>
            <p:nvPr/>
          </p:nvSpPr>
          <p:spPr>
            <a:xfrm>
              <a:off x="3961639" y="4176255"/>
              <a:ext cx="716025" cy="646331"/>
            </a:xfrm>
            <a:prstGeom prst="rect">
              <a:avLst/>
            </a:prstGeom>
            <a:noFill/>
          </p:spPr>
          <p:txBody>
            <a:bodyPr wrap="square" rtlCol="0" anchor="t">
              <a:spAutoFit/>
            </a:bodyPr>
            <a:lstStyle/>
            <a:p>
              <a:pPr algn="ctr"/>
              <a:r>
                <a:rPr lang="en-US" sz="3600" b="1" dirty="0" smtClean="0">
                  <a:solidFill>
                    <a:schemeClr val="bg1"/>
                  </a:solidFill>
                </a:rPr>
                <a:t>6</a:t>
              </a:r>
              <a:endParaRPr lang="en-US" sz="3600" b="1" dirty="0">
                <a:solidFill>
                  <a:schemeClr val="bg1"/>
                </a:solidFill>
              </a:endParaRPr>
            </a:p>
          </p:txBody>
        </p:sp>
      </p:grpSp>
      <p:grpSp>
        <p:nvGrpSpPr>
          <p:cNvPr id="35" name="Group 34"/>
          <p:cNvGrpSpPr/>
          <p:nvPr userDrawn="1"/>
        </p:nvGrpSpPr>
        <p:grpSpPr>
          <a:xfrm>
            <a:off x="4754880" y="3246120"/>
            <a:ext cx="722376" cy="722376"/>
            <a:chOff x="3955288" y="3236532"/>
            <a:chExt cx="722376" cy="722376"/>
          </a:xfrm>
        </p:grpSpPr>
        <p:sp>
          <p:nvSpPr>
            <p:cNvPr id="36" name="Oval 35"/>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TextBox 36"/>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8</a:t>
              </a:r>
              <a:endParaRPr lang="en-US" sz="3600" b="1" dirty="0">
                <a:solidFill>
                  <a:schemeClr val="bg1"/>
                </a:solidFill>
              </a:endParaRPr>
            </a:p>
          </p:txBody>
        </p:sp>
      </p:grpSp>
      <p:grpSp>
        <p:nvGrpSpPr>
          <p:cNvPr id="38" name="Group 37"/>
          <p:cNvGrpSpPr/>
          <p:nvPr userDrawn="1"/>
        </p:nvGrpSpPr>
        <p:grpSpPr>
          <a:xfrm>
            <a:off x="1261872" y="2340864"/>
            <a:ext cx="722376" cy="722376"/>
            <a:chOff x="3955288" y="3236532"/>
            <a:chExt cx="722376" cy="722376"/>
          </a:xfrm>
        </p:grpSpPr>
        <p:sp>
          <p:nvSpPr>
            <p:cNvPr id="49" name="Oval 4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0" name="TextBox 4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51" name="Group 50"/>
          <p:cNvGrpSpPr/>
          <p:nvPr userDrawn="1"/>
        </p:nvGrpSpPr>
        <p:grpSpPr>
          <a:xfrm>
            <a:off x="1261872" y="1435608"/>
            <a:ext cx="722376" cy="722376"/>
            <a:chOff x="3955288" y="5039932"/>
            <a:chExt cx="722376" cy="722376"/>
          </a:xfrm>
        </p:grpSpPr>
        <p:sp>
          <p:nvSpPr>
            <p:cNvPr id="52" name="Oval 5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3" name="TextBox 5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57" name="Group 56"/>
          <p:cNvGrpSpPr/>
          <p:nvPr userDrawn="1"/>
        </p:nvGrpSpPr>
        <p:grpSpPr>
          <a:xfrm>
            <a:off x="1261872" y="3246120"/>
            <a:ext cx="722376" cy="722376"/>
            <a:chOff x="381000" y="5029200"/>
            <a:chExt cx="722376" cy="722376"/>
          </a:xfrm>
        </p:grpSpPr>
        <p:sp>
          <p:nvSpPr>
            <p:cNvPr id="55" name="Oval 54"/>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6" name="TextBox 55"/>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61" name="Group 60"/>
          <p:cNvGrpSpPr/>
          <p:nvPr userDrawn="1"/>
        </p:nvGrpSpPr>
        <p:grpSpPr>
          <a:xfrm>
            <a:off x="1261872" y="4151376"/>
            <a:ext cx="722376" cy="722376"/>
            <a:chOff x="457200" y="4114800"/>
            <a:chExt cx="722376" cy="722376"/>
          </a:xfrm>
        </p:grpSpPr>
        <p:sp>
          <p:nvSpPr>
            <p:cNvPr id="59" name="Oval 58"/>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0" name="TextBox 59"/>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grpSp>
        <p:nvGrpSpPr>
          <p:cNvPr id="62" name="Group 61"/>
          <p:cNvGrpSpPr/>
          <p:nvPr userDrawn="1"/>
        </p:nvGrpSpPr>
        <p:grpSpPr>
          <a:xfrm>
            <a:off x="4754880" y="2340864"/>
            <a:ext cx="722376" cy="722376"/>
            <a:chOff x="457200" y="4114800"/>
            <a:chExt cx="722376" cy="722376"/>
          </a:xfrm>
        </p:grpSpPr>
        <p:sp>
          <p:nvSpPr>
            <p:cNvPr id="63" name="Oval 62"/>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4" name="TextBox 63"/>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7</a:t>
              </a:r>
              <a:endParaRPr lang="en-US" sz="3600" b="1" dirty="0">
                <a:solidFill>
                  <a:schemeClr val="bg1"/>
                </a:solidFill>
              </a:endParaRPr>
            </a:p>
          </p:txBody>
        </p:sp>
      </p:grpSp>
      <p:grpSp>
        <p:nvGrpSpPr>
          <p:cNvPr id="71" name="Group 70"/>
          <p:cNvGrpSpPr/>
          <p:nvPr userDrawn="1"/>
        </p:nvGrpSpPr>
        <p:grpSpPr>
          <a:xfrm>
            <a:off x="4754880" y="4151376"/>
            <a:ext cx="722376" cy="722376"/>
            <a:chOff x="3955288" y="4138232"/>
            <a:chExt cx="722376" cy="722376"/>
          </a:xfrm>
        </p:grpSpPr>
        <p:sp>
          <p:nvSpPr>
            <p:cNvPr id="67" name="Oval 66"/>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8" name="TextBox 67"/>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9</a:t>
              </a:r>
              <a:endParaRPr lang="en-US" sz="3600" b="1" dirty="0">
                <a:solidFill>
                  <a:schemeClr val="bg1"/>
                </a:solidFill>
              </a:endParaRPr>
            </a:p>
          </p:txBody>
        </p:sp>
      </p:grpSp>
      <p:grpSp>
        <p:nvGrpSpPr>
          <p:cNvPr id="72" name="Group 71"/>
          <p:cNvGrpSpPr/>
          <p:nvPr userDrawn="1"/>
        </p:nvGrpSpPr>
        <p:grpSpPr>
          <a:xfrm>
            <a:off x="1261872" y="5047488"/>
            <a:ext cx="722376" cy="722376"/>
            <a:chOff x="3955288" y="4138232"/>
            <a:chExt cx="722376" cy="722376"/>
          </a:xfrm>
        </p:grpSpPr>
        <p:sp>
          <p:nvSpPr>
            <p:cNvPr id="73" name="Oval 72"/>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4" name="TextBox 73"/>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5</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14839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3"/>
          </p:nvPr>
        </p:nvSpPr>
        <p:spPr>
          <a:xfrm>
            <a:off x="120700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7" name="Picture Placeholder 8"/>
          <p:cNvSpPr>
            <a:spLocks noGrp="1"/>
          </p:cNvSpPr>
          <p:nvPr>
            <p:ph type="pic" sz="quarter" idx="14"/>
          </p:nvPr>
        </p:nvSpPr>
        <p:spPr>
          <a:xfrm>
            <a:off x="541324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8" name="Text Placeholder 15"/>
          <p:cNvSpPr>
            <a:spLocks noGrp="1"/>
          </p:cNvSpPr>
          <p:nvPr>
            <p:ph type="body" sz="quarter" idx="18"/>
          </p:nvPr>
        </p:nvSpPr>
        <p:spPr>
          <a:xfrm>
            <a:off x="1115568"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9" name="Text Placeholder 15"/>
          <p:cNvSpPr>
            <a:spLocks noGrp="1"/>
          </p:cNvSpPr>
          <p:nvPr>
            <p:ph type="body" sz="quarter" idx="19"/>
          </p:nvPr>
        </p:nvSpPr>
        <p:spPr>
          <a:xfrm>
            <a:off x="5294376"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10" name="Text Placeholder 16"/>
          <p:cNvSpPr>
            <a:spLocks noGrp="1"/>
          </p:cNvSpPr>
          <p:nvPr>
            <p:ph type="body" sz="quarter" idx="20" hasCustomPrompt="1"/>
          </p:nvPr>
        </p:nvSpPr>
        <p:spPr>
          <a:xfrm>
            <a:off x="1115568" y="4334256"/>
            <a:ext cx="32186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1" name="Text Placeholder 16"/>
          <p:cNvSpPr>
            <a:spLocks noGrp="1"/>
          </p:cNvSpPr>
          <p:nvPr>
            <p:ph type="body" sz="quarter" idx="21" hasCustomPrompt="1"/>
          </p:nvPr>
        </p:nvSpPr>
        <p:spPr>
          <a:xfrm>
            <a:off x="5294376" y="4334256"/>
            <a:ext cx="321868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2" name="Date Placeholder 11"/>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3" name="Slide Number Placeholder 12"/>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4"/>
          </p:nvPr>
        </p:nvSpPr>
        <p:spPr/>
        <p:txBody>
          <a:bodyPr/>
          <a:lstStyle/>
          <a:p>
            <a:endParaRPr lang="en-US" dirty="0"/>
          </a:p>
        </p:txBody>
      </p:sp>
    </p:spTree>
    <p:custDataLst>
      <p:tags r:id="rId1"/>
    </p:custDataLst>
    <p:extLst>
      <p:ext uri="{BB962C8B-B14F-4D97-AF65-F5344CB8AC3E}">
        <p14:creationId xmlns:p14="http://schemas.microsoft.com/office/powerpoint/2010/main" val="93167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Picture on Lef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0"/>
          </p:nvPr>
        </p:nvSpPr>
        <p:spPr>
          <a:xfrm>
            <a:off x="1033272" y="1389888"/>
            <a:ext cx="3182112" cy="4764024"/>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7" name="Text Placeholder 9"/>
          <p:cNvSpPr>
            <a:spLocks noGrp="1"/>
          </p:cNvSpPr>
          <p:nvPr>
            <p:ph type="body" sz="quarter" idx="14"/>
          </p:nvPr>
        </p:nvSpPr>
        <p:spPr>
          <a:xfrm>
            <a:off x="4489704"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1" name="Footer Placeholder 10"/>
          <p:cNvSpPr>
            <a:spLocks noGrp="1"/>
          </p:cNvSpPr>
          <p:nvPr>
            <p:ph type="ftr" sz="quarter" idx="23"/>
          </p:nvPr>
        </p:nvSpPr>
        <p:spPr/>
        <p:txBody>
          <a:bodyPr/>
          <a:lstStyle/>
          <a:p>
            <a:endParaRPr lang="en-US" dirty="0"/>
          </a:p>
        </p:txBody>
      </p:sp>
    </p:spTree>
    <p:custDataLst>
      <p:tags r:id="rId1"/>
    </p:custDataLst>
    <p:extLst>
      <p:ext uri="{BB962C8B-B14F-4D97-AF65-F5344CB8AC3E}">
        <p14:creationId xmlns:p14="http://schemas.microsoft.com/office/powerpoint/2010/main" val="40632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Picture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8"/>
          <p:cNvSpPr>
            <a:spLocks noGrp="1"/>
          </p:cNvSpPr>
          <p:nvPr>
            <p:ph type="pic" sz="quarter" idx="10"/>
          </p:nvPr>
        </p:nvSpPr>
        <p:spPr>
          <a:xfrm>
            <a:off x="5084064" y="1389888"/>
            <a:ext cx="3182112" cy="4459224"/>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6" name="Text Placeholder 16"/>
          <p:cNvSpPr>
            <a:spLocks noGrp="1"/>
          </p:cNvSpPr>
          <p:nvPr>
            <p:ph type="body" sz="quarter" idx="20" hasCustomPrompt="1"/>
          </p:nvPr>
        </p:nvSpPr>
        <p:spPr>
          <a:xfrm>
            <a:off x="743712"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7" name="Date Placeholder 6"/>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8" name="Slide Number Placeholder 7"/>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9" name="Footer Placeholder 8"/>
          <p:cNvSpPr>
            <a:spLocks noGrp="1"/>
          </p:cNvSpPr>
          <p:nvPr>
            <p:ph type="ftr" sz="quarter" idx="23"/>
          </p:nvPr>
        </p:nvSpPr>
        <p:spPr/>
        <p:txBody>
          <a:bodyPr/>
          <a:lstStyle/>
          <a:p>
            <a:endParaRPr lang="en-US" dirty="0"/>
          </a:p>
        </p:txBody>
      </p:sp>
      <p:sp>
        <p:nvSpPr>
          <p:cNvPr id="11" name="Text Placeholder 9"/>
          <p:cNvSpPr>
            <a:spLocks noGrp="1"/>
          </p:cNvSpPr>
          <p:nvPr>
            <p:ph type="body" sz="quarter" idx="14"/>
          </p:nvPr>
        </p:nvSpPr>
        <p:spPr>
          <a:xfrm>
            <a:off x="743712"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blue-arrows-small2.png"/>
          <p:cNvPicPr>
            <a:picLocks noChangeAspect="1"/>
          </p:cNvPicPr>
          <p:nvPr userDrawn="1"/>
        </p:nvPicPr>
        <p:blipFill>
          <a:blip r:embed="rId4" cstate="print"/>
          <a:stretch>
            <a:fillRect/>
          </a:stretch>
        </p:blipFill>
        <p:spPr>
          <a:xfrm>
            <a:off x="740664" y="5285232"/>
            <a:ext cx="1037273" cy="1106424"/>
          </a:xfrm>
          <a:prstGeom prst="rect">
            <a:avLst/>
          </a:prstGeom>
        </p:spPr>
      </p:pic>
    </p:spTree>
    <p:custDataLst>
      <p:tags r:id="rId1"/>
    </p:custDataLst>
    <p:extLst>
      <p:ext uri="{BB962C8B-B14F-4D97-AF65-F5344CB8AC3E}">
        <p14:creationId xmlns:p14="http://schemas.microsoft.com/office/powerpoint/2010/main" val="358703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4" name="Content Placeholder 3"/>
          <p:cNvSpPr>
            <a:spLocks noGrp="1"/>
          </p:cNvSpPr>
          <p:nvPr>
            <p:ph sz="half" idx="2"/>
          </p:nvPr>
        </p:nvSpPr>
        <p:spPr>
          <a:xfrm>
            <a:off x="4489704" y="1773936"/>
            <a:ext cx="4133088"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12"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3"/>
          </p:nvPr>
        </p:nvSpPr>
        <p:spPr/>
        <p:txBody>
          <a:bodyPr/>
          <a:lstStyle/>
          <a:p>
            <a:endParaRPr lang="en-US" dirty="0"/>
          </a:p>
        </p:txBody>
      </p:sp>
      <p:pic>
        <p:nvPicPr>
          <p:cNvPr id="15" name="Picture 14"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23550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6"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9" name="Text Placeholder 9"/>
          <p:cNvSpPr>
            <a:spLocks noGrp="1"/>
          </p:cNvSpPr>
          <p:nvPr>
            <p:ph type="body" sz="quarter" idx="14"/>
          </p:nvPr>
        </p:nvSpPr>
        <p:spPr>
          <a:xfrm>
            <a:off x="4489704" y="1773936"/>
            <a:ext cx="4133088" cy="3255264"/>
          </a:xfrm>
          <a:prstGeom prst="rect">
            <a:avLst/>
          </a:prstGeom>
        </p:spPr>
        <p:txBody>
          <a:bodyPr>
            <a:noAutofit/>
          </a:bodyPr>
          <a:lstStyle>
            <a:lvl1pPr marL="347663" indent="-347663">
              <a:lnSpc>
                <a:spcPts val="2200"/>
              </a:lnSpc>
              <a:spcBef>
                <a:spcPts val="0"/>
              </a:spcBef>
              <a:spcAft>
                <a:spcPts val="1200"/>
              </a:spcAft>
              <a:buClr>
                <a:srgbClr val="43B3CC"/>
              </a:buClr>
              <a:buFont typeface="+mj-lt"/>
              <a:buAutoNum type="arabicPeriod"/>
              <a:tabLst>
                <a:tab pos="347663" algn="l"/>
              </a:tabLst>
              <a:defRPr sz="2200">
                <a:latin typeface="Calibri Light" panose="020F0302020204030204" pitchFamily="34" charset="0"/>
              </a:defRPr>
            </a:lvl1pPr>
            <a:lvl2pPr marL="457200" indent="-228600">
              <a:buClr>
                <a:srgbClr val="00A344"/>
              </a:buClr>
              <a:buFont typeface="Arial" pitchFamily="34" charset="0"/>
              <a:buChar char="•"/>
              <a:defRPr sz="2200"/>
            </a:lvl2pPr>
            <a:lvl3pPr marL="685800" indent="-228600">
              <a:buClr>
                <a:srgbClr val="007480"/>
              </a:buClr>
              <a:defRPr sz="2200"/>
            </a:lvl3pPr>
            <a:lvl4pPr marL="914400" indent="-228600">
              <a:buClr>
                <a:srgbClr val="43B3CC"/>
              </a:buClr>
              <a:buFont typeface="Arial" pitchFamily="34" charset="0"/>
              <a:buChar char="­"/>
              <a:defRPr sz="2200"/>
            </a:lvl4pPr>
            <a:lvl5pPr marL="1143000" indent="-228600">
              <a:buClr>
                <a:srgbClr val="63DAEF"/>
              </a:buClr>
              <a:buFont typeface="Arial" pitchFamily="34" charset="0"/>
              <a:buChar char="-"/>
              <a:defRPr sz="2200"/>
            </a:lvl5pPr>
          </a:lstStyle>
          <a:p>
            <a:pPr lvl="0"/>
            <a:r>
              <a:rPr lang="en-US" smtClean="0"/>
              <a:t>Click to edit Master text styles</a:t>
            </a:r>
          </a:p>
        </p:txBody>
      </p:sp>
      <p:sp>
        <p:nvSpPr>
          <p:cNvPr id="10" name="Date Placeholder 9"/>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2" name="Slide Number Placeholder 11"/>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3" name="Footer Placeholder 12"/>
          <p:cNvSpPr>
            <a:spLocks noGrp="1"/>
          </p:cNvSpPr>
          <p:nvPr>
            <p:ph type="ftr" sz="quarter" idx="23"/>
          </p:nvPr>
        </p:nvSpPr>
        <p:spPr/>
        <p:txBody>
          <a:bodyPr/>
          <a:lstStyle/>
          <a:p>
            <a:endParaRPr lang="en-US" dirty="0"/>
          </a:p>
        </p:txBody>
      </p:sp>
      <p:pic>
        <p:nvPicPr>
          <p:cNvPr id="14" name="Picture 13"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332487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1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image" Target="../media/image18.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heme" Target="../theme/theme4.xml"/><Relationship Id="rId1" Type="http://schemas.openxmlformats.org/officeDocument/2006/relationships/slideLayout" Target="../slideLayouts/slideLayout25.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heme" Target="../theme/theme5.xml"/><Relationship Id="rId1" Type="http://schemas.openxmlformats.org/officeDocument/2006/relationships/slideLayout" Target="../slideLayouts/slideLayout26.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heme" Target="../theme/theme6.xml"/><Relationship Id="rId1" Type="http://schemas.openxmlformats.org/officeDocument/2006/relationships/slideLayout" Target="../slideLayouts/slideLayout27.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heme" Target="../theme/theme7.xml"/><Relationship Id="rId1" Type="http://schemas.openxmlformats.org/officeDocument/2006/relationships/slideLayout" Target="../slideLayouts/slideLayout28.xm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heme" Target="../theme/theme8.xml"/><Relationship Id="rId1" Type="http://schemas.openxmlformats.org/officeDocument/2006/relationships/slideLayout" Target="../slideLayouts/slideLayout29.xml"/><Relationship Id="rId6" Type="http://schemas.openxmlformats.org/officeDocument/2006/relationships/image" Target="../media/image23.jpe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 xmlns:a16="http://schemas.microsoft.com/office/drawing/2014/main"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panose="020F0302020204030204" pitchFamily="34" charset="0"/>
            </a:endParaRPr>
          </a:p>
        </p:txBody>
      </p:sp>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extLst>
      <p:ext uri="{BB962C8B-B14F-4D97-AF65-F5344CB8AC3E}">
        <p14:creationId xmlns:p14="http://schemas.microsoft.com/office/powerpoint/2010/main" val="2451764320"/>
      </p:ext>
    </p:extLst>
  </p:cSld>
  <p:clrMap bg1="lt1" tx1="dk1" bg2="lt2" tx2="dk2" accent1="accent1" accent2="accent2" accent3="accent3" accent4="accent4" accent5="accent5" accent6="accent6" hlink="hlink" folHlink="folHlink"/>
  <p:sldLayoutIdLst>
    <p:sldLayoutId id="2147483667"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solidFill>
                  <a:srgbClr val="E7E6E6">
                    <a:lumMod val="50000"/>
                  </a:srgbClr>
                </a:solidFill>
              </a:rPr>
              <a:t>Footer text goes here</a:t>
            </a:r>
            <a:endParaRPr lang="en-US" dirty="0">
              <a:solidFill>
                <a:srgbClr val="E7E6E6">
                  <a:lumMod val="50000"/>
                </a:srgbClr>
              </a:solidFill>
            </a:endParaRPr>
          </a:p>
        </p:txBody>
      </p:sp>
      <p:sp>
        <p:nvSpPr>
          <p:cNvPr id="7" name="Rectangle 6">
            <a:extLst>
              <a:ext uri="{FF2B5EF4-FFF2-40B4-BE49-F238E27FC236}">
                <a16:creationId xmlns="" xmlns:a16="http://schemas.microsoft.com/office/drawing/2014/main"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Light" panose="020F0302020204030204" pitchFamily="34" charset="0"/>
            </a:endParaRPr>
          </a:p>
        </p:txBody>
      </p:sp>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2"/>
    </p:custDataLst>
    <p:extLst>
      <p:ext uri="{BB962C8B-B14F-4D97-AF65-F5344CB8AC3E}">
        <p14:creationId xmlns:p14="http://schemas.microsoft.com/office/powerpoint/2010/main" val="2040153219"/>
      </p:ext>
    </p:extLst>
  </p:cSld>
  <p:clrMap bg1="lt1" tx1="dk1" bg2="lt2" tx2="dk2" accent1="accent1" accent2="accent2" accent3="accent3" accent4="accent4" accent5="accent5" accent6="accent6" hlink="hlink" folHlink="folHlink"/>
  <p:sldLayoutIdLst>
    <p:sldLayoutId id="2147483671" r:id="rId1"/>
    <p:sldLayoutId id="2147483759" r:id="rId2"/>
    <p:sldLayoutId id="2147483749" r:id="rId3"/>
    <p:sldLayoutId id="2147483740" r:id="rId4"/>
    <p:sldLayoutId id="2147483725" r:id="rId5"/>
    <p:sldLayoutId id="2147483748" r:id="rId6"/>
    <p:sldLayoutId id="2147483746" r:id="rId7"/>
    <p:sldLayoutId id="2147483668" r:id="rId8"/>
    <p:sldLayoutId id="2147483676" r:id="rId9"/>
    <p:sldLayoutId id="2147483729" r:id="rId10"/>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52062400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1729907208"/>
      </p:ext>
    </p:extLst>
  </p:cSld>
  <p:clrMap bg1="lt1" tx1="dk1" bg2="lt2" tx2="dk2" accent1="accent1" accent2="accent2" accent3="accent3" accent4="accent4" accent5="accent5" accent6="accent6" hlink="hlink" folHlink="folHlink"/>
  <p:sldLayoutIdLst>
    <p:sldLayoutId id="214748375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72248492"/>
      </p:ext>
    </p:extLst>
  </p:cSld>
  <p:clrMap bg1="lt1" tx1="dk1" bg2="lt2" tx2="dk2" accent1="accent1" accent2="accent2" accent3="accent3" accent4="accent4" accent5="accent5" accent6="accent6" hlink="hlink" folHlink="folHlink"/>
  <p:sldLayoutIdLst>
    <p:sldLayoutId id="214748375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1669920356"/>
      </p:ext>
    </p:extLst>
  </p:cSld>
  <p:clrMap bg1="lt1" tx1="dk1" bg2="lt2" tx2="dk2" accent1="accent1" accent2="accent2" accent3="accent3" accent4="accent4" accent5="accent5" accent6="accent6" hlink="hlink" folHlink="folHlink"/>
  <p:sldLayoutIdLst>
    <p:sldLayoutId id="214748375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793785480"/>
      </p:ext>
    </p:extLst>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0800" y="1"/>
            <a:ext cx="10378892" cy="6889002"/>
          </a:xfrm>
          <a:prstGeom prst="rect">
            <a:avLst/>
          </a:prstGeom>
        </p:spPr>
      </p:pic>
    </p:spTree>
    <p:custDataLst>
      <p:tags r:id="rId3"/>
    </p:custDataLst>
    <p:extLst>
      <p:ext uri="{BB962C8B-B14F-4D97-AF65-F5344CB8AC3E}">
        <p14:creationId xmlns:p14="http://schemas.microsoft.com/office/powerpoint/2010/main" val="3135342539"/>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png"/><Relationship Id="rId2" Type="http://schemas.openxmlformats.org/officeDocument/2006/relationships/slideLayout" Target="../slideLayouts/slideLayout21.xml"/><Relationship Id="rId1" Type="http://schemas.openxmlformats.org/officeDocument/2006/relationships/tags" Target="../tags/tag4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4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49.xml"/><Relationship Id="rId6" Type="http://schemas.openxmlformats.org/officeDocument/2006/relationships/image" Target="../media/image32.tiff"/><Relationship Id="rId5" Type="http://schemas.openxmlformats.org/officeDocument/2006/relationships/image" Target="../media/image31.tiff"/><Relationship Id="rId4" Type="http://schemas.openxmlformats.org/officeDocument/2006/relationships/image" Target="../media/image30.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6.emf"/><Relationship Id="rId2" Type="http://schemas.openxmlformats.org/officeDocument/2006/relationships/slideLayout" Target="../slideLayouts/slideLayout21.xml"/><Relationship Id="rId1" Type="http://schemas.openxmlformats.org/officeDocument/2006/relationships/tags" Target="../tags/tag50.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7.xml"/><Relationship Id="rId1" Type="http://schemas.openxmlformats.org/officeDocument/2006/relationships/tags" Target="../tags/tag5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52.xm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5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5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5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3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5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57.xml"/><Relationship Id="rId5" Type="http://schemas.openxmlformats.org/officeDocument/2006/relationships/image" Target="../media/image3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ags" Target="../tags/tag5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tags" Target="../tags/tag59.xml"/><Relationship Id="rId5" Type="http://schemas.openxmlformats.org/officeDocument/2006/relationships/image" Target="../media/image17.png"/><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6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6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6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6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6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1.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3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tags" Target="../tags/tag6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6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4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4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4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4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72ABB86C-A753-4E9E-BD70-4D18F9FA1183}"/>
              </a:ext>
            </a:extLst>
          </p:cNvPr>
          <p:cNvSpPr>
            <a:spLocks noGrp="1"/>
          </p:cNvSpPr>
          <p:nvPr>
            <p:ph type="ctrTitle"/>
          </p:nvPr>
        </p:nvSpPr>
        <p:spPr>
          <a:xfrm>
            <a:off x="696686" y="2289190"/>
            <a:ext cx="6055806" cy="823367"/>
          </a:xfrm>
        </p:spPr>
        <p:txBody>
          <a:bodyPr>
            <a:noAutofit/>
          </a:bodyPr>
          <a:lstStyle/>
          <a:p>
            <a:r>
              <a:rPr lang="en-US" sz="2800" b="0" dirty="0" smtClean="0"/>
              <a:t>Cargo Securement</a:t>
            </a:r>
            <a:endParaRPr lang="en-US" sz="2800" b="0" dirty="0"/>
          </a:p>
        </p:txBody>
      </p:sp>
      <p:sp>
        <p:nvSpPr>
          <p:cNvPr id="2" name="Rectangle 1"/>
          <p:cNvSpPr/>
          <p:nvPr/>
        </p:nvSpPr>
        <p:spPr>
          <a:xfrm>
            <a:off x="696686" y="1350471"/>
            <a:ext cx="5469335" cy="938719"/>
          </a:xfrm>
          <a:prstGeom prst="rect">
            <a:avLst/>
          </a:prstGeom>
          <a:effectLst/>
        </p:spPr>
        <p:txBody>
          <a:bodyPr wrap="square">
            <a:spAutoFit/>
          </a:bodyPr>
          <a:lstStyle/>
          <a:p>
            <a:r>
              <a:rPr lang="en-US" sz="5500" b="1" dirty="0" smtClean="0">
                <a:solidFill>
                  <a:prstClr val="white"/>
                </a:solidFill>
                <a:latin typeface="Calibri Light" panose="020F0302020204030204" pitchFamily="34" charset="0"/>
                <a:ea typeface="Lato" panose="020F0502020204030203" pitchFamily="34" charset="0"/>
                <a:cs typeface="Lato" panose="020F0502020204030203" pitchFamily="34" charset="0"/>
              </a:rPr>
              <a:t>Lesson </a:t>
            </a:r>
            <a:r>
              <a:rPr lang="en-US" sz="5500" b="1" dirty="0">
                <a:solidFill>
                  <a:prstClr val="white"/>
                </a:solidFill>
                <a:latin typeface="Calibri Light" panose="020F0302020204030204" pitchFamily="34" charset="0"/>
                <a:ea typeface="Lato" panose="020F0502020204030203" pitchFamily="34" charset="0"/>
                <a:cs typeface="Lato" panose="020F0502020204030203" pitchFamily="34" charset="0"/>
              </a:rPr>
              <a:t>9</a:t>
            </a:r>
            <a:endParaRPr lang="en-CA" sz="5500" b="1" dirty="0">
              <a:latin typeface="Calibri Light" panose="020F0302020204030204"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83104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231006" y="1148013"/>
            <a:ext cx="7886700" cy="681038"/>
          </a:xfrm>
          <a:prstGeom prst="rect">
            <a:avLst/>
          </a:prstGeom>
        </p:spPr>
        <p:txBody>
          <a:bodyPr/>
          <a:lstStyle/>
          <a:p>
            <a:pPr marL="0" inden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Cargo Placement and Restraint</a:t>
            </a:r>
            <a:endParaRPr lang="en-CA" sz="3600" dirty="0">
              <a:solidFill>
                <a:schemeClr val="tx1">
                  <a:lumMod val="75000"/>
                  <a:lumOff val="25000"/>
                </a:schemeClr>
              </a:solidFill>
              <a:latin typeface="Calibri Light" panose="020F030202020403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893382EF-B063-644C-A557-466824D23461}"/>
              </a:ext>
            </a:extLst>
          </p:cNvPr>
          <p:cNvSpPr txBox="1">
            <a:spLocks/>
          </p:cNvSpPr>
          <p:nvPr/>
        </p:nvSpPr>
        <p:spPr>
          <a:xfrm>
            <a:off x="519765" y="1829051"/>
            <a:ext cx="8049928" cy="4077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Calibri Light" panose="020F0302020204030204" pitchFamily="34" charset="0"/>
              </a:rPr>
              <a:t>After completing this section, you should be able to:</a:t>
            </a:r>
            <a:endParaRPr lang="en-CA" dirty="0">
              <a:solidFill>
                <a:schemeClr val="tx1">
                  <a:lumMod val="75000"/>
                  <a:lumOff val="25000"/>
                </a:schemeClr>
              </a:solidFill>
              <a:latin typeface="Calibri Light" panose="020F0302020204030204" pitchFamily="34" charset="0"/>
            </a:endParaRPr>
          </a:p>
          <a:p>
            <a:r>
              <a:rPr lang="en-CA" sz="2400" dirty="0" smtClean="0">
                <a:solidFill>
                  <a:schemeClr val="tx1">
                    <a:lumMod val="75000"/>
                    <a:lumOff val="25000"/>
                  </a:schemeClr>
                </a:solidFill>
                <a:latin typeface="Calibri Light" panose="020F0302020204030204" pitchFamily="34" charset="0"/>
                <a:cs typeface="Arial" panose="020B0604020202020204" pitchFamily="34" charset="0"/>
              </a:rPr>
              <a:t>Explain that articles of cargo must be secured to prevent forward, rearward and sideways movement, and in some cases must also be secured to prevent upward movement</a:t>
            </a:r>
          </a:p>
          <a:p>
            <a:r>
              <a:rPr lang="en-CA" sz="2400" dirty="0" smtClean="0">
                <a:solidFill>
                  <a:schemeClr val="tx1">
                    <a:lumMod val="75000"/>
                    <a:lumOff val="25000"/>
                  </a:schemeClr>
                </a:solidFill>
                <a:latin typeface="Calibri Light" panose="020F0302020204030204" pitchFamily="34" charset="0"/>
                <a:cs typeface="Arial" panose="020B0604020202020204" pitchFamily="34" charset="0"/>
              </a:rPr>
              <a:t>Explain that all cargo must be secured so that it cannot shift in a way that can affect a vehicle’s stability or manoeuverability in a negative way</a:t>
            </a:r>
          </a:p>
          <a:p>
            <a:r>
              <a:rPr lang="en-CA" sz="2400" dirty="0" smtClean="0">
                <a:solidFill>
                  <a:schemeClr val="tx1">
                    <a:lumMod val="75000"/>
                    <a:lumOff val="25000"/>
                  </a:schemeClr>
                </a:solidFill>
                <a:latin typeface="Calibri Light" panose="020F0302020204030204" pitchFamily="34" charset="0"/>
                <a:cs typeface="Arial" panose="020B0604020202020204" pitchFamily="34" charset="0"/>
              </a:rPr>
              <a:t>Explain that cargo must be loaded in such a way that it does not interfere with the driver’s ability to drive the vehicle safely, and does not block vehicle entry or exit</a:t>
            </a:r>
          </a:p>
          <a:p>
            <a:pPr marL="0" indent="0">
              <a:buFont typeface="Arial" panose="020B0604020202020204" pitchFamily="34" charset="0"/>
              <a:buNone/>
            </a:pPr>
            <a:endParaRPr lang="en-CA" sz="3200" dirty="0">
              <a:solidFill>
                <a:schemeClr val="tx1">
                  <a:lumMod val="75000"/>
                  <a:lumOff val="25000"/>
                </a:schemeClr>
              </a:solidFill>
              <a:latin typeface="Calibri Light" panose="020F03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64787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Cargo Placement &amp; Restraint </a:t>
            </a:r>
            <a:endParaRPr lang="en-CA" b="1" dirty="0"/>
          </a:p>
        </p:txBody>
      </p:sp>
      <p:sp>
        <p:nvSpPr>
          <p:cNvPr id="3" name="Content Placeholder 2"/>
          <p:cNvSpPr>
            <a:spLocks noGrp="1"/>
          </p:cNvSpPr>
          <p:nvPr>
            <p:ph sz="quarter" idx="11"/>
          </p:nvPr>
        </p:nvSpPr>
        <p:spPr>
          <a:xfrm>
            <a:off x="544671" y="934821"/>
            <a:ext cx="7886700" cy="5119615"/>
          </a:xfrm>
        </p:spPr>
        <p:txBody>
          <a:bodyPr/>
          <a:lstStyle/>
          <a:p>
            <a:pPr marL="0" indent="0">
              <a:lnSpc>
                <a:spcPct val="100000"/>
              </a:lnSpc>
              <a:spcBef>
                <a:spcPts val="0"/>
              </a:spcBef>
              <a:spcAft>
                <a:spcPts val="800"/>
              </a:spcAft>
              <a:buClr>
                <a:schemeClr val="accent1"/>
              </a:buClr>
              <a:buNone/>
            </a:pPr>
            <a:r>
              <a:rPr lang="en-US" dirty="0" smtClean="0">
                <a:solidFill>
                  <a:schemeClr val="tx1">
                    <a:lumMod val="75000"/>
                    <a:lumOff val="25000"/>
                  </a:schemeClr>
                </a:solidFill>
                <a:ea typeface="Calibri" panose="020F0502020204030204" pitchFamily="34" charset="0"/>
                <a:cs typeface="Times New Roman" panose="02020603050405020304" pitchFamily="18" charset="0"/>
              </a:rPr>
              <a:t>There are 3 main forms of cargo securement:</a:t>
            </a:r>
          </a:p>
          <a:p>
            <a:pPr>
              <a:lnSpc>
                <a:spcPct val="100000"/>
              </a:lnSpc>
              <a:spcBef>
                <a:spcPts val="0"/>
              </a:spcBef>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Fully Contained Cargo:</a:t>
            </a:r>
          </a:p>
          <a:p>
            <a:pPr marL="0" indent="0">
              <a:lnSpc>
                <a:spcPct val="100000"/>
              </a:lnSpc>
              <a:spcBef>
                <a:spcPts val="0"/>
              </a:spcBef>
              <a:spcAft>
                <a:spcPts val="800"/>
              </a:spcAft>
              <a:buClr>
                <a:schemeClr val="accent1"/>
              </a:buClr>
              <a:buNone/>
            </a:pPr>
            <a:r>
              <a:rPr lang="en-US" dirty="0" smtClean="0">
                <a:solidFill>
                  <a:schemeClr val="tx1">
                    <a:lumMod val="75000"/>
                    <a:lumOff val="25000"/>
                  </a:schemeClr>
                </a:solidFill>
                <a:ea typeface="Calibri" panose="020F0502020204030204" pitchFamily="34" charset="0"/>
                <a:cs typeface="Times New Roman" panose="02020603050405020304" pitchFamily="18" charset="0"/>
              </a:rPr>
              <a:t/>
            </a:r>
            <a:br>
              <a:rPr lang="en-US" dirty="0" smtClean="0">
                <a:solidFill>
                  <a:schemeClr val="tx1">
                    <a:lumMod val="75000"/>
                    <a:lumOff val="25000"/>
                  </a:schemeClr>
                </a:solidFill>
                <a:ea typeface="Calibri" panose="020F0502020204030204" pitchFamily="34" charset="0"/>
                <a:cs typeface="Times New Roman" panose="02020603050405020304" pitchFamily="18" charset="0"/>
              </a:rPr>
            </a:br>
            <a:endParaRPr lang="en-US" dirty="0" smtClean="0">
              <a:solidFill>
                <a:schemeClr val="tx1">
                  <a:lumMod val="75000"/>
                  <a:lumOff val="25000"/>
                </a:schemeClr>
              </a:solidFill>
              <a:ea typeface="Calibri" panose="020F0502020204030204" pitchFamily="34" charset="0"/>
              <a:cs typeface="Times New Roman" panose="02020603050405020304" pitchFamily="18" charset="0"/>
            </a:endParaRPr>
          </a:p>
          <a:p>
            <a:pPr>
              <a:lnSpc>
                <a:spcPct val="100000"/>
              </a:lnSpc>
              <a:spcBef>
                <a:spcPts val="0"/>
              </a:spcBef>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Immobilized Cargo:</a:t>
            </a:r>
          </a:p>
          <a:p>
            <a:pPr>
              <a:lnSpc>
                <a:spcPct val="100000"/>
              </a:lnSpc>
              <a:spcBef>
                <a:spcPts val="0"/>
              </a:spcBef>
              <a:spcAft>
                <a:spcPts val="800"/>
              </a:spcAft>
              <a:buClr>
                <a:schemeClr val="accent1"/>
              </a:buClr>
            </a:pPr>
            <a:endParaRPr lang="en-US"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0000"/>
              </a:lnSpc>
              <a:spcBef>
                <a:spcPts val="0"/>
              </a:spcBef>
              <a:spcAft>
                <a:spcPts val="800"/>
              </a:spcAft>
              <a:buClr>
                <a:schemeClr val="accent1"/>
              </a:buClr>
            </a:pPr>
            <a:endParaRPr lang="en-US" dirty="0" smtClean="0">
              <a:solidFill>
                <a:schemeClr val="tx1">
                  <a:lumMod val="75000"/>
                  <a:lumOff val="25000"/>
                </a:schemeClr>
              </a:solidFill>
              <a:ea typeface="Calibri" panose="020F0502020204030204" pitchFamily="34" charset="0"/>
              <a:cs typeface="Times New Roman" panose="02020603050405020304" pitchFamily="18" charset="0"/>
            </a:endParaRPr>
          </a:p>
          <a:p>
            <a:pPr>
              <a:lnSpc>
                <a:spcPct val="100000"/>
              </a:lnSpc>
              <a:spcBef>
                <a:spcPts val="0"/>
              </a:spcBef>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General Securement:</a:t>
            </a:r>
          </a:p>
          <a:p>
            <a:pPr marL="0" indent="0" defTabSz="457200">
              <a:lnSpc>
                <a:spcPct val="107000"/>
              </a:lnSpc>
              <a:spcAft>
                <a:spcPts val="800"/>
              </a:spcAft>
              <a:buNone/>
            </a:pPr>
            <a:endParaRPr lang="en-US" sz="32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0" indent="0">
              <a:buNone/>
            </a:pPr>
            <a:endParaRPr lang="en-CA" sz="2400" dirty="0">
              <a:solidFill>
                <a:schemeClr val="tx1">
                  <a:lumMod val="75000"/>
                  <a:lumOff val="25000"/>
                </a:schemeClr>
              </a:solidFill>
            </a:endParaRPr>
          </a:p>
        </p:txBody>
      </p:sp>
      <p:pic>
        <p:nvPicPr>
          <p:cNvPr id="4" name="Picture 3"/>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6240" t="55988" r="76342" b="29430"/>
          <a:stretch/>
        </p:blipFill>
        <p:spPr bwMode="auto">
          <a:xfrm>
            <a:off x="1195650" y="1903739"/>
            <a:ext cx="2226062" cy="972260"/>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5" name="Picture 4"/>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6385" t="42023" r="76497" b="43016"/>
          <a:stretch/>
        </p:blipFill>
        <p:spPr bwMode="auto">
          <a:xfrm>
            <a:off x="1195650" y="3358787"/>
            <a:ext cx="2286713" cy="972260"/>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6" name="Picture 5"/>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6395" t="62228" r="76148" b="22807"/>
          <a:stretch/>
        </p:blipFill>
        <p:spPr bwMode="auto">
          <a:xfrm>
            <a:off x="1195650" y="4936665"/>
            <a:ext cx="2286713" cy="972260"/>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1" name="TextBox 10"/>
          <p:cNvSpPr txBox="1"/>
          <p:nvPr/>
        </p:nvSpPr>
        <p:spPr>
          <a:xfrm>
            <a:off x="5004208" y="3217609"/>
            <a:ext cx="3792506" cy="1938992"/>
          </a:xfrm>
          <a:prstGeom prst="rect">
            <a:avLst/>
          </a:prstGeom>
          <a:noFill/>
        </p:spPr>
        <p:txBody>
          <a:bodyPr wrap="square" rtlCol="0">
            <a:spAutoFit/>
          </a:bodyPr>
          <a:lstStyle/>
          <a:p>
            <a:r>
              <a:rPr lang="en-CA" sz="2400" dirty="0" smtClean="0">
                <a:solidFill>
                  <a:schemeClr val="tx1">
                    <a:lumMod val="75000"/>
                    <a:lumOff val="25000"/>
                  </a:schemeClr>
                </a:solidFill>
                <a:latin typeface="Calibri Light" panose="020F0302020204030204" pitchFamily="34" charset="0"/>
              </a:rPr>
              <a:t>Cargo </a:t>
            </a:r>
            <a:r>
              <a:rPr lang="en-CA" sz="2400" dirty="0">
                <a:solidFill>
                  <a:schemeClr val="tx1">
                    <a:lumMod val="75000"/>
                    <a:lumOff val="25000"/>
                  </a:schemeClr>
                </a:solidFill>
                <a:latin typeface="Calibri Light" panose="020F0302020204030204" pitchFamily="34" charset="0"/>
              </a:rPr>
              <a:t>that </a:t>
            </a:r>
            <a:r>
              <a:rPr lang="en-CA" sz="2400" dirty="0" smtClean="0">
                <a:solidFill>
                  <a:schemeClr val="tx1">
                    <a:lumMod val="75000"/>
                    <a:lumOff val="25000"/>
                  </a:schemeClr>
                </a:solidFill>
                <a:latin typeface="Calibri Light" panose="020F0302020204030204" pitchFamily="34" charset="0"/>
              </a:rPr>
              <a:t>is likely </a:t>
            </a:r>
            <a:r>
              <a:rPr lang="en-CA" sz="2400" dirty="0">
                <a:solidFill>
                  <a:schemeClr val="tx1">
                    <a:lumMod val="75000"/>
                    <a:lumOff val="25000"/>
                  </a:schemeClr>
                </a:solidFill>
                <a:latin typeface="Calibri Light" panose="020F0302020204030204" pitchFamily="34" charset="0"/>
              </a:rPr>
              <a:t>to shift, tip, or roll must be restrained </a:t>
            </a:r>
            <a:r>
              <a:rPr lang="en-CA" sz="2400" dirty="0" smtClean="0">
                <a:solidFill>
                  <a:schemeClr val="tx1">
                    <a:lumMod val="75000"/>
                    <a:lumOff val="25000"/>
                  </a:schemeClr>
                </a:solidFill>
                <a:latin typeface="Calibri Light" panose="020F0302020204030204" pitchFamily="34" charset="0"/>
              </a:rPr>
              <a:t>to </a:t>
            </a:r>
            <a:r>
              <a:rPr lang="en-CA" sz="2400" dirty="0">
                <a:solidFill>
                  <a:schemeClr val="tx1">
                    <a:lumMod val="75000"/>
                    <a:lumOff val="25000"/>
                  </a:schemeClr>
                </a:solidFill>
                <a:latin typeface="Calibri Light" panose="020F0302020204030204" pitchFamily="34" charset="0"/>
              </a:rPr>
              <a:t>prevent movement. </a:t>
            </a:r>
            <a:endParaRPr lang="en-CA" sz="2400" dirty="0" smtClean="0">
              <a:solidFill>
                <a:schemeClr val="tx1">
                  <a:lumMod val="75000"/>
                  <a:lumOff val="25000"/>
                </a:schemeClr>
              </a:solidFill>
              <a:latin typeface="Calibri Light" panose="020F0302020204030204" pitchFamily="34" charset="0"/>
            </a:endParaRPr>
          </a:p>
          <a:p>
            <a:endParaRPr lang="en-CA" sz="2400" dirty="0">
              <a:solidFill>
                <a:schemeClr val="tx1">
                  <a:lumMod val="75000"/>
                  <a:lumOff val="25000"/>
                </a:schemeClr>
              </a:solidFill>
              <a:latin typeface="Calibri Light" panose="020F0302020204030204" pitchFamily="34" charset="0"/>
            </a:endParaRPr>
          </a:p>
          <a:p>
            <a:endParaRPr lang="en-CA" sz="2400" dirty="0">
              <a:solidFill>
                <a:schemeClr val="tx1">
                  <a:lumMod val="75000"/>
                  <a:lumOff val="25000"/>
                </a:schemeClr>
              </a:solidFill>
              <a:latin typeface="Calibri Light" panose="020F0302020204030204" pitchFamily="34"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5534" y="3358787"/>
            <a:ext cx="554038" cy="554038"/>
          </a:xfrm>
          <a:prstGeom prst="rect">
            <a:avLst/>
          </a:prstGeom>
        </p:spPr>
      </p:pic>
    </p:spTree>
    <p:custDataLst>
      <p:tags r:id="rId1"/>
    </p:custDataLst>
    <p:extLst>
      <p:ext uri="{BB962C8B-B14F-4D97-AF65-F5344CB8AC3E}">
        <p14:creationId xmlns:p14="http://schemas.microsoft.com/office/powerpoint/2010/main" val="574150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Distribution </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None/>
            </a:pPr>
            <a:r>
              <a:rPr lang="en-CA" dirty="0">
                <a:solidFill>
                  <a:schemeClr val="tx1">
                    <a:lumMod val="75000"/>
                    <a:lumOff val="25000"/>
                  </a:schemeClr>
                </a:solidFill>
              </a:rPr>
              <a:t>Uneven distribution can cause problems such as: </a:t>
            </a:r>
          </a:p>
          <a:p>
            <a:pPr marL="171450" lvl="0" indent="-171450">
              <a:buClr>
                <a:schemeClr val="accent1"/>
              </a:buClr>
            </a:pPr>
            <a:r>
              <a:rPr lang="en-CA" sz="2400" dirty="0">
                <a:solidFill>
                  <a:schemeClr val="tx1">
                    <a:lumMod val="75000"/>
                    <a:lumOff val="25000"/>
                  </a:schemeClr>
                </a:solidFill>
              </a:rPr>
              <a:t>Damage to axles, the frame, springs, bearings, and tires  </a:t>
            </a:r>
          </a:p>
          <a:p>
            <a:pPr marL="171450" lvl="0" indent="-171450">
              <a:buClr>
                <a:schemeClr val="accent1"/>
              </a:buClr>
            </a:pPr>
            <a:r>
              <a:rPr lang="en-CA" sz="2400" dirty="0">
                <a:solidFill>
                  <a:schemeClr val="tx1">
                    <a:lumMod val="75000"/>
                    <a:lumOff val="25000"/>
                  </a:schemeClr>
                </a:solidFill>
              </a:rPr>
              <a:t>Difficulty controlling the vehicle </a:t>
            </a:r>
            <a:endParaRPr lang="en-CA" sz="2400" dirty="0" smtClean="0">
              <a:solidFill>
                <a:schemeClr val="tx1">
                  <a:lumMod val="75000"/>
                  <a:lumOff val="25000"/>
                </a:schemeClr>
              </a:solidFill>
            </a:endParaRPr>
          </a:p>
          <a:p>
            <a:pPr marL="171450" lvl="0" indent="-171450">
              <a:buClr>
                <a:schemeClr val="accent1"/>
              </a:buClr>
            </a:pPr>
            <a:r>
              <a:rPr lang="en-CA" sz="2400" dirty="0" smtClean="0">
                <a:solidFill>
                  <a:schemeClr val="tx1">
                    <a:lumMod val="75000"/>
                    <a:lumOff val="25000"/>
                  </a:schemeClr>
                </a:solidFill>
              </a:rPr>
              <a:t>Steering </a:t>
            </a:r>
            <a:r>
              <a:rPr lang="en-CA" sz="2400" dirty="0">
                <a:solidFill>
                  <a:schemeClr val="tx1">
                    <a:lumMod val="75000"/>
                    <a:lumOff val="25000"/>
                  </a:schemeClr>
                </a:solidFill>
              </a:rPr>
              <a:t>weight that is too </a:t>
            </a:r>
            <a:r>
              <a:rPr lang="en-CA" sz="2400" dirty="0" smtClean="0">
                <a:solidFill>
                  <a:schemeClr val="tx1">
                    <a:lumMod val="75000"/>
                    <a:lumOff val="25000"/>
                  </a:schemeClr>
                </a:solidFill>
              </a:rPr>
              <a:t>light</a:t>
            </a:r>
          </a:p>
          <a:p>
            <a:pPr marL="171450" lvl="0" indent="-171450">
              <a:buClr>
                <a:schemeClr val="accent1"/>
              </a:buClr>
            </a:pPr>
            <a:r>
              <a:rPr lang="en-CA" sz="2400" dirty="0" smtClean="0">
                <a:solidFill>
                  <a:schemeClr val="tx1">
                    <a:lumMod val="75000"/>
                    <a:lumOff val="25000"/>
                  </a:schemeClr>
                </a:solidFill>
              </a:rPr>
              <a:t>The </a:t>
            </a:r>
            <a:r>
              <a:rPr lang="en-CA" sz="2400" dirty="0">
                <a:solidFill>
                  <a:schemeClr val="tx1">
                    <a:lumMod val="75000"/>
                    <a:lumOff val="25000"/>
                  </a:schemeClr>
                </a:solidFill>
              </a:rPr>
              <a:t>load shifting to the side and falling </a:t>
            </a:r>
            <a:r>
              <a:rPr lang="en-CA" sz="2400" dirty="0" smtClean="0">
                <a:solidFill>
                  <a:schemeClr val="tx1">
                    <a:lumMod val="75000"/>
                    <a:lumOff val="25000"/>
                  </a:schemeClr>
                </a:solidFill>
              </a:rPr>
              <a:t>off</a:t>
            </a:r>
          </a:p>
          <a:p>
            <a:pPr marL="171450" lvl="0" indent="-171450"/>
            <a:endParaRPr lang="en-US" sz="2400" dirty="0">
              <a:solidFill>
                <a:schemeClr val="tx1">
                  <a:lumMod val="75000"/>
                  <a:lumOff val="25000"/>
                </a:schemeClr>
              </a:solidFill>
            </a:endParaRPr>
          </a:p>
          <a:p>
            <a:pPr marL="0" indent="0">
              <a:buNone/>
            </a:pPr>
            <a:r>
              <a:rPr lang="en-CA" dirty="0" smtClean="0">
                <a:solidFill>
                  <a:schemeClr val="tx1">
                    <a:lumMod val="75000"/>
                    <a:lumOff val="25000"/>
                  </a:schemeClr>
                </a:solidFill>
              </a:rPr>
              <a:t>To </a:t>
            </a:r>
            <a:r>
              <a:rPr lang="en-CA" dirty="0">
                <a:solidFill>
                  <a:schemeClr val="tx1">
                    <a:lumMod val="75000"/>
                    <a:lumOff val="25000"/>
                  </a:schemeClr>
                </a:solidFill>
              </a:rPr>
              <a:t>evenly distribute a load in a trailer:</a:t>
            </a:r>
          </a:p>
          <a:p>
            <a:pPr marL="171450" lvl="0" indent="-171450">
              <a:buClr>
                <a:schemeClr val="accent1"/>
              </a:buClr>
            </a:pPr>
            <a:r>
              <a:rPr lang="en-CA" sz="2400" dirty="0" smtClean="0">
                <a:solidFill>
                  <a:schemeClr val="tx1">
                    <a:lumMod val="75000"/>
                    <a:lumOff val="25000"/>
                  </a:schemeClr>
                </a:solidFill>
              </a:rPr>
              <a:t>Know the legal, axle and total weight</a:t>
            </a:r>
            <a:endParaRPr lang="en-CA" sz="2400" dirty="0">
              <a:solidFill>
                <a:schemeClr val="tx1">
                  <a:lumMod val="75000"/>
                  <a:lumOff val="25000"/>
                </a:schemeClr>
              </a:solidFill>
            </a:endParaRPr>
          </a:p>
          <a:p>
            <a:pPr marL="171450" lvl="0" indent="-171450">
              <a:buClr>
                <a:schemeClr val="accent1"/>
              </a:buClr>
            </a:pPr>
            <a:r>
              <a:rPr lang="en-CA" sz="2400" dirty="0" smtClean="0">
                <a:solidFill>
                  <a:schemeClr val="tx1">
                    <a:lumMod val="75000"/>
                    <a:lumOff val="25000"/>
                  </a:schemeClr>
                </a:solidFill>
              </a:rPr>
              <a:t>Load </a:t>
            </a:r>
            <a:r>
              <a:rPr lang="en-CA" sz="2400" dirty="0">
                <a:solidFill>
                  <a:schemeClr val="tx1">
                    <a:lumMod val="75000"/>
                    <a:lumOff val="25000"/>
                  </a:schemeClr>
                </a:solidFill>
              </a:rPr>
              <a:t>half in front and half in the rear</a:t>
            </a:r>
          </a:p>
          <a:p>
            <a:pPr marL="171450" lvl="0" indent="-171450">
              <a:buClr>
                <a:schemeClr val="accent1"/>
              </a:buClr>
            </a:pPr>
            <a:r>
              <a:rPr lang="en-CA" sz="2400" dirty="0">
                <a:solidFill>
                  <a:schemeClr val="tx1">
                    <a:lumMod val="75000"/>
                    <a:lumOff val="25000"/>
                  </a:schemeClr>
                </a:solidFill>
              </a:rPr>
              <a:t>Adjust according to axle weight limitations</a:t>
            </a:r>
          </a:p>
          <a:p>
            <a:pPr marL="171450" lvl="0" indent="-171450">
              <a:buClr>
                <a:schemeClr val="accent1"/>
              </a:buClr>
            </a:pPr>
            <a:r>
              <a:rPr lang="en-CA" sz="2400" dirty="0">
                <a:solidFill>
                  <a:schemeClr val="tx1">
                    <a:lumMod val="75000"/>
                    <a:lumOff val="25000"/>
                  </a:schemeClr>
                </a:solidFill>
              </a:rPr>
              <a:t>Spread the load </a:t>
            </a:r>
            <a:r>
              <a:rPr lang="en-CA" sz="2400" dirty="0" smtClean="0">
                <a:solidFill>
                  <a:schemeClr val="tx1">
                    <a:lumMod val="75000"/>
                    <a:lumOff val="25000"/>
                  </a:schemeClr>
                </a:solidFill>
              </a:rPr>
              <a:t>evenly, with heavy </a:t>
            </a:r>
            <a:r>
              <a:rPr lang="en-CA" sz="2400" dirty="0">
                <a:solidFill>
                  <a:schemeClr val="tx1">
                    <a:lumMod val="75000"/>
                    <a:lumOff val="25000"/>
                  </a:schemeClr>
                </a:solidFill>
              </a:rPr>
              <a:t>freight on the </a:t>
            </a:r>
            <a:r>
              <a:rPr lang="en-CA" sz="2400" dirty="0" smtClean="0">
                <a:solidFill>
                  <a:schemeClr val="tx1">
                    <a:lumMod val="75000"/>
                    <a:lumOff val="25000"/>
                  </a:schemeClr>
                </a:solidFill>
              </a:rPr>
              <a:t>bottom</a:t>
            </a:r>
            <a:endParaRPr lang="en-CA"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611606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Weight Distribution   </a:t>
            </a:r>
            <a:endParaRPr lang="en-CA" b="1" dirty="0"/>
          </a:p>
        </p:txBody>
      </p:sp>
      <p:sp>
        <p:nvSpPr>
          <p:cNvPr id="3" name="Content Placeholder 2"/>
          <p:cNvSpPr>
            <a:spLocks noGrp="1"/>
          </p:cNvSpPr>
          <p:nvPr>
            <p:ph sz="quarter" idx="11"/>
          </p:nvPr>
        </p:nvSpPr>
        <p:spPr>
          <a:xfrm>
            <a:off x="544671" y="934821"/>
            <a:ext cx="7886700" cy="708544"/>
          </a:xfrm>
        </p:spPr>
        <p:txBody>
          <a:bodyPr/>
          <a:lstStyle/>
          <a:p>
            <a:pPr marL="0" indent="0">
              <a:lnSpc>
                <a:spcPct val="107000"/>
              </a:lnSpc>
              <a:spcAft>
                <a:spcPts val="800"/>
              </a:spcAft>
              <a:buNone/>
            </a:pPr>
            <a:r>
              <a:rPr lang="en-US" dirty="0" smtClean="0">
                <a:solidFill>
                  <a:schemeClr val="tx1">
                    <a:lumMod val="75000"/>
                    <a:lumOff val="25000"/>
                  </a:schemeClr>
                </a:solidFill>
                <a:ea typeface="Calibri" panose="020F0502020204030204" pitchFamily="34" charset="0"/>
                <a:cs typeface="Times New Roman" panose="02020603050405020304" pitchFamily="18" charset="0"/>
              </a:rPr>
              <a:t>To evenly distribute the load in a trailer:</a:t>
            </a:r>
            <a:endParaRPr lang="en-US" dirty="0">
              <a:solidFill>
                <a:schemeClr val="tx1">
                  <a:lumMod val="75000"/>
                  <a:lumOff val="25000"/>
                </a:schemeClr>
              </a:solidFill>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smtClean="0">
              <a:solidFill>
                <a:schemeClr val="tx1">
                  <a:lumMod val="75000"/>
                  <a:lumOff val="25000"/>
                </a:schemeClr>
              </a:solidFill>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32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0" indent="0">
              <a:buNone/>
            </a:pPr>
            <a:endParaRPr lang="en-CA" sz="2400" dirty="0">
              <a:solidFill>
                <a:schemeClr val="tx1">
                  <a:lumMod val="75000"/>
                  <a:lumOff val="25000"/>
                </a:schemeClr>
              </a:solidFill>
            </a:endParaRPr>
          </a:p>
        </p:txBody>
      </p:sp>
      <p:grpSp>
        <p:nvGrpSpPr>
          <p:cNvPr id="13" name="Group 12"/>
          <p:cNvGrpSpPr/>
          <p:nvPr/>
        </p:nvGrpSpPr>
        <p:grpSpPr>
          <a:xfrm>
            <a:off x="1114216" y="2236759"/>
            <a:ext cx="6952690" cy="3332857"/>
            <a:chOff x="1114216" y="2236759"/>
            <a:chExt cx="6952690" cy="333285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6234" y="3842924"/>
              <a:ext cx="3090672" cy="117348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2432" y="2236759"/>
              <a:ext cx="3032760" cy="75285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216" y="3289712"/>
              <a:ext cx="2947416" cy="2279904"/>
            </a:xfrm>
            <a:prstGeom prst="rect">
              <a:avLst/>
            </a:prstGeom>
          </p:spPr>
        </p:pic>
      </p:grpSp>
    </p:spTree>
    <p:custDataLst>
      <p:tags r:id="rId1"/>
    </p:custDataLst>
    <p:extLst>
      <p:ext uri="{BB962C8B-B14F-4D97-AF65-F5344CB8AC3E}">
        <p14:creationId xmlns:p14="http://schemas.microsoft.com/office/powerpoint/2010/main" val="448074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Weight Distribution   </a:t>
            </a:r>
            <a:endParaRPr lang="en-CA" b="1" dirty="0"/>
          </a:p>
        </p:txBody>
      </p:sp>
      <p:sp>
        <p:nvSpPr>
          <p:cNvPr id="3" name="Content Placeholder 2"/>
          <p:cNvSpPr>
            <a:spLocks noGrp="1"/>
          </p:cNvSpPr>
          <p:nvPr>
            <p:ph sz="quarter" idx="11"/>
          </p:nvPr>
        </p:nvSpPr>
        <p:spPr>
          <a:xfrm>
            <a:off x="544671" y="934821"/>
            <a:ext cx="7886700" cy="708544"/>
          </a:xfrm>
        </p:spPr>
        <p:txBody>
          <a:bodyPr/>
          <a:lstStyle/>
          <a:p>
            <a:pPr marL="0" indent="0">
              <a:lnSpc>
                <a:spcPct val="107000"/>
              </a:lnSpc>
              <a:spcAft>
                <a:spcPts val="800"/>
              </a:spcAft>
              <a:buNone/>
            </a:pPr>
            <a:r>
              <a:rPr lang="en-US" dirty="0" smtClean="0">
                <a:solidFill>
                  <a:schemeClr val="tx1">
                    <a:lumMod val="75000"/>
                    <a:lumOff val="25000"/>
                  </a:schemeClr>
                </a:solidFill>
                <a:ea typeface="Calibri" panose="020F0502020204030204" pitchFamily="34" charset="0"/>
                <a:cs typeface="Times New Roman" panose="02020603050405020304" pitchFamily="18" charset="0"/>
              </a:rPr>
              <a:t>To evenly distribute the load in a trailer:</a:t>
            </a:r>
            <a:endParaRPr lang="en-US" dirty="0">
              <a:solidFill>
                <a:schemeClr val="tx1">
                  <a:lumMod val="75000"/>
                  <a:lumOff val="25000"/>
                </a:schemeClr>
              </a:solidFill>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smtClean="0">
              <a:solidFill>
                <a:schemeClr val="tx1">
                  <a:lumMod val="75000"/>
                  <a:lumOff val="25000"/>
                </a:schemeClr>
              </a:solidFill>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32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0" indent="0">
              <a:buNone/>
            </a:pPr>
            <a:endParaRPr lang="en-CA" sz="2400" dirty="0">
              <a:solidFill>
                <a:schemeClr val="tx1">
                  <a:lumMod val="75000"/>
                  <a:lumOff val="25000"/>
                </a:schemeClr>
              </a:solidFill>
            </a:endParaRPr>
          </a:p>
        </p:txBody>
      </p:sp>
      <p:grpSp>
        <p:nvGrpSpPr>
          <p:cNvPr id="22" name="Group 21"/>
          <p:cNvGrpSpPr/>
          <p:nvPr/>
        </p:nvGrpSpPr>
        <p:grpSpPr>
          <a:xfrm>
            <a:off x="1137757" y="1484126"/>
            <a:ext cx="6738341" cy="4963146"/>
            <a:chOff x="1137757" y="1484126"/>
            <a:chExt cx="6738341" cy="4963146"/>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271" y="1484126"/>
              <a:ext cx="3118104" cy="2691384"/>
            </a:xfrm>
            <a:prstGeom prst="rect">
              <a:avLst/>
            </a:prstGeom>
          </p:spPr>
        </p:pic>
        <p:pic>
          <p:nvPicPr>
            <p:cNvPr id="19" name="Picture 18"/>
            <p:cNvPicPr>
              <a:picLocks noChangeAspect="1"/>
            </p:cNvPicPr>
            <p:nvPr/>
          </p:nvPicPr>
          <p:blipFill>
            <a:blip r:embed="rId5"/>
            <a:stretch>
              <a:fillRect/>
            </a:stretch>
          </p:blipFill>
          <p:spPr>
            <a:xfrm>
              <a:off x="1137757" y="1706629"/>
              <a:ext cx="3000150" cy="2246379"/>
            </a:xfrm>
            <a:prstGeom prst="rect">
              <a:avLst/>
            </a:prstGeom>
          </p:spPr>
        </p:pic>
        <p:pic>
          <p:nvPicPr>
            <p:cNvPr id="20" name="Picture 19"/>
            <p:cNvPicPr>
              <a:picLocks noChangeAspect="1"/>
            </p:cNvPicPr>
            <p:nvPr/>
          </p:nvPicPr>
          <p:blipFill>
            <a:blip r:embed="rId6"/>
            <a:stretch>
              <a:fillRect/>
            </a:stretch>
          </p:blipFill>
          <p:spPr>
            <a:xfrm>
              <a:off x="1214032" y="4200893"/>
              <a:ext cx="2847600" cy="2195614"/>
            </a:xfrm>
            <a:prstGeom prst="rect">
              <a:avLst/>
            </a:prstGeom>
          </p:spPr>
        </p:pic>
        <p:pic>
          <p:nvPicPr>
            <p:cNvPr id="21" name="Picture 20"/>
            <p:cNvPicPr>
              <a:picLocks noChangeAspect="1"/>
            </p:cNvPicPr>
            <p:nvPr/>
          </p:nvPicPr>
          <p:blipFill>
            <a:blip r:embed="rId7"/>
            <a:stretch>
              <a:fillRect/>
            </a:stretch>
          </p:blipFill>
          <p:spPr>
            <a:xfrm>
              <a:off x="4672548" y="4150127"/>
              <a:ext cx="3203550" cy="2297145"/>
            </a:xfrm>
            <a:prstGeom prst="rect">
              <a:avLst/>
            </a:prstGeom>
          </p:spPr>
        </p:pic>
      </p:grpSp>
    </p:spTree>
    <p:custDataLst>
      <p:tags r:id="rId1"/>
    </p:custDataLst>
    <p:extLst>
      <p:ext uri="{BB962C8B-B14F-4D97-AF65-F5344CB8AC3E}">
        <p14:creationId xmlns:p14="http://schemas.microsoft.com/office/powerpoint/2010/main" val="235061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298383" y="203439"/>
            <a:ext cx="7886700" cy="665163"/>
          </a:xfrm>
          <a:prstGeom prst="rect">
            <a:avLst/>
          </a:prstGeom>
        </p:spPr>
        <p:txBody>
          <a:bodyPr/>
          <a:lstStyle/>
          <a:p>
            <a:pPr marL="0" inden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Tie-downs and Working Load Limits</a:t>
            </a:r>
            <a:endParaRPr lang="en-CA" b="1" dirty="0">
              <a:solidFill>
                <a:schemeClr val="tx1">
                  <a:lumMod val="75000"/>
                  <a:lumOff val="25000"/>
                </a:schemeClr>
              </a:solidFill>
              <a:latin typeface="Calibri Light" panose="020F030202020403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893382EF-B063-644C-A557-466824D23461}"/>
              </a:ext>
            </a:extLst>
          </p:cNvPr>
          <p:cNvSpPr txBox="1">
            <a:spLocks/>
          </p:cNvSpPr>
          <p:nvPr/>
        </p:nvSpPr>
        <p:spPr>
          <a:xfrm>
            <a:off x="507696" y="868602"/>
            <a:ext cx="8008506" cy="56686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800"/>
              </a:spcAft>
              <a:buNone/>
            </a:pPr>
            <a:r>
              <a:rPr lang="en-US" dirty="0">
                <a:solidFill>
                  <a:schemeClr val="tx1">
                    <a:lumMod val="75000"/>
                    <a:lumOff val="25000"/>
                  </a:schemeClr>
                </a:solidFill>
                <a:latin typeface="Calibri Light" panose="020F0302020204030204" pitchFamily="34" charset="0"/>
              </a:rPr>
              <a:t>After completing this section, you should be able to:</a:t>
            </a:r>
            <a:endParaRPr lang="en-CA" dirty="0">
              <a:solidFill>
                <a:schemeClr val="tx1">
                  <a:lumMod val="75000"/>
                  <a:lumOff val="25000"/>
                </a:schemeClr>
              </a:solidFill>
              <a:latin typeface="Calibri Light" panose="020F0302020204030204" pitchFamily="34" charset="0"/>
            </a:endParaRPr>
          </a:p>
          <a:p>
            <a:pPr>
              <a:lnSpc>
                <a:spcPct val="100000"/>
              </a:lnSpc>
              <a:spcBef>
                <a:spcPts val="0"/>
              </a:spcBef>
              <a:spcAft>
                <a:spcPts val="800"/>
              </a:spcAft>
            </a:pPr>
            <a:r>
              <a:rPr lang="en-CA" sz="2400" dirty="0" smtClean="0">
                <a:solidFill>
                  <a:schemeClr val="tx1">
                    <a:lumMod val="75000"/>
                    <a:lumOff val="25000"/>
                  </a:schemeClr>
                </a:solidFill>
                <a:latin typeface="Calibri Light" panose="020F0302020204030204" pitchFamily="34" charset="0"/>
                <a:cs typeface="Arial" panose="020B0604020202020204" pitchFamily="34" charset="0"/>
              </a:rPr>
              <a:t>Explain that articles of cargo are generally secured against the vehicle’s structure by using devices such as tie-downs, blocking and bracing</a:t>
            </a:r>
          </a:p>
          <a:p>
            <a:pPr>
              <a:lnSpc>
                <a:spcPct val="100000"/>
              </a:lnSpc>
              <a:spcBef>
                <a:spcPts val="0"/>
              </a:spcBef>
              <a:spcAft>
                <a:spcPts val="800"/>
              </a:spcAft>
            </a:pPr>
            <a:r>
              <a:rPr lang="en-CA" sz="2400" dirty="0" smtClean="0">
                <a:solidFill>
                  <a:schemeClr val="tx1">
                    <a:lumMod val="75000"/>
                    <a:lumOff val="25000"/>
                  </a:schemeClr>
                </a:solidFill>
                <a:latin typeface="Calibri Light" panose="020F0302020204030204" pitchFamily="34" charset="0"/>
                <a:cs typeface="Arial" panose="020B0604020202020204" pitchFamily="34" charset="0"/>
              </a:rPr>
              <a:t>Describe methods for rating the strength of devices used to secure cargo and recognize that most cargo requires a minimum number of tie-downs with particular working load limit ratings</a:t>
            </a:r>
          </a:p>
          <a:p>
            <a:pPr>
              <a:lnSpc>
                <a:spcPct val="100000"/>
              </a:lnSpc>
              <a:spcBef>
                <a:spcPts val="0"/>
              </a:spcBef>
              <a:spcAft>
                <a:spcPts val="800"/>
              </a:spcAft>
            </a:pPr>
            <a:r>
              <a:rPr lang="en-CA" sz="2400" dirty="0" smtClean="0">
                <a:solidFill>
                  <a:schemeClr val="tx1">
                    <a:lumMod val="75000"/>
                    <a:lumOff val="25000"/>
                  </a:schemeClr>
                </a:solidFill>
                <a:latin typeface="Calibri Light" panose="020F0302020204030204" pitchFamily="34" charset="0"/>
                <a:cs typeface="Arial" panose="020B0604020202020204" pitchFamily="34" charset="0"/>
              </a:rPr>
              <a:t>Explain that tie-down ratings are determined by manufacturers, expressed as a “working load limit” (WLL) and marked on the tie-downs</a:t>
            </a:r>
          </a:p>
          <a:p>
            <a:pPr>
              <a:lnSpc>
                <a:spcPct val="100000"/>
              </a:lnSpc>
              <a:spcBef>
                <a:spcPts val="0"/>
              </a:spcBef>
              <a:spcAft>
                <a:spcPts val="800"/>
              </a:spcAft>
            </a:pPr>
            <a:r>
              <a:rPr lang="en-CA" sz="2400" dirty="0" smtClean="0">
                <a:solidFill>
                  <a:schemeClr val="tx1">
                    <a:lumMod val="75000"/>
                    <a:lumOff val="25000"/>
                  </a:schemeClr>
                </a:solidFill>
                <a:latin typeface="Calibri Light" panose="020F0302020204030204" pitchFamily="34" charset="0"/>
                <a:cs typeface="Arial" panose="020B0604020202020204" pitchFamily="34" charset="0"/>
              </a:rPr>
              <a:t>Describe how the combined strength of individual tie-downs used together to restrain cargo is called the “aggregate working load limit”</a:t>
            </a:r>
          </a:p>
          <a:p>
            <a:endParaRPr lang="en-CA" sz="2000" b="1" dirty="0">
              <a:solidFill>
                <a:schemeClr val="tx1">
                  <a:lumMod val="75000"/>
                  <a:lumOff val="25000"/>
                </a:schemeClr>
              </a:solidFill>
              <a:latin typeface="Calibri Light" panose="020F03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72014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Tie-downs</a:t>
            </a:r>
            <a:endParaRPr lang="en-CA" b="1" dirty="0"/>
          </a:p>
        </p:txBody>
      </p:sp>
      <p:sp>
        <p:nvSpPr>
          <p:cNvPr id="3" name="Content Placeholder 2"/>
          <p:cNvSpPr>
            <a:spLocks noGrp="1"/>
          </p:cNvSpPr>
          <p:nvPr>
            <p:ph sz="quarter" idx="11"/>
          </p:nvPr>
        </p:nvSpPr>
        <p:spPr>
          <a:xfrm>
            <a:off x="544671" y="934820"/>
            <a:ext cx="7886700" cy="5355143"/>
          </a:xfrm>
        </p:spPr>
        <p:txBody>
          <a:bodyPr/>
          <a:lstStyle/>
          <a:p>
            <a:pPr marL="0" indent="0">
              <a:lnSpc>
                <a:spcPct val="100000"/>
              </a:lnSpc>
              <a:spcAft>
                <a:spcPts val="800"/>
              </a:spcAft>
              <a:buClr>
                <a:schemeClr val="accent1"/>
              </a:buClr>
              <a:buNone/>
            </a:pPr>
            <a:r>
              <a:rPr lang="en-CA" dirty="0">
                <a:solidFill>
                  <a:schemeClr val="tx1">
                    <a:lumMod val="75000"/>
                    <a:lumOff val="25000"/>
                  </a:schemeClr>
                </a:solidFill>
              </a:rPr>
              <a:t>Tie-downs are a primary device for cargo </a:t>
            </a:r>
            <a:r>
              <a:rPr lang="en-CA" dirty="0" smtClean="0">
                <a:solidFill>
                  <a:schemeClr val="tx1">
                    <a:lumMod val="75000"/>
                    <a:lumOff val="25000"/>
                  </a:schemeClr>
                </a:solidFill>
              </a:rPr>
              <a:t>securement </a:t>
            </a:r>
          </a:p>
          <a:p>
            <a:pPr>
              <a:buClr>
                <a:schemeClr val="accent1"/>
              </a:buClr>
            </a:pPr>
            <a:r>
              <a:rPr lang="en-CA" dirty="0" smtClean="0">
                <a:solidFill>
                  <a:schemeClr val="tx1">
                    <a:lumMod val="75000"/>
                    <a:lumOff val="25000"/>
                  </a:schemeClr>
                </a:solidFill>
              </a:rPr>
              <a:t>Use inside </a:t>
            </a:r>
            <a:r>
              <a:rPr lang="en-CA" dirty="0">
                <a:solidFill>
                  <a:schemeClr val="tx1">
                    <a:lumMod val="75000"/>
                    <a:lumOff val="25000"/>
                  </a:schemeClr>
                </a:solidFill>
              </a:rPr>
              <a:t>any rub rails </a:t>
            </a:r>
            <a:endParaRPr lang="en-CA" dirty="0" smtClean="0">
              <a:solidFill>
                <a:schemeClr val="tx1">
                  <a:lumMod val="75000"/>
                  <a:lumOff val="25000"/>
                </a:schemeClr>
              </a:solidFill>
            </a:endParaRPr>
          </a:p>
          <a:p>
            <a:pPr>
              <a:buClr>
                <a:schemeClr val="accent1"/>
              </a:buClr>
            </a:pPr>
            <a:r>
              <a:rPr lang="en-CA" dirty="0" smtClean="0">
                <a:solidFill>
                  <a:schemeClr val="tx1">
                    <a:lumMod val="75000"/>
                    <a:lumOff val="25000"/>
                  </a:schemeClr>
                </a:solidFill>
              </a:rPr>
              <a:t>Use </a:t>
            </a:r>
            <a:r>
              <a:rPr lang="en-CA" dirty="0">
                <a:solidFill>
                  <a:schemeClr val="tx1">
                    <a:lumMod val="75000"/>
                    <a:lumOff val="25000"/>
                  </a:schemeClr>
                </a:solidFill>
              </a:rPr>
              <a:t>edge protectors wherever a tie-down may be worn down, cut, or crushed to the point it touches an article of </a:t>
            </a:r>
            <a:r>
              <a:rPr lang="en-CA" dirty="0" smtClean="0">
                <a:solidFill>
                  <a:schemeClr val="tx1">
                    <a:lumMod val="75000"/>
                    <a:lumOff val="25000"/>
                  </a:schemeClr>
                </a:solidFill>
              </a:rPr>
              <a:t>cargo</a:t>
            </a:r>
            <a:endParaRPr lang="en-CA" dirty="0">
              <a:solidFill>
                <a:schemeClr val="tx1">
                  <a:lumMod val="75000"/>
                  <a:lumOff val="25000"/>
                </a:schemeClr>
              </a:solidFill>
            </a:endParaRPr>
          </a:p>
          <a:p>
            <a:pPr>
              <a:buClr>
                <a:schemeClr val="accent1"/>
              </a:buClr>
            </a:pPr>
            <a:r>
              <a:rPr lang="en-CA" dirty="0" smtClean="0">
                <a:solidFill>
                  <a:schemeClr val="tx1">
                    <a:lumMod val="75000"/>
                    <a:lumOff val="25000"/>
                  </a:schemeClr>
                </a:solidFill>
              </a:rPr>
              <a:t>The working </a:t>
            </a:r>
            <a:r>
              <a:rPr lang="en-CA" dirty="0">
                <a:solidFill>
                  <a:schemeClr val="tx1">
                    <a:lumMod val="75000"/>
                    <a:lumOff val="25000"/>
                  </a:schemeClr>
                </a:solidFill>
              </a:rPr>
              <a:t>load limit (WLL) </a:t>
            </a:r>
            <a:r>
              <a:rPr lang="en-CA" dirty="0" smtClean="0">
                <a:solidFill>
                  <a:schemeClr val="tx1">
                    <a:lumMod val="75000"/>
                    <a:lumOff val="25000"/>
                  </a:schemeClr>
                </a:solidFill>
              </a:rPr>
              <a:t>is </a:t>
            </a:r>
            <a:r>
              <a:rPr lang="en-CA" dirty="0">
                <a:solidFill>
                  <a:schemeClr val="tx1">
                    <a:lumMod val="75000"/>
                    <a:lumOff val="25000"/>
                  </a:schemeClr>
                </a:solidFill>
              </a:rPr>
              <a:t>the maximum they can handle during normal </a:t>
            </a:r>
            <a:r>
              <a:rPr lang="en-CA" dirty="0" smtClean="0">
                <a:solidFill>
                  <a:schemeClr val="tx1">
                    <a:lumMod val="75000"/>
                    <a:lumOff val="25000"/>
                  </a:schemeClr>
                </a:solidFill>
              </a:rPr>
              <a:t>service</a:t>
            </a:r>
          </a:p>
          <a:p>
            <a:pPr lvl="1">
              <a:buClr>
                <a:schemeClr val="accent1"/>
              </a:buClr>
            </a:pPr>
            <a:r>
              <a:rPr lang="en-CA" dirty="0">
                <a:solidFill>
                  <a:schemeClr val="tx1">
                    <a:lumMod val="75000"/>
                    <a:lumOff val="25000"/>
                  </a:schemeClr>
                </a:solidFill>
              </a:rPr>
              <a:t>Unmarked tie-downs do not </a:t>
            </a:r>
            <a:r>
              <a:rPr lang="en-CA" dirty="0" smtClean="0">
                <a:solidFill>
                  <a:schemeClr val="tx1">
                    <a:lumMod val="75000"/>
                    <a:lumOff val="25000"/>
                  </a:schemeClr>
                </a:solidFill>
              </a:rPr>
              <a:t/>
            </a:r>
            <a:br>
              <a:rPr lang="en-CA" dirty="0" smtClean="0">
                <a:solidFill>
                  <a:schemeClr val="tx1">
                    <a:lumMod val="75000"/>
                    <a:lumOff val="25000"/>
                  </a:schemeClr>
                </a:solidFill>
              </a:rPr>
            </a:br>
            <a:r>
              <a:rPr lang="en-CA" dirty="0" smtClean="0">
                <a:solidFill>
                  <a:schemeClr val="tx1">
                    <a:lumMod val="75000"/>
                    <a:lumOff val="25000"/>
                  </a:schemeClr>
                </a:solidFill>
              </a:rPr>
              <a:t>comply </a:t>
            </a:r>
            <a:r>
              <a:rPr lang="en-CA" dirty="0">
                <a:solidFill>
                  <a:schemeClr val="tx1">
                    <a:lumMod val="75000"/>
                    <a:lumOff val="25000"/>
                  </a:schemeClr>
                </a:solidFill>
              </a:rPr>
              <a:t>with regulations and </a:t>
            </a:r>
            <a:r>
              <a:rPr lang="en-CA" dirty="0" smtClean="0">
                <a:solidFill>
                  <a:schemeClr val="tx1">
                    <a:lumMod val="75000"/>
                    <a:lumOff val="25000"/>
                  </a:schemeClr>
                </a:solidFill>
              </a:rPr>
              <a:t/>
            </a:r>
            <a:br>
              <a:rPr lang="en-CA" dirty="0" smtClean="0">
                <a:solidFill>
                  <a:schemeClr val="tx1">
                    <a:lumMod val="75000"/>
                    <a:lumOff val="25000"/>
                  </a:schemeClr>
                </a:solidFill>
              </a:rPr>
            </a:br>
            <a:r>
              <a:rPr lang="en-CA" dirty="0" smtClean="0">
                <a:solidFill>
                  <a:schemeClr val="tx1">
                    <a:lumMod val="75000"/>
                    <a:lumOff val="25000"/>
                  </a:schemeClr>
                </a:solidFill>
              </a:rPr>
              <a:t>cannot </a:t>
            </a:r>
            <a:r>
              <a:rPr lang="en-CA" dirty="0">
                <a:solidFill>
                  <a:schemeClr val="tx1">
                    <a:lumMod val="75000"/>
                    <a:lumOff val="25000"/>
                  </a:schemeClr>
                </a:solidFill>
              </a:rPr>
              <a:t>be </a:t>
            </a:r>
            <a:r>
              <a:rPr lang="en-CA" dirty="0" smtClean="0">
                <a:solidFill>
                  <a:schemeClr val="tx1">
                    <a:lumMod val="75000"/>
                    <a:lumOff val="25000"/>
                  </a:schemeClr>
                </a:solidFill>
              </a:rPr>
              <a:t>used</a:t>
            </a:r>
            <a:endParaRPr lang="en-CA" dirty="0">
              <a:solidFill>
                <a:schemeClr val="tx1">
                  <a:lumMod val="75000"/>
                  <a:lumOff val="25000"/>
                </a:schemeClr>
              </a:solidFill>
            </a:endParaRPr>
          </a:p>
          <a:p>
            <a:pPr>
              <a:lnSpc>
                <a:spcPct val="100000"/>
              </a:lnSpc>
              <a:spcAft>
                <a:spcPts val="800"/>
              </a:spcAft>
              <a:buClr>
                <a:schemeClr val="accent1"/>
              </a:buClr>
            </a:pPr>
            <a:endParaRPr lang="en-US" sz="2400" dirty="0" smtClean="0">
              <a:solidFill>
                <a:schemeClr val="tx1">
                  <a:lumMod val="75000"/>
                  <a:lumOff val="25000"/>
                </a:schemeClr>
              </a:solidFill>
              <a:ea typeface="Calibri" panose="020F0502020204030204" pitchFamily="34" charset="0"/>
              <a:cs typeface="Times New Roman" panose="02020603050405020304" pitchFamily="18" charset="0"/>
            </a:endParaRPr>
          </a:p>
        </p:txBody>
      </p:sp>
      <p:pic>
        <p:nvPicPr>
          <p:cNvPr id="4" name="Picture 3"/>
          <p:cNvPicPr/>
          <p:nvPr/>
        </p:nvPicPr>
        <p:blipFill rotWithShape="1">
          <a:blip r:embed="rId4">
            <a:extLst>
              <a:ext uri="{28A0092B-C50C-407E-A947-70E740481C1C}">
                <a14:useLocalDpi xmlns:a14="http://schemas.microsoft.com/office/drawing/2010/main" val="0"/>
              </a:ext>
            </a:extLst>
          </a:blip>
          <a:srcRect l="5525" t="11512" r="8287" b="10609"/>
          <a:stretch/>
        </p:blipFill>
        <p:spPr bwMode="auto">
          <a:xfrm>
            <a:off x="5355828" y="4213889"/>
            <a:ext cx="3075543" cy="1965238"/>
          </a:xfrm>
          <a:prstGeom prst="roundRect">
            <a:avLst>
              <a:gd name="adj" fmla="val 16667"/>
            </a:avLst>
          </a:prstGeom>
          <a:ln>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401859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Working Load Limits (WLL) </a:t>
            </a:r>
            <a:endParaRPr lang="en-CA" b="1" dirty="0"/>
          </a:p>
        </p:txBody>
      </p:sp>
      <p:sp>
        <p:nvSpPr>
          <p:cNvPr id="3" name="Content Placeholder 2"/>
          <p:cNvSpPr>
            <a:spLocks noGrp="1"/>
          </p:cNvSpPr>
          <p:nvPr>
            <p:ph sz="quarter" idx="11"/>
          </p:nvPr>
        </p:nvSpPr>
        <p:spPr>
          <a:xfrm>
            <a:off x="544670" y="934822"/>
            <a:ext cx="8599329" cy="906828"/>
          </a:xfrm>
        </p:spPr>
        <p:txBody>
          <a:bodyPr/>
          <a:lstStyle/>
          <a:p>
            <a:pPr marL="0" indent="0">
              <a:lnSpc>
                <a:spcPct val="100000"/>
              </a:lnSpc>
              <a:spcAft>
                <a:spcPts val="800"/>
              </a:spcAft>
              <a:buClr>
                <a:schemeClr val="accent1"/>
              </a:buClr>
              <a:buNone/>
            </a:pPr>
            <a:r>
              <a:rPr lang="en-US" dirty="0">
                <a:solidFill>
                  <a:schemeClr val="tx1">
                    <a:lumMod val="75000"/>
                    <a:lumOff val="25000"/>
                  </a:schemeClr>
                </a:solidFill>
                <a:ea typeface="Calibri" panose="020F0502020204030204" pitchFamily="34" charset="0"/>
                <a:cs typeface="Times New Roman" panose="02020603050405020304" pitchFamily="18" charset="0"/>
              </a:rPr>
              <a:t>C</a:t>
            </a:r>
            <a:r>
              <a:rPr lang="en-US" dirty="0" smtClean="0">
                <a:solidFill>
                  <a:schemeClr val="tx1">
                    <a:lumMod val="75000"/>
                    <a:lumOff val="25000"/>
                  </a:schemeClr>
                </a:solidFill>
                <a:ea typeface="Calibri" panose="020F0502020204030204" pitchFamily="34" charset="0"/>
                <a:cs typeface="Times New Roman" panose="02020603050405020304" pitchFamily="18" charset="0"/>
              </a:rPr>
              <a:t>alculating aggregate (combined) working load limits</a:t>
            </a:r>
            <a:br>
              <a:rPr lang="en-US" dirty="0" smtClean="0">
                <a:solidFill>
                  <a:schemeClr val="tx1">
                    <a:lumMod val="75000"/>
                    <a:lumOff val="25000"/>
                  </a:schemeClr>
                </a:solidFill>
                <a:ea typeface="Calibri" panose="020F0502020204030204" pitchFamily="34" charset="0"/>
                <a:cs typeface="Times New Roman" panose="02020603050405020304" pitchFamily="18" charset="0"/>
              </a:rPr>
            </a:br>
            <a:endParaRPr lang="en-US" dirty="0" smtClean="0">
              <a:solidFill>
                <a:schemeClr val="tx1">
                  <a:lumMod val="75000"/>
                  <a:lumOff val="25000"/>
                </a:schemeClr>
              </a:solidFill>
              <a:ea typeface="Calibri" panose="020F0502020204030204" pitchFamily="34" charset="0"/>
              <a:cs typeface="Times New Roman" panose="02020603050405020304" pitchFamily="18" charset="0"/>
            </a:endParaRPr>
          </a:p>
        </p:txBody>
      </p:sp>
      <p:sp>
        <p:nvSpPr>
          <p:cNvPr id="5" name="Content Placeholder 2"/>
          <p:cNvSpPr txBox="1">
            <a:spLocks/>
          </p:cNvSpPr>
          <p:nvPr/>
        </p:nvSpPr>
        <p:spPr>
          <a:xfrm>
            <a:off x="4757007" y="2536593"/>
            <a:ext cx="7770273" cy="13770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Clr>
                <a:schemeClr val="accent1"/>
              </a:buClr>
              <a:buNone/>
            </a:pPr>
            <a:endParaRPr lang="en-US" sz="2400" dirty="0" smtClean="0">
              <a:solidFill>
                <a:schemeClr val="tx1">
                  <a:lumMod val="75000"/>
                  <a:lumOff val="25000"/>
                </a:schemeClr>
              </a:solidFill>
              <a:ea typeface="Calibri" panose="020F0502020204030204" pitchFamily="34" charset="0"/>
              <a:cs typeface="Times New Roman" panose="02020603050405020304" pitchFamily="18" charset="0"/>
            </a:endParaRPr>
          </a:p>
        </p:txBody>
      </p:sp>
      <p:grpSp>
        <p:nvGrpSpPr>
          <p:cNvPr id="9" name="Group 8"/>
          <p:cNvGrpSpPr/>
          <p:nvPr/>
        </p:nvGrpSpPr>
        <p:grpSpPr>
          <a:xfrm>
            <a:off x="544671" y="2032718"/>
            <a:ext cx="6826597" cy="3944259"/>
            <a:chOff x="544671" y="2223789"/>
            <a:chExt cx="6826597" cy="3944259"/>
          </a:xfrm>
        </p:grpSpPr>
        <p:sp>
          <p:nvSpPr>
            <p:cNvPr id="10" name="Freeform 9"/>
            <p:cNvSpPr/>
            <p:nvPr/>
          </p:nvSpPr>
          <p:spPr>
            <a:xfrm>
              <a:off x="3699350" y="2224270"/>
              <a:ext cx="3671918" cy="1877989"/>
            </a:xfrm>
            <a:custGeom>
              <a:avLst/>
              <a:gdLst>
                <a:gd name="connsiteX0" fmla="*/ 0 w 4732019"/>
                <a:gd name="connsiteY0" fmla="*/ 234749 h 1877989"/>
                <a:gd name="connsiteX1" fmla="*/ 3793025 w 4732019"/>
                <a:gd name="connsiteY1" fmla="*/ 234749 h 1877989"/>
                <a:gd name="connsiteX2" fmla="*/ 3793025 w 4732019"/>
                <a:gd name="connsiteY2" fmla="*/ 0 h 1877989"/>
                <a:gd name="connsiteX3" fmla="*/ 4732019 w 4732019"/>
                <a:gd name="connsiteY3" fmla="*/ 938995 h 1877989"/>
                <a:gd name="connsiteX4" fmla="*/ 3793025 w 4732019"/>
                <a:gd name="connsiteY4" fmla="*/ 1877989 h 1877989"/>
                <a:gd name="connsiteX5" fmla="*/ 3793025 w 4732019"/>
                <a:gd name="connsiteY5" fmla="*/ 1643240 h 1877989"/>
                <a:gd name="connsiteX6" fmla="*/ 0 w 4732019"/>
                <a:gd name="connsiteY6" fmla="*/ 1643240 h 1877989"/>
                <a:gd name="connsiteX7" fmla="*/ 0 w 4732019"/>
                <a:gd name="connsiteY7" fmla="*/ 234749 h 187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2019" h="1877989">
                  <a:moveTo>
                    <a:pt x="0" y="234749"/>
                  </a:moveTo>
                  <a:lnTo>
                    <a:pt x="3793025" y="234749"/>
                  </a:lnTo>
                  <a:lnTo>
                    <a:pt x="3793025" y="0"/>
                  </a:lnTo>
                  <a:lnTo>
                    <a:pt x="4732019" y="938995"/>
                  </a:lnTo>
                  <a:lnTo>
                    <a:pt x="3793025" y="1877989"/>
                  </a:lnTo>
                  <a:lnTo>
                    <a:pt x="3793025" y="1643240"/>
                  </a:lnTo>
                  <a:lnTo>
                    <a:pt x="0" y="1643240"/>
                  </a:lnTo>
                  <a:lnTo>
                    <a:pt x="0" y="23474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 tIns="249989" rIns="719486" bIns="249989" numCol="1" spcCol="1270" anchor="ctr" anchorCtr="0">
              <a:noAutofit/>
            </a:bodyPr>
            <a:lstStyle/>
            <a:p>
              <a:pPr marL="0" lvl="1" algn="ctr" defTabSz="1066800">
                <a:lnSpc>
                  <a:spcPct val="90000"/>
                </a:lnSpc>
                <a:spcBef>
                  <a:spcPct val="0"/>
                </a:spcBef>
                <a:spcAft>
                  <a:spcPct val="15000"/>
                </a:spcAft>
              </a:pPr>
              <a:r>
                <a:rPr lang="en-US" sz="2400" kern="12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Add the WLLs of each tie down</a:t>
              </a:r>
              <a:endParaRPr lang="en-US" sz="2400" kern="1200" dirty="0">
                <a:latin typeface="Calibri Light" panose="020F0302020204030204" pitchFamily="34" charset="0"/>
              </a:endParaRPr>
            </a:p>
          </p:txBody>
        </p:sp>
        <p:sp>
          <p:nvSpPr>
            <p:cNvPr id="11" name="Freeform 10"/>
            <p:cNvSpPr/>
            <p:nvPr/>
          </p:nvSpPr>
          <p:spPr>
            <a:xfrm>
              <a:off x="544671" y="2223789"/>
              <a:ext cx="3154679" cy="1877989"/>
            </a:xfrm>
            <a:custGeom>
              <a:avLst/>
              <a:gdLst>
                <a:gd name="connsiteX0" fmla="*/ 0 w 3154679"/>
                <a:gd name="connsiteY0" fmla="*/ 313004 h 1877989"/>
                <a:gd name="connsiteX1" fmla="*/ 313004 w 3154679"/>
                <a:gd name="connsiteY1" fmla="*/ 0 h 1877989"/>
                <a:gd name="connsiteX2" fmla="*/ 2841675 w 3154679"/>
                <a:gd name="connsiteY2" fmla="*/ 0 h 1877989"/>
                <a:gd name="connsiteX3" fmla="*/ 3154679 w 3154679"/>
                <a:gd name="connsiteY3" fmla="*/ 313004 h 1877989"/>
                <a:gd name="connsiteX4" fmla="*/ 3154679 w 3154679"/>
                <a:gd name="connsiteY4" fmla="*/ 1564985 h 1877989"/>
                <a:gd name="connsiteX5" fmla="*/ 2841675 w 3154679"/>
                <a:gd name="connsiteY5" fmla="*/ 1877989 h 1877989"/>
                <a:gd name="connsiteX6" fmla="*/ 313004 w 3154679"/>
                <a:gd name="connsiteY6" fmla="*/ 1877989 h 1877989"/>
                <a:gd name="connsiteX7" fmla="*/ 0 w 3154679"/>
                <a:gd name="connsiteY7" fmla="*/ 1564985 h 1877989"/>
                <a:gd name="connsiteX8" fmla="*/ 0 w 3154679"/>
                <a:gd name="connsiteY8" fmla="*/ 313004 h 187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679" h="1877989">
                  <a:moveTo>
                    <a:pt x="0" y="313004"/>
                  </a:moveTo>
                  <a:cubicBezTo>
                    <a:pt x="0" y="140137"/>
                    <a:pt x="140137" y="0"/>
                    <a:pt x="313004" y="0"/>
                  </a:cubicBezTo>
                  <a:lnTo>
                    <a:pt x="2841675" y="0"/>
                  </a:lnTo>
                  <a:cubicBezTo>
                    <a:pt x="3014542" y="0"/>
                    <a:pt x="3154679" y="140137"/>
                    <a:pt x="3154679" y="313004"/>
                  </a:cubicBezTo>
                  <a:lnTo>
                    <a:pt x="3154679" y="1564985"/>
                  </a:lnTo>
                  <a:cubicBezTo>
                    <a:pt x="3154679" y="1737852"/>
                    <a:pt x="3014542" y="1877989"/>
                    <a:pt x="2841675" y="1877989"/>
                  </a:cubicBezTo>
                  <a:lnTo>
                    <a:pt x="313004" y="1877989"/>
                  </a:lnTo>
                  <a:cubicBezTo>
                    <a:pt x="140137" y="1877989"/>
                    <a:pt x="0" y="1737852"/>
                    <a:pt x="0" y="1564985"/>
                  </a:cubicBezTo>
                  <a:lnTo>
                    <a:pt x="0" y="3130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116" tIns="137396" rIns="183116" bIns="137396"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Tie-downs that go from one anchor point to another on the vehicle</a:t>
              </a:r>
              <a:endParaRPr lang="en-US" sz="2400" kern="1200" dirty="0">
                <a:latin typeface="Calibri Light" panose="020F0302020204030204" pitchFamily="34" charset="0"/>
              </a:endParaRPr>
            </a:p>
          </p:txBody>
        </p:sp>
        <p:sp>
          <p:nvSpPr>
            <p:cNvPr id="12" name="Freeform 11"/>
            <p:cNvSpPr/>
            <p:nvPr/>
          </p:nvSpPr>
          <p:spPr>
            <a:xfrm>
              <a:off x="3699350" y="4290059"/>
              <a:ext cx="3671918" cy="1877989"/>
            </a:xfrm>
            <a:custGeom>
              <a:avLst/>
              <a:gdLst>
                <a:gd name="connsiteX0" fmla="*/ 0 w 4732019"/>
                <a:gd name="connsiteY0" fmla="*/ 234749 h 1877989"/>
                <a:gd name="connsiteX1" fmla="*/ 3793025 w 4732019"/>
                <a:gd name="connsiteY1" fmla="*/ 234749 h 1877989"/>
                <a:gd name="connsiteX2" fmla="*/ 3793025 w 4732019"/>
                <a:gd name="connsiteY2" fmla="*/ 0 h 1877989"/>
                <a:gd name="connsiteX3" fmla="*/ 4732019 w 4732019"/>
                <a:gd name="connsiteY3" fmla="*/ 938995 h 1877989"/>
                <a:gd name="connsiteX4" fmla="*/ 3793025 w 4732019"/>
                <a:gd name="connsiteY4" fmla="*/ 1877989 h 1877989"/>
                <a:gd name="connsiteX5" fmla="*/ 3793025 w 4732019"/>
                <a:gd name="connsiteY5" fmla="*/ 1643240 h 1877989"/>
                <a:gd name="connsiteX6" fmla="*/ 0 w 4732019"/>
                <a:gd name="connsiteY6" fmla="*/ 1643240 h 1877989"/>
                <a:gd name="connsiteX7" fmla="*/ 0 w 4732019"/>
                <a:gd name="connsiteY7" fmla="*/ 234749 h 187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2019" h="1877989">
                  <a:moveTo>
                    <a:pt x="0" y="234749"/>
                  </a:moveTo>
                  <a:lnTo>
                    <a:pt x="3793025" y="234749"/>
                  </a:lnTo>
                  <a:lnTo>
                    <a:pt x="3793025" y="0"/>
                  </a:lnTo>
                  <a:lnTo>
                    <a:pt x="4732019" y="938995"/>
                  </a:lnTo>
                  <a:lnTo>
                    <a:pt x="3793025" y="1877989"/>
                  </a:lnTo>
                  <a:lnTo>
                    <a:pt x="3793025" y="1643240"/>
                  </a:lnTo>
                  <a:lnTo>
                    <a:pt x="0" y="1643240"/>
                  </a:lnTo>
                  <a:lnTo>
                    <a:pt x="0" y="23474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 tIns="249989" rIns="719486" bIns="249989" numCol="1" spcCol="1270" anchor="ctr" anchorCtr="0">
              <a:noAutofit/>
            </a:bodyPr>
            <a:lstStyle/>
            <a:p>
              <a:pPr marL="0" lvl="1" algn="ctr" defTabSz="1066800">
                <a:lnSpc>
                  <a:spcPct val="90000"/>
                </a:lnSpc>
                <a:spcBef>
                  <a:spcPct val="0"/>
                </a:spcBef>
                <a:spcAft>
                  <a:spcPct val="15000"/>
                </a:spcAft>
              </a:pPr>
              <a:r>
                <a:rPr lang="en-US" sz="2400" kern="12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Add 50% of the WLL of each end section of a tie down attached to the cargo</a:t>
              </a:r>
              <a:endParaRPr lang="en-US" sz="2400" kern="1200" dirty="0">
                <a:latin typeface="Calibri Light" panose="020F0302020204030204" pitchFamily="34" charset="0"/>
              </a:endParaRPr>
            </a:p>
          </p:txBody>
        </p:sp>
        <p:sp>
          <p:nvSpPr>
            <p:cNvPr id="13" name="Freeform 12"/>
            <p:cNvSpPr/>
            <p:nvPr/>
          </p:nvSpPr>
          <p:spPr>
            <a:xfrm>
              <a:off x="544671" y="4290059"/>
              <a:ext cx="3154679" cy="1877989"/>
            </a:xfrm>
            <a:custGeom>
              <a:avLst/>
              <a:gdLst>
                <a:gd name="connsiteX0" fmla="*/ 0 w 3154679"/>
                <a:gd name="connsiteY0" fmla="*/ 313004 h 1877989"/>
                <a:gd name="connsiteX1" fmla="*/ 313004 w 3154679"/>
                <a:gd name="connsiteY1" fmla="*/ 0 h 1877989"/>
                <a:gd name="connsiteX2" fmla="*/ 2841675 w 3154679"/>
                <a:gd name="connsiteY2" fmla="*/ 0 h 1877989"/>
                <a:gd name="connsiteX3" fmla="*/ 3154679 w 3154679"/>
                <a:gd name="connsiteY3" fmla="*/ 313004 h 1877989"/>
                <a:gd name="connsiteX4" fmla="*/ 3154679 w 3154679"/>
                <a:gd name="connsiteY4" fmla="*/ 1564985 h 1877989"/>
                <a:gd name="connsiteX5" fmla="*/ 2841675 w 3154679"/>
                <a:gd name="connsiteY5" fmla="*/ 1877989 h 1877989"/>
                <a:gd name="connsiteX6" fmla="*/ 313004 w 3154679"/>
                <a:gd name="connsiteY6" fmla="*/ 1877989 h 1877989"/>
                <a:gd name="connsiteX7" fmla="*/ 0 w 3154679"/>
                <a:gd name="connsiteY7" fmla="*/ 1564985 h 1877989"/>
                <a:gd name="connsiteX8" fmla="*/ 0 w 3154679"/>
                <a:gd name="connsiteY8" fmla="*/ 313004 h 187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679" h="1877989">
                  <a:moveTo>
                    <a:pt x="0" y="313004"/>
                  </a:moveTo>
                  <a:cubicBezTo>
                    <a:pt x="0" y="140137"/>
                    <a:pt x="140137" y="0"/>
                    <a:pt x="313004" y="0"/>
                  </a:cubicBezTo>
                  <a:lnTo>
                    <a:pt x="2841675" y="0"/>
                  </a:lnTo>
                  <a:cubicBezTo>
                    <a:pt x="3014542" y="0"/>
                    <a:pt x="3154679" y="140137"/>
                    <a:pt x="3154679" y="313004"/>
                  </a:cubicBezTo>
                  <a:lnTo>
                    <a:pt x="3154679" y="1564985"/>
                  </a:lnTo>
                  <a:cubicBezTo>
                    <a:pt x="3154679" y="1737852"/>
                    <a:pt x="3014542" y="1877989"/>
                    <a:pt x="2841675" y="1877989"/>
                  </a:cubicBezTo>
                  <a:lnTo>
                    <a:pt x="313004" y="1877989"/>
                  </a:lnTo>
                  <a:cubicBezTo>
                    <a:pt x="140137" y="1877989"/>
                    <a:pt x="0" y="1737852"/>
                    <a:pt x="0" y="1564985"/>
                  </a:cubicBezTo>
                  <a:lnTo>
                    <a:pt x="0" y="3130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116" tIns="137396" rIns="183116" bIns="137396"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Tie-downs that go from one anchor point on the vehicle to an attachment point on the cargo itself</a:t>
              </a:r>
              <a:endParaRPr lang="en-US" sz="2400" kern="1200" dirty="0">
                <a:latin typeface="Calibri Light" panose="020F0302020204030204" pitchFamily="34" charset="0"/>
              </a:endParaRPr>
            </a:p>
          </p:txBody>
        </p:sp>
      </p:grpSp>
      <p:sp>
        <p:nvSpPr>
          <p:cNvPr id="7" name="Content Placeholder 2"/>
          <p:cNvSpPr txBox="1">
            <a:spLocks/>
          </p:cNvSpPr>
          <p:nvPr/>
        </p:nvSpPr>
        <p:spPr>
          <a:xfrm>
            <a:off x="7181577" y="2818154"/>
            <a:ext cx="1772731" cy="23465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Aft>
                <a:spcPts val="800"/>
              </a:spcAft>
              <a:buClr>
                <a:schemeClr val="accent1"/>
              </a:buClr>
              <a:buNone/>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Must be at least half of the weight of load being secured</a:t>
            </a:r>
          </a:p>
          <a:p>
            <a:pPr algn="ctr">
              <a:lnSpc>
                <a:spcPct val="100000"/>
              </a:lnSpc>
              <a:spcAft>
                <a:spcPts val="800"/>
              </a:spcAft>
              <a:buClr>
                <a:schemeClr val="accent1"/>
              </a:buClr>
            </a:pPr>
            <a:endParaRPr lang="en-US" sz="2400" dirty="0" smtClean="0">
              <a:solidFill>
                <a:schemeClr val="tx1">
                  <a:lumMod val="75000"/>
                  <a:lumOff val="25000"/>
                </a:schemeClr>
              </a:solidFi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72784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Tie-downs Required</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644266929"/>
              </p:ext>
            </p:extLst>
          </p:nvPr>
        </p:nvGraphicFramePr>
        <p:xfrm>
          <a:off x="544671" y="1503750"/>
          <a:ext cx="7121236" cy="1491615"/>
        </p:xfrm>
        <a:graphic>
          <a:graphicData uri="http://schemas.openxmlformats.org/drawingml/2006/table">
            <a:tbl>
              <a:tblPr>
                <a:tableStyleId>{5C22544A-7EE6-4342-B048-85BDC9FD1C3A}</a:tableStyleId>
              </a:tblPr>
              <a:tblGrid>
                <a:gridCol w="2331167"/>
                <a:gridCol w="2778240"/>
                <a:gridCol w="2011829"/>
              </a:tblGrid>
              <a:tr h="190500">
                <a:tc>
                  <a:txBody>
                    <a:bodyPr/>
                    <a:lstStyle/>
                    <a:p>
                      <a:pPr algn="ctr" fontAlgn="ctr"/>
                      <a:r>
                        <a:rPr lang="en-CA" sz="2400" b="1" u="none" strike="noStrike" dirty="0">
                          <a:solidFill>
                            <a:schemeClr val="bg1"/>
                          </a:solidFill>
                          <a:effectLst/>
                          <a:latin typeface="Calibri" panose="020F0502020204030204" pitchFamily="34" charset="0"/>
                        </a:rPr>
                        <a:t># of tie downs</a:t>
                      </a:r>
                      <a:endParaRPr lang="en-CA" sz="2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CA" sz="2400" b="1" u="none" strike="noStrike" dirty="0">
                          <a:solidFill>
                            <a:schemeClr val="bg1"/>
                          </a:solidFill>
                          <a:effectLst/>
                          <a:latin typeface="Calibri" panose="020F0502020204030204" pitchFamily="34" charset="0"/>
                        </a:rPr>
                        <a:t>Length</a:t>
                      </a:r>
                      <a:endParaRPr lang="en-CA"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CA" sz="2400" b="1" u="none" strike="noStrike" dirty="0">
                          <a:solidFill>
                            <a:schemeClr val="bg1"/>
                          </a:solidFill>
                          <a:effectLst/>
                          <a:latin typeface="Calibri" panose="020F0502020204030204" pitchFamily="34" charset="0"/>
                        </a:rPr>
                        <a:t>Weight</a:t>
                      </a:r>
                      <a:endParaRPr lang="en-CA"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r>
              <a:tr h="190500">
                <a:tc>
                  <a:txBody>
                    <a:bodyPr/>
                    <a:lstStyle/>
                    <a:p>
                      <a:pPr algn="ctr" fontAlgn="ctr"/>
                      <a:r>
                        <a:rPr lang="en-US" sz="2400" b="0" i="0" u="none" strike="noStrike" dirty="0" smtClean="0">
                          <a:solidFill>
                            <a:schemeClr val="dk1"/>
                          </a:solidFill>
                          <a:effectLst/>
                          <a:latin typeface="Calibri Light" panose="020F0302020204030204" pitchFamily="34" charset="0"/>
                        </a:rPr>
                        <a:t>1</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CA" sz="2400" u="none" strike="noStrike" dirty="0" smtClean="0">
                          <a:effectLst/>
                          <a:latin typeface="Calibri Light" panose="020F0302020204030204" pitchFamily="34" charset="0"/>
                        </a:rPr>
                        <a:t>.01 </a:t>
                      </a:r>
                      <a:r>
                        <a:rPr lang="en-CA" sz="2400" u="none" strike="noStrike" dirty="0">
                          <a:effectLst/>
                          <a:latin typeface="Calibri Light" panose="020F0302020204030204" pitchFamily="34" charset="0"/>
                        </a:rPr>
                        <a:t>- 3.04 metres</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CA" sz="2400" u="none" strike="noStrike" dirty="0">
                          <a:effectLst/>
                          <a:latin typeface="Calibri Light" panose="020F0302020204030204" pitchFamily="34" charset="0"/>
                        </a:rPr>
                        <a:t>N/A</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accent1">
                        <a:lumMod val="20000"/>
                        <a:lumOff val="80000"/>
                      </a:schemeClr>
                    </a:solidFill>
                  </a:tcPr>
                </a:tc>
              </a:tr>
              <a:tr h="381000">
                <a:tc>
                  <a:txBody>
                    <a:bodyPr/>
                    <a:lstStyle/>
                    <a:p>
                      <a:pPr algn="ctr" fontAlgn="ctr"/>
                      <a:r>
                        <a:rPr lang="en-CA" sz="2400" u="none" strike="noStrike" dirty="0">
                          <a:effectLst/>
                          <a:latin typeface="Calibri Light" panose="020F0302020204030204" pitchFamily="34" charset="0"/>
                        </a:rPr>
                        <a:t>+1</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bg1"/>
                    </a:solidFill>
                  </a:tcPr>
                </a:tc>
                <a:tc>
                  <a:txBody>
                    <a:bodyPr/>
                    <a:lstStyle/>
                    <a:p>
                      <a:pPr algn="ctr" fontAlgn="ctr"/>
                      <a:r>
                        <a:rPr lang="en-CA" sz="2400" u="none" strike="noStrike" dirty="0">
                          <a:effectLst/>
                          <a:latin typeface="Calibri Light" panose="020F0302020204030204" pitchFamily="34" charset="0"/>
                        </a:rPr>
                        <a:t>each additional </a:t>
                      </a:r>
                      <a:r>
                        <a:rPr lang="en-CA" sz="2400" u="none" strike="noStrike" dirty="0" smtClean="0">
                          <a:effectLst/>
                          <a:latin typeface="Calibri Light" panose="020F0302020204030204" pitchFamily="34" charset="0"/>
                        </a:rPr>
                        <a:t/>
                      </a:r>
                      <a:br>
                        <a:rPr lang="en-CA" sz="2400" u="none" strike="noStrike" dirty="0" smtClean="0">
                          <a:effectLst/>
                          <a:latin typeface="Calibri Light" panose="020F0302020204030204" pitchFamily="34" charset="0"/>
                        </a:rPr>
                      </a:br>
                      <a:r>
                        <a:rPr lang="en-CA" sz="2400" u="none" strike="noStrike" dirty="0" smtClean="0">
                          <a:effectLst/>
                          <a:latin typeface="Calibri Light" panose="020F0302020204030204" pitchFamily="34" charset="0"/>
                        </a:rPr>
                        <a:t>3.04 </a:t>
                      </a:r>
                      <a:r>
                        <a:rPr lang="en-CA" sz="2400" u="none" strike="noStrike" dirty="0">
                          <a:effectLst/>
                          <a:latin typeface="Calibri Light" panose="020F0302020204030204" pitchFamily="34" charset="0"/>
                        </a:rPr>
                        <a:t>metres</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bg1"/>
                    </a:solidFill>
                  </a:tcPr>
                </a:tc>
                <a:tc>
                  <a:txBody>
                    <a:bodyPr/>
                    <a:lstStyle/>
                    <a:p>
                      <a:pPr algn="ctr" fontAlgn="ctr"/>
                      <a:r>
                        <a:rPr lang="en-CA" sz="2400" u="none" strike="noStrike" dirty="0">
                          <a:effectLst/>
                          <a:latin typeface="Calibri Light" panose="020F0302020204030204" pitchFamily="34" charset="0"/>
                        </a:rPr>
                        <a:t>N/A</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78958287"/>
              </p:ext>
            </p:extLst>
          </p:nvPr>
        </p:nvGraphicFramePr>
        <p:xfrm>
          <a:off x="544671" y="3808134"/>
          <a:ext cx="7121236" cy="2242185"/>
        </p:xfrm>
        <a:graphic>
          <a:graphicData uri="http://schemas.openxmlformats.org/drawingml/2006/table">
            <a:tbl>
              <a:tblPr>
                <a:tableStyleId>{5C22544A-7EE6-4342-B048-85BDC9FD1C3A}</a:tableStyleId>
              </a:tblPr>
              <a:tblGrid>
                <a:gridCol w="2331167"/>
                <a:gridCol w="2778240"/>
                <a:gridCol w="2011829"/>
              </a:tblGrid>
              <a:tr h="190500">
                <a:tc>
                  <a:txBody>
                    <a:bodyPr/>
                    <a:lstStyle/>
                    <a:p>
                      <a:pPr algn="ctr" fontAlgn="ctr"/>
                      <a:r>
                        <a:rPr lang="en-CA" sz="2400" b="1" u="none" strike="noStrike" dirty="0">
                          <a:solidFill>
                            <a:schemeClr val="bg1"/>
                          </a:solidFill>
                          <a:effectLst/>
                          <a:latin typeface="Calibri" panose="020F0502020204030204" pitchFamily="34" charset="0"/>
                        </a:rPr>
                        <a:t># of tie downs</a:t>
                      </a:r>
                      <a:endParaRPr lang="en-CA" sz="2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CA" sz="2400" b="1" u="none" strike="noStrike" dirty="0">
                          <a:solidFill>
                            <a:schemeClr val="bg1"/>
                          </a:solidFill>
                          <a:effectLst/>
                          <a:latin typeface="Calibri" panose="020F0502020204030204" pitchFamily="34" charset="0"/>
                        </a:rPr>
                        <a:t>Length</a:t>
                      </a:r>
                      <a:endParaRPr lang="en-CA"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CA" sz="2400" b="1" u="none" strike="noStrike" dirty="0">
                          <a:solidFill>
                            <a:schemeClr val="bg1"/>
                          </a:solidFill>
                          <a:effectLst/>
                          <a:latin typeface="Calibri" panose="020F0502020204030204" pitchFamily="34" charset="0"/>
                        </a:rPr>
                        <a:t>Weight</a:t>
                      </a:r>
                      <a:endParaRPr lang="en-CA"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r>
              <a:tr h="190500">
                <a:tc>
                  <a:txBody>
                    <a:bodyPr/>
                    <a:lstStyle/>
                    <a:p>
                      <a:pPr algn="ctr" fontAlgn="ctr"/>
                      <a:r>
                        <a:rPr lang="en-CA" sz="2400" u="none" strike="noStrike" dirty="0">
                          <a:effectLst/>
                          <a:latin typeface="Calibri Light" panose="020F0302020204030204" pitchFamily="34" charset="0"/>
                        </a:rPr>
                        <a:t>1</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CA" sz="2400" u="none" strike="noStrike" dirty="0" smtClean="0">
                          <a:effectLst/>
                          <a:latin typeface="Calibri Light" panose="020F0302020204030204" pitchFamily="34" charset="0"/>
                        </a:rPr>
                        <a:t>0.01 </a:t>
                      </a:r>
                      <a:r>
                        <a:rPr lang="en-CA" sz="2400" u="none" strike="noStrike" dirty="0">
                          <a:effectLst/>
                          <a:latin typeface="Calibri Light" panose="020F0302020204030204" pitchFamily="34" charset="0"/>
                        </a:rPr>
                        <a:t>- 1.52 metres</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CA" sz="2400" u="none" strike="noStrike" dirty="0">
                          <a:effectLst/>
                          <a:latin typeface="Calibri Light" panose="020F0302020204030204" pitchFamily="34" charset="0"/>
                        </a:rPr>
                        <a:t>1 - 500 </a:t>
                      </a:r>
                      <a:r>
                        <a:rPr lang="en-CA" sz="2400" u="none" strike="noStrike" dirty="0" smtClean="0">
                          <a:effectLst/>
                          <a:latin typeface="Calibri Light" panose="020F0302020204030204" pitchFamily="34" charset="0"/>
                        </a:rPr>
                        <a:t>kg</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accent1">
                        <a:lumMod val="20000"/>
                        <a:lumOff val="80000"/>
                      </a:schemeClr>
                    </a:solidFill>
                  </a:tcPr>
                </a:tc>
              </a:tr>
              <a:tr h="190500">
                <a:tc>
                  <a:txBody>
                    <a:bodyPr/>
                    <a:lstStyle/>
                    <a:p>
                      <a:pPr algn="ctr" fontAlgn="ctr"/>
                      <a:r>
                        <a:rPr lang="en-CA" sz="2400" u="none" strike="noStrike" dirty="0">
                          <a:effectLst/>
                          <a:latin typeface="Calibri Light" panose="020F0302020204030204" pitchFamily="34" charset="0"/>
                        </a:rPr>
                        <a:t>2</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bg1"/>
                    </a:solidFill>
                  </a:tcPr>
                </a:tc>
                <a:tc>
                  <a:txBody>
                    <a:bodyPr/>
                    <a:lstStyle/>
                    <a:p>
                      <a:pPr algn="ctr" fontAlgn="ctr"/>
                      <a:r>
                        <a:rPr lang="en-CA" sz="2400" u="none" strike="noStrike" dirty="0" smtClean="0">
                          <a:effectLst/>
                          <a:latin typeface="Calibri Light" panose="020F0302020204030204" pitchFamily="34" charset="0"/>
                        </a:rPr>
                        <a:t>0.01 </a:t>
                      </a:r>
                      <a:r>
                        <a:rPr lang="en-CA" sz="2400" u="none" strike="noStrike" dirty="0">
                          <a:effectLst/>
                          <a:latin typeface="Calibri Light" panose="020F0302020204030204" pitchFamily="34" charset="0"/>
                        </a:rPr>
                        <a:t>- 1.52 metres</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bg1"/>
                    </a:solidFill>
                  </a:tcPr>
                </a:tc>
                <a:tc>
                  <a:txBody>
                    <a:bodyPr/>
                    <a:lstStyle/>
                    <a:p>
                      <a:pPr algn="ctr" fontAlgn="ctr"/>
                      <a:r>
                        <a:rPr lang="en-CA" sz="2400" u="none" strike="noStrike" dirty="0" smtClean="0">
                          <a:effectLst/>
                          <a:latin typeface="Calibri Light" panose="020F0302020204030204" pitchFamily="34" charset="0"/>
                        </a:rPr>
                        <a:t>&gt;</a:t>
                      </a:r>
                      <a:r>
                        <a:rPr lang="en-CA" sz="2400" u="none" strike="noStrike" baseline="0" dirty="0" smtClean="0">
                          <a:effectLst/>
                          <a:latin typeface="Calibri Light" panose="020F0302020204030204" pitchFamily="34" charset="0"/>
                        </a:rPr>
                        <a:t> </a:t>
                      </a:r>
                      <a:r>
                        <a:rPr lang="en-CA" sz="2400" u="none" strike="noStrike" dirty="0" smtClean="0">
                          <a:effectLst/>
                          <a:latin typeface="Calibri Light" panose="020F0302020204030204" pitchFamily="34" charset="0"/>
                        </a:rPr>
                        <a:t>500 kg</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bg1"/>
                    </a:solidFill>
                  </a:tcPr>
                </a:tc>
              </a:tr>
              <a:tr h="190500">
                <a:tc>
                  <a:txBody>
                    <a:bodyPr/>
                    <a:lstStyle/>
                    <a:p>
                      <a:pPr algn="ctr" fontAlgn="ctr"/>
                      <a:r>
                        <a:rPr lang="en-CA" sz="2400" u="none" strike="noStrike" dirty="0">
                          <a:effectLst/>
                          <a:latin typeface="Calibri Light" panose="020F0302020204030204" pitchFamily="34" charset="0"/>
                        </a:rPr>
                        <a:t>2</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CA" sz="2400" u="none" strike="noStrike" dirty="0" smtClean="0">
                          <a:effectLst/>
                          <a:latin typeface="Calibri Light" panose="020F0302020204030204" pitchFamily="34" charset="0"/>
                        </a:rPr>
                        <a:t>1.53 </a:t>
                      </a:r>
                      <a:r>
                        <a:rPr lang="en-CA" sz="2400" u="none" strike="noStrike" dirty="0">
                          <a:effectLst/>
                          <a:latin typeface="Calibri Light" panose="020F0302020204030204" pitchFamily="34" charset="0"/>
                        </a:rPr>
                        <a:t>- 3.04 metres</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CA" sz="2400" u="none" strike="noStrike" dirty="0">
                          <a:effectLst/>
                          <a:latin typeface="Calibri Light" panose="020F0302020204030204" pitchFamily="34" charset="0"/>
                        </a:rPr>
                        <a:t>N/A</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accent1">
                        <a:lumMod val="20000"/>
                        <a:lumOff val="80000"/>
                      </a:schemeClr>
                    </a:solidFill>
                  </a:tcPr>
                </a:tc>
              </a:tr>
              <a:tr h="381000">
                <a:tc>
                  <a:txBody>
                    <a:bodyPr/>
                    <a:lstStyle/>
                    <a:p>
                      <a:pPr algn="ctr" fontAlgn="ctr"/>
                      <a:r>
                        <a:rPr lang="en-CA" sz="2400" u="none" strike="noStrike" dirty="0">
                          <a:effectLst/>
                          <a:latin typeface="Calibri Light" panose="020F0302020204030204" pitchFamily="34" charset="0"/>
                        </a:rPr>
                        <a:t>+1</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bg1"/>
                    </a:solidFill>
                  </a:tcPr>
                </a:tc>
                <a:tc>
                  <a:txBody>
                    <a:bodyPr/>
                    <a:lstStyle/>
                    <a:p>
                      <a:pPr algn="ctr" fontAlgn="ctr"/>
                      <a:r>
                        <a:rPr lang="en-CA" sz="2400" u="none" strike="noStrike" dirty="0">
                          <a:effectLst/>
                          <a:latin typeface="Calibri Light" panose="020F0302020204030204" pitchFamily="34" charset="0"/>
                        </a:rPr>
                        <a:t>each additional </a:t>
                      </a:r>
                      <a:r>
                        <a:rPr lang="en-CA" sz="2400" u="none" strike="noStrike" dirty="0" smtClean="0">
                          <a:effectLst/>
                          <a:latin typeface="Calibri Light" panose="020F0302020204030204" pitchFamily="34" charset="0"/>
                        </a:rPr>
                        <a:t/>
                      </a:r>
                      <a:br>
                        <a:rPr lang="en-CA" sz="2400" u="none" strike="noStrike" dirty="0" smtClean="0">
                          <a:effectLst/>
                          <a:latin typeface="Calibri Light" panose="020F0302020204030204" pitchFamily="34" charset="0"/>
                        </a:rPr>
                      </a:br>
                      <a:r>
                        <a:rPr lang="en-CA" sz="2400" u="none" strike="noStrike" dirty="0" smtClean="0">
                          <a:effectLst/>
                          <a:latin typeface="Calibri Light" panose="020F0302020204030204" pitchFamily="34" charset="0"/>
                        </a:rPr>
                        <a:t>3.04 </a:t>
                      </a:r>
                      <a:r>
                        <a:rPr lang="en-CA" sz="2400" u="none" strike="noStrike" dirty="0">
                          <a:effectLst/>
                          <a:latin typeface="Calibri Light" panose="020F0302020204030204" pitchFamily="34" charset="0"/>
                        </a:rPr>
                        <a:t>metres</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bg1"/>
                    </a:solidFill>
                  </a:tcPr>
                </a:tc>
                <a:tc>
                  <a:txBody>
                    <a:bodyPr/>
                    <a:lstStyle/>
                    <a:p>
                      <a:pPr algn="ctr" fontAlgn="ctr"/>
                      <a:r>
                        <a:rPr lang="en-CA" sz="2400" u="none" strike="noStrike" dirty="0">
                          <a:effectLst/>
                          <a:latin typeface="Calibri Light" panose="020F0302020204030204" pitchFamily="34" charset="0"/>
                        </a:rPr>
                        <a:t>N/A</a:t>
                      </a:r>
                      <a:endParaRPr lang="en-CA" sz="2400" b="0" i="0" u="none" strike="noStrike" dirty="0">
                        <a:solidFill>
                          <a:srgbClr val="000000"/>
                        </a:solidFill>
                        <a:effectLst/>
                        <a:latin typeface="Calibri Light" panose="020F0302020204030204" pitchFamily="34" charset="0"/>
                      </a:endParaRPr>
                    </a:p>
                  </a:txBody>
                  <a:tcPr marL="9525" marR="9525" marT="9525" marB="0" anchor="ctr">
                    <a:solidFill>
                      <a:schemeClr val="bg1"/>
                    </a:solidFill>
                  </a:tcPr>
                </a:tc>
              </a:tr>
            </a:tbl>
          </a:graphicData>
        </a:graphic>
      </p:graphicFrame>
      <p:sp>
        <p:nvSpPr>
          <p:cNvPr id="8" name="Content Placeholder 2"/>
          <p:cNvSpPr>
            <a:spLocks noGrp="1"/>
          </p:cNvSpPr>
          <p:nvPr>
            <p:ph sz="quarter" idx="11"/>
          </p:nvPr>
        </p:nvSpPr>
        <p:spPr>
          <a:xfrm>
            <a:off x="544671" y="934820"/>
            <a:ext cx="7886700" cy="5355143"/>
          </a:xfrm>
        </p:spPr>
        <p:txBody>
          <a:bodyPr/>
          <a:lstStyle/>
          <a:p>
            <a:pPr>
              <a:lnSpc>
                <a:spcPct val="100000"/>
              </a:lnSpc>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For Blocked Cargo:</a:t>
            </a:r>
          </a:p>
          <a:p>
            <a:pPr>
              <a:lnSpc>
                <a:spcPct val="100000"/>
              </a:lnSpc>
              <a:spcAft>
                <a:spcPts val="800"/>
              </a:spcAft>
              <a:buClr>
                <a:schemeClr val="accent1"/>
              </a:buClr>
            </a:pP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0000"/>
              </a:lnSpc>
              <a:spcAft>
                <a:spcPts val="800"/>
              </a:spcAft>
              <a:buClr>
                <a:schemeClr val="accent1"/>
              </a:buClr>
            </a:pPr>
            <a:endParaRPr lang="en-US" sz="2400" dirty="0" smtClean="0">
              <a:solidFill>
                <a:schemeClr val="tx1">
                  <a:lumMod val="75000"/>
                  <a:lumOff val="25000"/>
                </a:schemeClr>
              </a:solidFill>
              <a:ea typeface="Calibri" panose="020F0502020204030204" pitchFamily="34" charset="0"/>
              <a:cs typeface="Times New Roman" panose="02020603050405020304" pitchFamily="18" charset="0"/>
            </a:endParaRPr>
          </a:p>
          <a:p>
            <a:pPr>
              <a:lnSpc>
                <a:spcPct val="100000"/>
              </a:lnSpc>
              <a:spcAft>
                <a:spcPts val="800"/>
              </a:spcAft>
              <a:buClr>
                <a:schemeClr val="accent1"/>
              </a:buClr>
            </a:pP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0000"/>
              </a:lnSpc>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For Non-Blocked Cargo:</a:t>
            </a:r>
          </a:p>
        </p:txBody>
      </p:sp>
    </p:spTree>
    <p:custDataLst>
      <p:tags r:id="rId1"/>
    </p:custDataLst>
    <p:extLst>
      <p:ext uri="{BB962C8B-B14F-4D97-AF65-F5344CB8AC3E}">
        <p14:creationId xmlns:p14="http://schemas.microsoft.com/office/powerpoint/2010/main" val="378565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a:t>
            </a:r>
            <a:endParaRPr lang="en-US" dirty="0"/>
          </a:p>
        </p:txBody>
      </p:sp>
      <p:sp>
        <p:nvSpPr>
          <p:cNvPr id="4" name="Content Placeholder 3"/>
          <p:cNvSpPr>
            <a:spLocks noGrp="1"/>
          </p:cNvSpPr>
          <p:nvPr>
            <p:ph sz="quarter" idx="11"/>
          </p:nvPr>
        </p:nvSpPr>
        <p:spPr/>
        <p:txBody>
          <a:bodyPr/>
          <a:lstStyle/>
          <a:p>
            <a:r>
              <a:rPr lang="en-US" dirty="0" smtClean="0">
                <a:solidFill>
                  <a:schemeClr val="tx1">
                    <a:lumMod val="75000"/>
                    <a:lumOff val="25000"/>
                  </a:schemeClr>
                </a:solidFill>
              </a:rPr>
              <a:t>Time: 10 minutes</a:t>
            </a:r>
          </a:p>
          <a:p>
            <a:r>
              <a:rPr lang="en-US" dirty="0" smtClean="0">
                <a:solidFill>
                  <a:schemeClr val="tx1">
                    <a:lumMod val="75000"/>
                    <a:lumOff val="25000"/>
                  </a:schemeClr>
                </a:solidFill>
              </a:rPr>
              <a:t>Complete Exercise 1: Cargo &amp; Securement</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56551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Pre-Class Assignment</a:t>
            </a:r>
            <a:endParaRPr lang="en-CA" dirty="0"/>
          </a:p>
        </p:txBody>
      </p:sp>
      <p:sp>
        <p:nvSpPr>
          <p:cNvPr id="5" name="Content Placeholder 4"/>
          <p:cNvSpPr>
            <a:spLocks noGrp="1"/>
          </p:cNvSpPr>
          <p:nvPr>
            <p:ph sz="quarter" idx="11"/>
          </p:nvPr>
        </p:nvSpPr>
        <p:spPr/>
        <p:txBody>
          <a:bodyPr/>
          <a:lstStyle/>
          <a:p>
            <a:pPr marL="0" indent="0">
              <a:buNone/>
            </a:pPr>
            <a:r>
              <a:rPr lang="en-US" dirty="0">
                <a:solidFill>
                  <a:schemeClr val="tx1">
                    <a:lumMod val="75000"/>
                    <a:lumOff val="25000"/>
                  </a:schemeClr>
                </a:solidFill>
              </a:rPr>
              <a:t>You will have:</a:t>
            </a:r>
            <a:endParaRPr lang="en-CA" dirty="0">
              <a:solidFill>
                <a:schemeClr val="tx1">
                  <a:lumMod val="75000"/>
                  <a:lumOff val="25000"/>
                </a:schemeClr>
              </a:solidFill>
            </a:endParaRPr>
          </a:p>
          <a:p>
            <a:pPr lvl="0"/>
            <a:r>
              <a:rPr lang="en-US" dirty="0">
                <a:solidFill>
                  <a:schemeClr val="tx1">
                    <a:lumMod val="75000"/>
                    <a:lumOff val="25000"/>
                  </a:schemeClr>
                </a:solidFill>
              </a:rPr>
              <a:t>Reviewed the textbook and </a:t>
            </a:r>
            <a:r>
              <a:rPr lang="en-US" dirty="0" smtClean="0">
                <a:solidFill>
                  <a:schemeClr val="tx1">
                    <a:lumMod val="75000"/>
                    <a:lumOff val="25000"/>
                  </a:schemeClr>
                </a:solidFill>
              </a:rPr>
              <a:t>materials from Lesson 8.</a:t>
            </a:r>
            <a:endParaRPr lang="en-CA" dirty="0">
              <a:solidFill>
                <a:schemeClr val="tx1">
                  <a:lumMod val="75000"/>
                  <a:lumOff val="25000"/>
                </a:schemeClr>
              </a:solidFill>
            </a:endParaRPr>
          </a:p>
          <a:p>
            <a:pPr lvl="0"/>
            <a:r>
              <a:rPr lang="en-CA" dirty="0">
                <a:solidFill>
                  <a:schemeClr val="tx1">
                    <a:lumMod val="75000"/>
                    <a:lumOff val="25000"/>
                  </a:schemeClr>
                </a:solidFill>
              </a:rPr>
              <a:t>Any questions about </a:t>
            </a:r>
            <a:r>
              <a:rPr lang="en-CA" dirty="0" smtClean="0">
                <a:solidFill>
                  <a:schemeClr val="tx1">
                    <a:lumMod val="75000"/>
                    <a:lumOff val="25000"/>
                  </a:schemeClr>
                </a:solidFill>
              </a:rPr>
              <a:t>the previous lesson?</a:t>
            </a:r>
            <a:endParaRPr lang="en-CA" dirty="0">
              <a:solidFill>
                <a:schemeClr val="tx1">
                  <a:lumMod val="75000"/>
                  <a:lumOff val="25000"/>
                </a:schemeClr>
              </a:solidFill>
            </a:endParaRPr>
          </a:p>
          <a:p>
            <a:endParaRPr lang="en-CA" dirty="0"/>
          </a:p>
        </p:txBody>
      </p:sp>
    </p:spTree>
    <p:custDataLst>
      <p:tags r:id="rId1"/>
    </p:custDataLst>
    <p:extLst>
      <p:ext uri="{BB962C8B-B14F-4D97-AF65-F5344CB8AC3E}">
        <p14:creationId xmlns:p14="http://schemas.microsoft.com/office/powerpoint/2010/main" val="289434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09FD8-C918-E94A-9D94-37CB42D53DF6}"/>
              </a:ext>
            </a:extLst>
          </p:cNvPr>
          <p:cNvSpPr>
            <a:spLocks noGrp="1"/>
          </p:cNvSpPr>
          <p:nvPr>
            <p:ph type="title"/>
          </p:nvPr>
        </p:nvSpPr>
        <p:spPr/>
        <p:txBody>
          <a:bodyPr/>
          <a:lstStyle/>
          <a:p>
            <a:r>
              <a:rPr lang="en-US" dirty="0" smtClean="0"/>
              <a:t>Review</a:t>
            </a:r>
            <a:endParaRPr lang="en-US" dirty="0"/>
          </a:p>
        </p:txBody>
      </p:sp>
      <p:sp>
        <p:nvSpPr>
          <p:cNvPr id="3" name="Content Placeholder 2">
            <a:extLst>
              <a:ext uri="{FF2B5EF4-FFF2-40B4-BE49-F238E27FC236}">
                <a16:creationId xmlns="" xmlns:a16="http://schemas.microsoft.com/office/drawing/2014/main" id="{66B7E3AE-308C-844F-ADB4-1192C08823D4}"/>
              </a:ext>
            </a:extLst>
          </p:cNvPr>
          <p:cNvSpPr>
            <a:spLocks noGrp="1"/>
          </p:cNvSpPr>
          <p:nvPr>
            <p:ph sz="quarter" idx="11"/>
          </p:nvPr>
        </p:nvSpPr>
        <p:spPr>
          <a:xfrm>
            <a:off x="630936" y="1252728"/>
            <a:ext cx="4875227" cy="1093484"/>
          </a:xfrm>
        </p:spPr>
        <p:txBody>
          <a:bodyPr/>
          <a:lstStyle/>
          <a:p>
            <a:pPr marL="0" lvl="0" indent="0" defTabSz="457200">
              <a:lnSpc>
                <a:spcPct val="100000"/>
              </a:lnSpc>
              <a:spcAft>
                <a:spcPts val="800"/>
              </a:spcAft>
              <a:buClrTx/>
              <a:buNone/>
              <a:tabLst/>
            </a:pPr>
            <a:r>
              <a:rPr lang="en-CA" dirty="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What must be marked on </a:t>
            </a:r>
            <a:r>
              <a:rPr lang="en-CA"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the</a:t>
            </a:r>
            <a:br>
              <a:rPr lang="en-CA"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br>
            <a:r>
              <a:rPr lang="en-CA"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tie-down?</a:t>
            </a:r>
            <a:endParaRPr lang="en-US" dirty="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 xmlns:a16="http://schemas.microsoft.com/office/drawing/2014/main" id="{66B7E3AE-308C-844F-ADB4-1192C08823D4}"/>
              </a:ext>
            </a:extLst>
          </p:cNvPr>
          <p:cNvSpPr txBox="1">
            <a:spLocks/>
          </p:cNvSpPr>
          <p:nvPr/>
        </p:nvSpPr>
        <p:spPr>
          <a:xfrm>
            <a:off x="630936" y="3218688"/>
            <a:ext cx="5584949" cy="733521"/>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spcAft>
                <a:spcPts val="800"/>
              </a:spcAft>
              <a:buClrTx/>
              <a:buFont typeface="Arial" panose="020B0604020202020204" pitchFamily="34" charset="0"/>
              <a:buNone/>
              <a:tabLst/>
            </a:pPr>
            <a:r>
              <a:rPr lang="en-US"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Answer: Working load limit</a:t>
            </a:r>
          </a:p>
        </p:txBody>
      </p:sp>
    </p:spTree>
    <p:custDataLst>
      <p:tags r:id="rId1"/>
    </p:custDataLst>
    <p:extLst>
      <p:ext uri="{BB962C8B-B14F-4D97-AF65-F5344CB8AC3E}">
        <p14:creationId xmlns:p14="http://schemas.microsoft.com/office/powerpoint/2010/main" val="27795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a:t>Front End </a:t>
            </a:r>
            <a:r>
              <a:rPr lang="en-CA" dirty="0" smtClean="0"/>
              <a:t>Structure</a:t>
            </a:r>
            <a:endParaRPr lang="en-CA" dirty="0"/>
          </a:p>
        </p:txBody>
      </p:sp>
      <p:sp>
        <p:nvSpPr>
          <p:cNvPr id="5" name="Content Placeholder 4"/>
          <p:cNvSpPr>
            <a:spLocks noGrp="1"/>
          </p:cNvSpPr>
          <p:nvPr>
            <p:ph sz="quarter" idx="11"/>
          </p:nvPr>
        </p:nvSpPr>
        <p:spPr/>
        <p:txBody>
          <a:bodyPr/>
          <a:lstStyle/>
          <a:p>
            <a:pPr marL="0" indent="0">
              <a:buNone/>
            </a:pPr>
            <a:r>
              <a:rPr lang="en-CA" dirty="0">
                <a:solidFill>
                  <a:schemeClr val="tx1">
                    <a:lumMod val="75000"/>
                    <a:lumOff val="25000"/>
                  </a:schemeClr>
                </a:solidFill>
              </a:rPr>
              <a:t>Some vehicles transport cargo that is in contact with the vehicle’s front-end </a:t>
            </a:r>
            <a:r>
              <a:rPr lang="en-CA" dirty="0" smtClean="0">
                <a:solidFill>
                  <a:schemeClr val="tx1">
                    <a:lumMod val="75000"/>
                    <a:lumOff val="25000"/>
                  </a:schemeClr>
                </a:solidFill>
              </a:rPr>
              <a:t>structure:</a:t>
            </a:r>
          </a:p>
          <a:p>
            <a:pPr>
              <a:buClr>
                <a:schemeClr val="accent1"/>
              </a:buClr>
            </a:pPr>
            <a:r>
              <a:rPr lang="en-CA" sz="2400" dirty="0" smtClean="0">
                <a:solidFill>
                  <a:schemeClr val="tx1">
                    <a:lumMod val="75000"/>
                    <a:lumOff val="25000"/>
                  </a:schemeClr>
                </a:solidFill>
              </a:rPr>
              <a:t>A </a:t>
            </a:r>
            <a:r>
              <a:rPr lang="en-CA" sz="2400" dirty="0">
                <a:solidFill>
                  <a:schemeClr val="tx1">
                    <a:lumMod val="75000"/>
                    <a:lumOff val="25000"/>
                  </a:schemeClr>
                </a:solidFill>
              </a:rPr>
              <a:t>vertical barrier placed across the front of a deck that prevents cargo from moving forward. </a:t>
            </a:r>
          </a:p>
          <a:p>
            <a:endParaRPr lang="en-US" dirty="0" smtClean="0">
              <a:solidFill>
                <a:schemeClr val="tx1">
                  <a:lumMod val="75000"/>
                  <a:lumOff val="25000"/>
                </a:schemeClr>
              </a:solidFill>
            </a:endParaRPr>
          </a:p>
          <a:p>
            <a:endParaRPr lang="en-US" sz="3300" dirty="0" smtClean="0">
              <a:solidFill>
                <a:schemeClr val="tx1">
                  <a:lumMod val="75000"/>
                  <a:lumOff val="25000"/>
                </a:schemeClr>
              </a:solidFill>
            </a:endParaRPr>
          </a:p>
          <a:p>
            <a:pPr marL="0" indent="0">
              <a:buNone/>
            </a:pPr>
            <a:endParaRPr lang="en-US" sz="1500" dirty="0" smtClean="0">
              <a:solidFill>
                <a:schemeClr val="tx1">
                  <a:lumMod val="75000"/>
                  <a:lumOff val="25000"/>
                </a:schemeClr>
              </a:solidFill>
            </a:endParaRPr>
          </a:p>
          <a:p>
            <a:pPr marL="1371600" lvl="3" indent="0">
              <a:buNone/>
            </a:pPr>
            <a:r>
              <a:rPr lang="en-CA" sz="2400" dirty="0" smtClean="0">
                <a:solidFill>
                  <a:schemeClr val="tx1">
                    <a:lumMod val="75000"/>
                    <a:lumOff val="25000"/>
                  </a:schemeClr>
                </a:solidFill>
              </a:rPr>
              <a:t/>
            </a:r>
            <a:br>
              <a:rPr lang="en-CA" sz="2400" dirty="0" smtClean="0">
                <a:solidFill>
                  <a:schemeClr val="tx1">
                    <a:lumMod val="75000"/>
                    <a:lumOff val="25000"/>
                  </a:schemeClr>
                </a:solidFill>
              </a:rPr>
            </a:br>
            <a:r>
              <a:rPr lang="en-CA" sz="2400" dirty="0" smtClean="0">
                <a:solidFill>
                  <a:schemeClr val="tx1">
                    <a:lumMod val="75000"/>
                    <a:lumOff val="25000"/>
                  </a:schemeClr>
                </a:solidFill>
              </a:rPr>
              <a:t>A </a:t>
            </a:r>
            <a:r>
              <a:rPr lang="en-CA" sz="2400" dirty="0">
                <a:solidFill>
                  <a:schemeClr val="tx1">
                    <a:lumMod val="75000"/>
                    <a:lumOff val="25000"/>
                  </a:schemeClr>
                </a:solidFill>
              </a:rPr>
              <a:t>cab shield is not a front-end structure </a:t>
            </a:r>
            <a:r>
              <a:rPr lang="en-CA" sz="2400" dirty="0" smtClean="0">
                <a:solidFill>
                  <a:schemeClr val="tx1">
                    <a:lumMod val="75000"/>
                    <a:lumOff val="25000"/>
                  </a:schemeClr>
                </a:solidFill>
              </a:rPr>
              <a:t/>
            </a:r>
            <a:br>
              <a:rPr lang="en-CA" sz="2400" dirty="0" smtClean="0">
                <a:solidFill>
                  <a:schemeClr val="tx1">
                    <a:lumMod val="75000"/>
                    <a:lumOff val="25000"/>
                  </a:schemeClr>
                </a:solidFill>
              </a:rPr>
            </a:br>
            <a:r>
              <a:rPr lang="en-CA" sz="2400" dirty="0" smtClean="0">
                <a:solidFill>
                  <a:schemeClr val="tx1">
                    <a:lumMod val="75000"/>
                    <a:lumOff val="25000"/>
                  </a:schemeClr>
                </a:solidFill>
              </a:rPr>
              <a:t>or </a:t>
            </a:r>
            <a:r>
              <a:rPr lang="en-CA" sz="2400" dirty="0">
                <a:solidFill>
                  <a:schemeClr val="tx1">
                    <a:lumMod val="75000"/>
                    <a:lumOff val="25000"/>
                  </a:schemeClr>
                </a:solidFill>
              </a:rPr>
              <a:t>part of the cargo system.</a:t>
            </a:r>
          </a:p>
          <a:p>
            <a:endParaRPr lang="en-CA"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951" y="4661354"/>
            <a:ext cx="554038" cy="554038"/>
          </a:xfrm>
          <a:prstGeom prst="rect">
            <a:avLst/>
          </a:prstGeom>
        </p:spPr>
      </p:pic>
      <p:pic>
        <p:nvPicPr>
          <p:cNvPr id="15" name="Picture 14"/>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2989" y="2926497"/>
            <a:ext cx="5019051" cy="1415310"/>
          </a:xfrm>
          <a:prstGeom prst="rect">
            <a:avLst/>
          </a:prstGeom>
          <a:noFill/>
        </p:spPr>
      </p:pic>
    </p:spTree>
    <p:custDataLst>
      <p:tags r:id="rId1"/>
    </p:custDataLst>
    <p:extLst>
      <p:ext uri="{BB962C8B-B14F-4D97-AF65-F5344CB8AC3E}">
        <p14:creationId xmlns:p14="http://schemas.microsoft.com/office/powerpoint/2010/main" val="3716684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a:t>Front End </a:t>
            </a:r>
            <a:r>
              <a:rPr lang="en-CA" dirty="0" smtClean="0"/>
              <a:t>Structure</a:t>
            </a:r>
            <a:endParaRPr lang="en-CA" dirty="0"/>
          </a:p>
        </p:txBody>
      </p:sp>
      <p:sp>
        <p:nvSpPr>
          <p:cNvPr id="5" name="Content Placeholder 4"/>
          <p:cNvSpPr>
            <a:spLocks noGrp="1"/>
          </p:cNvSpPr>
          <p:nvPr>
            <p:ph sz="quarter" idx="11"/>
          </p:nvPr>
        </p:nvSpPr>
        <p:spPr/>
        <p:txBody>
          <a:bodyPr/>
          <a:lstStyle/>
          <a:p>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571323420"/>
              </p:ext>
            </p:extLst>
          </p:nvPr>
        </p:nvGraphicFramePr>
        <p:xfrm>
          <a:off x="628651" y="1273074"/>
          <a:ext cx="7886700" cy="5069529"/>
        </p:xfrm>
        <a:graphic>
          <a:graphicData uri="http://schemas.openxmlformats.org/drawingml/2006/table">
            <a:tbl>
              <a:tblPr firstRow="1" firstCol="1" bandRow="1">
                <a:tableStyleId>{5C22544A-7EE6-4342-B048-85BDC9FD1C3A}</a:tableStyleId>
              </a:tblPr>
              <a:tblGrid>
                <a:gridCol w="1758949"/>
                <a:gridCol w="6127751"/>
              </a:tblGrid>
              <a:tr h="278315">
                <a:tc>
                  <a:txBody>
                    <a:bodyPr/>
                    <a:lstStyle/>
                    <a:p>
                      <a:pPr marL="0" marR="0" algn="ctr">
                        <a:spcBef>
                          <a:spcPts val="0"/>
                        </a:spcBef>
                        <a:spcAft>
                          <a:spcPts val="0"/>
                        </a:spcAft>
                      </a:pPr>
                      <a:r>
                        <a:rPr lang="en-US" sz="2000" dirty="0" smtClean="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CRITERIA</a:t>
                      </a:r>
                      <a:endParaRPr lang="en-CA" sz="20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REQUIREMENTS</a:t>
                      </a:r>
                      <a:endParaRPr lang="en-CA" sz="20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r>
              <a:tr h="749690">
                <a:tc>
                  <a:txBody>
                    <a:bodyPr/>
                    <a:lstStyle/>
                    <a:p>
                      <a:pPr marL="0" marR="0">
                        <a:spcBef>
                          <a:spcPts val="0"/>
                        </a:spcBef>
                        <a:spcAft>
                          <a:spcPts val="0"/>
                        </a:spcAft>
                      </a:pPr>
                      <a:r>
                        <a:rPr lang="en-CA" sz="2000" dirty="0">
                          <a:effectLst/>
                          <a:latin typeface="Calibri Light" panose="020F0302020204030204" pitchFamily="34" charset="0"/>
                        </a:rPr>
                        <a:t>Height</a:t>
                      </a:r>
                      <a:endParaRPr lang="en-CA" sz="20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300"/>
                        </a:spcAft>
                        <a:buClr>
                          <a:schemeClr val="accent1"/>
                        </a:buClr>
                        <a:buSzPts val="900"/>
                        <a:buFont typeface="Symbol" panose="05050102010706020507" pitchFamily="18" charset="2"/>
                        <a:buChar char=""/>
                      </a:pPr>
                      <a:r>
                        <a:rPr lang="en-CA" sz="2000" u="none" strike="noStrike" dirty="0" smtClean="0">
                          <a:solidFill>
                            <a:schemeClr val="tx1">
                              <a:lumMod val="75000"/>
                              <a:lumOff val="25000"/>
                            </a:schemeClr>
                          </a:solidFill>
                          <a:effectLst/>
                          <a:latin typeface="Calibri Light" panose="020F0302020204030204" pitchFamily="34" charset="0"/>
                        </a:rPr>
                        <a:t>Prevent </a:t>
                      </a:r>
                      <a:r>
                        <a:rPr lang="en-CA" sz="2000" u="none" strike="noStrike" dirty="0">
                          <a:solidFill>
                            <a:schemeClr val="tx1">
                              <a:lumMod val="75000"/>
                              <a:lumOff val="25000"/>
                            </a:schemeClr>
                          </a:solidFill>
                          <a:effectLst/>
                          <a:latin typeface="Calibri Light" panose="020F0302020204030204" pitchFamily="34" charset="0"/>
                        </a:rPr>
                        <a:t>cargo from moving forward</a:t>
                      </a:r>
                    </a:p>
                    <a:p>
                      <a:pPr marL="342900" marR="0" lvl="0" indent="-342900">
                        <a:spcBef>
                          <a:spcPts val="0"/>
                        </a:spcBef>
                        <a:spcAft>
                          <a:spcPts val="300"/>
                        </a:spcAft>
                        <a:buClr>
                          <a:schemeClr val="accent1"/>
                        </a:buClr>
                        <a:buSzPts val="900"/>
                        <a:buFont typeface="Symbol" panose="05050102010706020507" pitchFamily="18" charset="2"/>
                        <a:buChar char=""/>
                      </a:pPr>
                      <a:r>
                        <a:rPr lang="en-CA" sz="2000" u="none" strike="noStrike" dirty="0">
                          <a:solidFill>
                            <a:schemeClr val="tx1">
                              <a:lumMod val="75000"/>
                              <a:lumOff val="25000"/>
                            </a:schemeClr>
                          </a:solidFill>
                          <a:effectLst/>
                          <a:latin typeface="Calibri Light" panose="020F0302020204030204" pitchFamily="34" charset="0"/>
                        </a:rPr>
                        <a:t>122 cm above the deck</a:t>
                      </a:r>
                      <a:endParaRPr lang="en-CA" sz="2000" u="none" strike="noStrike"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r>
              <a:tr h="789055">
                <a:tc>
                  <a:txBody>
                    <a:bodyPr/>
                    <a:lstStyle/>
                    <a:p>
                      <a:pPr marL="0" marR="0">
                        <a:spcBef>
                          <a:spcPts val="0"/>
                        </a:spcBef>
                        <a:spcAft>
                          <a:spcPts val="0"/>
                        </a:spcAft>
                      </a:pPr>
                      <a:r>
                        <a:rPr lang="en-CA" sz="2000" dirty="0">
                          <a:effectLst/>
                          <a:latin typeface="Calibri Light" panose="020F0302020204030204" pitchFamily="34" charset="0"/>
                        </a:rPr>
                        <a:t>Width</a:t>
                      </a:r>
                      <a:endParaRPr lang="en-CA" sz="20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300"/>
                        </a:spcAft>
                        <a:buClr>
                          <a:schemeClr val="accent1"/>
                        </a:buClr>
                        <a:buSzPts val="900"/>
                        <a:buFont typeface="Symbol" panose="05050102010706020507" pitchFamily="18" charset="2"/>
                        <a:buChar char=""/>
                      </a:pPr>
                      <a:r>
                        <a:rPr lang="en-CA" sz="2000" u="none" strike="noStrike" dirty="0" smtClean="0">
                          <a:solidFill>
                            <a:schemeClr val="tx1">
                              <a:lumMod val="75000"/>
                              <a:lumOff val="25000"/>
                            </a:schemeClr>
                          </a:solidFill>
                          <a:effectLst/>
                          <a:latin typeface="Calibri Light" panose="020F0302020204030204" pitchFamily="34" charset="0"/>
                        </a:rPr>
                        <a:t>Prevent </a:t>
                      </a:r>
                      <a:r>
                        <a:rPr lang="en-CA" sz="2000" u="none" strike="noStrike" dirty="0">
                          <a:solidFill>
                            <a:schemeClr val="tx1">
                              <a:lumMod val="75000"/>
                              <a:lumOff val="25000"/>
                            </a:schemeClr>
                          </a:solidFill>
                          <a:effectLst/>
                          <a:latin typeface="Calibri Light" panose="020F0302020204030204" pitchFamily="34" charset="0"/>
                        </a:rPr>
                        <a:t>cargo from moving forward  </a:t>
                      </a:r>
                    </a:p>
                    <a:p>
                      <a:pPr marL="342900" marR="0" lvl="0" indent="-342900">
                        <a:spcBef>
                          <a:spcPts val="0"/>
                        </a:spcBef>
                        <a:spcAft>
                          <a:spcPts val="300"/>
                        </a:spcAft>
                        <a:buClr>
                          <a:schemeClr val="accent1"/>
                        </a:buClr>
                        <a:buSzPts val="900"/>
                        <a:buFont typeface="Symbol" panose="05050102010706020507" pitchFamily="18" charset="2"/>
                        <a:buChar char=""/>
                      </a:pPr>
                      <a:r>
                        <a:rPr lang="en-CA" sz="2000" u="none" strike="noStrike" dirty="0">
                          <a:solidFill>
                            <a:schemeClr val="tx1">
                              <a:lumMod val="75000"/>
                              <a:lumOff val="25000"/>
                            </a:schemeClr>
                          </a:solidFill>
                          <a:effectLst/>
                          <a:latin typeface="Calibri Light" panose="020F0302020204030204" pitchFamily="34" charset="0"/>
                        </a:rPr>
                        <a:t>Wide as the vehicle</a:t>
                      </a:r>
                      <a:endParaRPr lang="en-CA" sz="2000" u="none" strike="noStrike"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r>
              <a:tr h="2186167">
                <a:tc>
                  <a:txBody>
                    <a:bodyPr/>
                    <a:lstStyle/>
                    <a:p>
                      <a:pPr marL="0" marR="0">
                        <a:spcBef>
                          <a:spcPts val="0"/>
                        </a:spcBef>
                        <a:spcAft>
                          <a:spcPts val="0"/>
                        </a:spcAft>
                      </a:pPr>
                      <a:r>
                        <a:rPr lang="en-CA" sz="2000" dirty="0">
                          <a:effectLst/>
                          <a:latin typeface="Calibri Light" panose="020F0302020204030204" pitchFamily="34" charset="0"/>
                        </a:rPr>
                        <a:t>Front End Structure Strength</a:t>
                      </a:r>
                      <a:endParaRPr lang="en-CA" sz="20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buClr>
                          <a:schemeClr val="accent1"/>
                        </a:buClr>
                      </a:pPr>
                      <a:r>
                        <a:rPr lang="en-CA" sz="2000" dirty="0" smtClean="0">
                          <a:solidFill>
                            <a:schemeClr val="tx1">
                              <a:lumMod val="75000"/>
                              <a:lumOff val="25000"/>
                            </a:schemeClr>
                          </a:solidFill>
                          <a:effectLst/>
                          <a:latin typeface="Calibri Light" panose="020F0302020204030204" pitchFamily="34" charset="0"/>
                        </a:rPr>
                        <a:t>Horizontal </a:t>
                      </a:r>
                      <a:r>
                        <a:rPr lang="en-CA" sz="2000" dirty="0">
                          <a:solidFill>
                            <a:schemeClr val="tx1">
                              <a:lumMod val="75000"/>
                              <a:lumOff val="25000"/>
                            </a:schemeClr>
                          </a:solidFill>
                          <a:effectLst/>
                          <a:latin typeface="Calibri Light" panose="020F0302020204030204" pitchFamily="34" charset="0"/>
                        </a:rPr>
                        <a:t>forward static load of 50% </a:t>
                      </a:r>
                      <a:r>
                        <a:rPr lang="en-CA" sz="2000" dirty="0" smtClean="0">
                          <a:solidFill>
                            <a:schemeClr val="tx1">
                              <a:lumMod val="75000"/>
                              <a:lumOff val="25000"/>
                            </a:schemeClr>
                          </a:solidFill>
                          <a:effectLst/>
                          <a:latin typeface="Calibri Light" panose="020F0302020204030204" pitchFamily="34" charset="0"/>
                        </a:rPr>
                        <a:t>where:</a:t>
                      </a:r>
                      <a:endParaRPr lang="en-CA" sz="2000" dirty="0">
                        <a:solidFill>
                          <a:schemeClr val="tx1">
                            <a:lumMod val="75000"/>
                            <a:lumOff val="25000"/>
                          </a:schemeClr>
                        </a:solidFill>
                        <a:effectLst/>
                        <a:latin typeface="Calibri Light" panose="020F0302020204030204" pitchFamily="34" charset="0"/>
                      </a:endParaRPr>
                    </a:p>
                    <a:p>
                      <a:pPr marL="342900" marR="0" lvl="0" indent="-342900">
                        <a:spcBef>
                          <a:spcPts val="0"/>
                        </a:spcBef>
                        <a:spcAft>
                          <a:spcPts val="300"/>
                        </a:spcAft>
                        <a:buClr>
                          <a:schemeClr val="accent1"/>
                        </a:buClr>
                        <a:buSzPts val="900"/>
                        <a:buFont typeface="Symbol" panose="05050102010706020507" pitchFamily="18" charset="2"/>
                        <a:buChar char=""/>
                      </a:pPr>
                      <a:r>
                        <a:rPr lang="en-CA" sz="2000" u="none" strike="noStrike" dirty="0" smtClean="0">
                          <a:solidFill>
                            <a:schemeClr val="tx1">
                              <a:lumMod val="75000"/>
                              <a:lumOff val="25000"/>
                            </a:schemeClr>
                          </a:solidFill>
                          <a:effectLst/>
                          <a:latin typeface="Calibri Light" panose="020F0302020204030204" pitchFamily="34" charset="0"/>
                        </a:rPr>
                        <a:t>Front </a:t>
                      </a:r>
                      <a:r>
                        <a:rPr lang="en-CA" sz="2000" u="none" strike="noStrike" dirty="0">
                          <a:solidFill>
                            <a:schemeClr val="tx1">
                              <a:lumMod val="75000"/>
                              <a:lumOff val="25000"/>
                            </a:schemeClr>
                          </a:solidFill>
                          <a:effectLst/>
                          <a:latin typeface="Calibri Light" panose="020F0302020204030204" pitchFamily="34" charset="0"/>
                        </a:rPr>
                        <a:t>end </a:t>
                      </a:r>
                      <a:r>
                        <a:rPr lang="en-CA" sz="2000" u="none" strike="noStrike" dirty="0" smtClean="0">
                          <a:solidFill>
                            <a:schemeClr val="tx1">
                              <a:lumMod val="75000"/>
                              <a:lumOff val="25000"/>
                            </a:schemeClr>
                          </a:solidFill>
                          <a:effectLst/>
                          <a:latin typeface="Calibri Light" panose="020F0302020204030204" pitchFamily="34" charset="0"/>
                        </a:rPr>
                        <a:t>structure: &lt; 1.83 </a:t>
                      </a:r>
                      <a:r>
                        <a:rPr lang="en-CA" sz="2000" u="none" strike="noStrike" dirty="0">
                          <a:solidFill>
                            <a:schemeClr val="tx1">
                              <a:lumMod val="75000"/>
                              <a:lumOff val="25000"/>
                            </a:schemeClr>
                          </a:solidFill>
                          <a:effectLst/>
                          <a:latin typeface="Calibri Light" panose="020F0302020204030204" pitchFamily="34" charset="0"/>
                        </a:rPr>
                        <a:t>m</a:t>
                      </a:r>
                    </a:p>
                    <a:p>
                      <a:pPr marL="342900" marR="0" lvl="0" indent="-342900">
                        <a:spcBef>
                          <a:spcPts val="0"/>
                        </a:spcBef>
                        <a:spcAft>
                          <a:spcPts val="300"/>
                        </a:spcAft>
                        <a:buClr>
                          <a:schemeClr val="accent1"/>
                        </a:buClr>
                        <a:buSzPts val="900"/>
                        <a:buFont typeface="Symbol" panose="05050102010706020507" pitchFamily="18" charset="2"/>
                        <a:buChar char=""/>
                      </a:pPr>
                      <a:r>
                        <a:rPr lang="en-CA" sz="2000" u="none" strike="noStrike" dirty="0" smtClean="0">
                          <a:solidFill>
                            <a:schemeClr val="tx1">
                              <a:lumMod val="75000"/>
                              <a:lumOff val="25000"/>
                            </a:schemeClr>
                          </a:solidFill>
                          <a:effectLst/>
                          <a:latin typeface="Calibri Light" panose="020F0302020204030204" pitchFamily="34" charset="0"/>
                        </a:rPr>
                        <a:t>Distributed </a:t>
                      </a:r>
                      <a:r>
                        <a:rPr lang="en-CA" sz="2000" u="none" strike="noStrike" dirty="0">
                          <a:solidFill>
                            <a:schemeClr val="tx1">
                              <a:lumMod val="75000"/>
                              <a:lumOff val="25000"/>
                            </a:schemeClr>
                          </a:solidFill>
                          <a:effectLst/>
                          <a:latin typeface="Calibri Light" panose="020F0302020204030204" pitchFamily="34" charset="0"/>
                        </a:rPr>
                        <a:t>over the front end structure</a:t>
                      </a:r>
                    </a:p>
                    <a:p>
                      <a:pPr marL="0" marR="0">
                        <a:spcBef>
                          <a:spcPts val="600"/>
                        </a:spcBef>
                        <a:spcAft>
                          <a:spcPts val="0"/>
                        </a:spcAft>
                        <a:buClr>
                          <a:schemeClr val="accent1"/>
                        </a:buClr>
                      </a:pPr>
                      <a:r>
                        <a:rPr lang="en-CA" sz="2000" dirty="0" smtClean="0">
                          <a:solidFill>
                            <a:schemeClr val="tx1">
                              <a:lumMod val="75000"/>
                              <a:lumOff val="25000"/>
                            </a:schemeClr>
                          </a:solidFill>
                          <a:effectLst/>
                          <a:latin typeface="Calibri Light" panose="020F0302020204030204" pitchFamily="34" charset="0"/>
                        </a:rPr>
                        <a:t>Horizontal </a:t>
                      </a:r>
                      <a:r>
                        <a:rPr lang="en-CA" sz="2000" dirty="0">
                          <a:solidFill>
                            <a:schemeClr val="tx1">
                              <a:lumMod val="75000"/>
                              <a:lumOff val="25000"/>
                            </a:schemeClr>
                          </a:solidFill>
                          <a:effectLst/>
                          <a:latin typeface="Calibri Light" panose="020F0302020204030204" pitchFamily="34" charset="0"/>
                        </a:rPr>
                        <a:t>forward static load of 40% </a:t>
                      </a:r>
                      <a:r>
                        <a:rPr lang="en-CA" sz="2000" dirty="0" smtClean="0">
                          <a:solidFill>
                            <a:schemeClr val="tx1">
                              <a:lumMod val="75000"/>
                              <a:lumOff val="25000"/>
                            </a:schemeClr>
                          </a:solidFill>
                          <a:effectLst/>
                          <a:latin typeface="Calibri Light" panose="020F0302020204030204" pitchFamily="34" charset="0"/>
                        </a:rPr>
                        <a:t>where</a:t>
                      </a:r>
                      <a:r>
                        <a:rPr lang="en-CA" sz="2000" dirty="0">
                          <a:solidFill>
                            <a:schemeClr val="tx1">
                              <a:lumMod val="75000"/>
                              <a:lumOff val="25000"/>
                            </a:schemeClr>
                          </a:solidFill>
                          <a:effectLst/>
                          <a:latin typeface="Calibri Light" panose="020F0302020204030204" pitchFamily="34" charset="0"/>
                        </a:rPr>
                        <a:t>:</a:t>
                      </a:r>
                    </a:p>
                    <a:p>
                      <a:pPr marL="342900" marR="0" lvl="0" indent="-342900">
                        <a:spcBef>
                          <a:spcPts val="0"/>
                        </a:spcBef>
                        <a:spcAft>
                          <a:spcPts val="300"/>
                        </a:spcAft>
                        <a:buClr>
                          <a:schemeClr val="accent1"/>
                        </a:buClr>
                        <a:buSzPts val="900"/>
                        <a:buFont typeface="Symbol" panose="05050102010706020507" pitchFamily="18" charset="2"/>
                        <a:buChar char=""/>
                      </a:pPr>
                      <a:r>
                        <a:rPr lang="en-CA" sz="2000" u="none" strike="noStrike" dirty="0" smtClean="0">
                          <a:solidFill>
                            <a:schemeClr val="tx1">
                              <a:lumMod val="75000"/>
                              <a:lumOff val="25000"/>
                            </a:schemeClr>
                          </a:solidFill>
                          <a:effectLst/>
                          <a:latin typeface="Calibri Light" panose="020F0302020204030204" pitchFamily="34" charset="0"/>
                        </a:rPr>
                        <a:t>Front </a:t>
                      </a:r>
                      <a:r>
                        <a:rPr lang="en-CA" sz="2000" u="none" strike="noStrike" dirty="0">
                          <a:solidFill>
                            <a:schemeClr val="tx1">
                              <a:lumMod val="75000"/>
                              <a:lumOff val="25000"/>
                            </a:schemeClr>
                          </a:solidFill>
                          <a:effectLst/>
                          <a:latin typeface="Calibri Light" panose="020F0302020204030204" pitchFamily="34" charset="0"/>
                        </a:rPr>
                        <a:t>end </a:t>
                      </a:r>
                      <a:r>
                        <a:rPr lang="en-CA" sz="2000" u="none" strike="noStrike" dirty="0" smtClean="0">
                          <a:solidFill>
                            <a:schemeClr val="tx1">
                              <a:lumMod val="75000"/>
                              <a:lumOff val="25000"/>
                            </a:schemeClr>
                          </a:solidFill>
                          <a:effectLst/>
                          <a:latin typeface="Calibri Light" panose="020F0302020204030204" pitchFamily="34" charset="0"/>
                        </a:rPr>
                        <a:t>structure: = &gt; </a:t>
                      </a:r>
                      <a:r>
                        <a:rPr lang="en-CA" sz="2000" u="none" strike="noStrike" dirty="0">
                          <a:solidFill>
                            <a:schemeClr val="tx1">
                              <a:lumMod val="75000"/>
                              <a:lumOff val="25000"/>
                            </a:schemeClr>
                          </a:solidFill>
                          <a:effectLst/>
                          <a:latin typeface="Calibri Light" panose="020F0302020204030204" pitchFamily="34" charset="0"/>
                        </a:rPr>
                        <a:t>1.83 m </a:t>
                      </a:r>
                    </a:p>
                    <a:p>
                      <a:pPr marL="342900" marR="0" lvl="0" indent="-342900">
                        <a:spcBef>
                          <a:spcPts val="0"/>
                        </a:spcBef>
                        <a:spcAft>
                          <a:spcPts val="300"/>
                        </a:spcAft>
                        <a:buClr>
                          <a:schemeClr val="accent1"/>
                        </a:buClr>
                        <a:buSzPts val="900"/>
                        <a:buFont typeface="Symbol" panose="05050102010706020507" pitchFamily="18" charset="2"/>
                        <a:buChar char=""/>
                      </a:pPr>
                      <a:r>
                        <a:rPr lang="en-CA" sz="2000" u="none" strike="noStrike" dirty="0" smtClean="0">
                          <a:solidFill>
                            <a:schemeClr val="tx1">
                              <a:lumMod val="75000"/>
                              <a:lumOff val="25000"/>
                            </a:schemeClr>
                          </a:solidFill>
                          <a:effectLst/>
                          <a:latin typeface="Calibri Light" panose="020F0302020204030204" pitchFamily="34" charset="0"/>
                        </a:rPr>
                        <a:t>Distributed </a:t>
                      </a:r>
                      <a:r>
                        <a:rPr lang="en-CA" sz="2000" u="none" strike="noStrike" dirty="0">
                          <a:solidFill>
                            <a:schemeClr val="tx1">
                              <a:lumMod val="75000"/>
                              <a:lumOff val="25000"/>
                            </a:schemeClr>
                          </a:solidFill>
                          <a:effectLst/>
                          <a:latin typeface="Calibri Light" panose="020F0302020204030204" pitchFamily="34" charset="0"/>
                        </a:rPr>
                        <a:t>over the front end structure</a:t>
                      </a:r>
                      <a:endParaRPr lang="en-CA" sz="2000" u="none" strike="noStrike"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r>
              <a:tr h="1039817">
                <a:tc>
                  <a:txBody>
                    <a:bodyPr/>
                    <a:lstStyle/>
                    <a:p>
                      <a:pPr marL="0" marR="0">
                        <a:spcBef>
                          <a:spcPts val="0"/>
                        </a:spcBef>
                        <a:spcAft>
                          <a:spcPts val="0"/>
                        </a:spcAft>
                      </a:pPr>
                      <a:r>
                        <a:rPr lang="en-CA" sz="2000" dirty="0">
                          <a:effectLst/>
                          <a:latin typeface="Calibri Light" panose="020F0302020204030204" pitchFamily="34" charset="0"/>
                        </a:rPr>
                        <a:t>Front End Penetration Resistance</a:t>
                      </a:r>
                      <a:endParaRPr lang="en-CA" sz="20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0"/>
                        </a:spcAft>
                        <a:buClr>
                          <a:schemeClr val="accent1"/>
                        </a:buClr>
                      </a:pPr>
                      <a:r>
                        <a:rPr lang="en-CA" sz="1800" dirty="0" smtClean="0">
                          <a:solidFill>
                            <a:schemeClr val="tx1">
                              <a:lumMod val="75000"/>
                              <a:lumOff val="25000"/>
                            </a:schemeClr>
                          </a:solidFill>
                          <a:effectLst/>
                          <a:latin typeface="Calibri Light" panose="020F0302020204030204" pitchFamily="34" charset="0"/>
                        </a:rPr>
                        <a:t/>
                      </a:r>
                      <a:br>
                        <a:rPr lang="en-CA" sz="1800" dirty="0" smtClean="0">
                          <a:solidFill>
                            <a:schemeClr val="tx1">
                              <a:lumMod val="75000"/>
                              <a:lumOff val="25000"/>
                            </a:schemeClr>
                          </a:solidFill>
                          <a:effectLst/>
                          <a:latin typeface="Calibri Light" panose="020F0302020204030204" pitchFamily="34" charset="0"/>
                        </a:rPr>
                      </a:br>
                      <a:r>
                        <a:rPr lang="en-CA" sz="2000" dirty="0" smtClean="0">
                          <a:solidFill>
                            <a:schemeClr val="tx1">
                              <a:lumMod val="75000"/>
                              <a:lumOff val="25000"/>
                            </a:schemeClr>
                          </a:solidFill>
                          <a:effectLst/>
                          <a:latin typeface="Calibri Light" panose="020F0302020204030204" pitchFamily="34" charset="0"/>
                        </a:rPr>
                        <a:t>Resists </a:t>
                      </a:r>
                      <a:r>
                        <a:rPr lang="en-CA" sz="2000" dirty="0">
                          <a:solidFill>
                            <a:schemeClr val="tx1">
                              <a:lumMod val="75000"/>
                              <a:lumOff val="25000"/>
                            </a:schemeClr>
                          </a:solidFill>
                          <a:effectLst/>
                          <a:latin typeface="Calibri Light" panose="020F0302020204030204" pitchFamily="34" charset="0"/>
                        </a:rPr>
                        <a:t>penetration </a:t>
                      </a:r>
                      <a:r>
                        <a:rPr lang="en-CA" sz="2000" dirty="0" smtClean="0">
                          <a:solidFill>
                            <a:schemeClr val="tx1">
                              <a:lumMod val="75000"/>
                              <a:lumOff val="25000"/>
                            </a:schemeClr>
                          </a:solidFill>
                          <a:effectLst/>
                          <a:latin typeface="Calibri Light" panose="020F0302020204030204" pitchFamily="34" charset="0"/>
                        </a:rPr>
                        <a:t>of </a:t>
                      </a:r>
                      <a:r>
                        <a:rPr lang="en-CA" sz="2000" dirty="0">
                          <a:solidFill>
                            <a:schemeClr val="tx1">
                              <a:lumMod val="75000"/>
                              <a:lumOff val="25000"/>
                            </a:schemeClr>
                          </a:solidFill>
                          <a:effectLst/>
                          <a:latin typeface="Calibri Light" panose="020F0302020204030204" pitchFamily="34" charset="0"/>
                        </a:rPr>
                        <a:t>cargo that contacts it when the vehicle decelerates at a rate of 6.1 m per second.</a:t>
                      </a:r>
                      <a:endParaRPr lang="en-CA" sz="20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ustDataLst>
      <p:tags r:id="rId1"/>
    </p:custDataLst>
    <p:extLst>
      <p:ext uri="{BB962C8B-B14F-4D97-AF65-F5344CB8AC3E}">
        <p14:creationId xmlns:p14="http://schemas.microsoft.com/office/powerpoint/2010/main" val="3707306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Specific Cargo Securement Requirements</a:t>
            </a:r>
            <a:endParaRPr lang="en-CA" b="1" dirty="0"/>
          </a:p>
        </p:txBody>
      </p:sp>
      <p:sp>
        <p:nvSpPr>
          <p:cNvPr id="3" name="Content Placeholder 2"/>
          <p:cNvSpPr>
            <a:spLocks noGrp="1"/>
          </p:cNvSpPr>
          <p:nvPr>
            <p:ph sz="quarter" idx="11"/>
          </p:nvPr>
        </p:nvSpPr>
        <p:spPr>
          <a:xfrm>
            <a:off x="544672" y="934821"/>
            <a:ext cx="7886699" cy="5355143"/>
          </a:xfrm>
        </p:spPr>
        <p:txBody>
          <a:bodyPr/>
          <a:lstStyle/>
          <a:p>
            <a:pPr marL="0" indent="0">
              <a:buNone/>
            </a:pPr>
            <a:r>
              <a:rPr lang="en-CA" dirty="0" smtClean="0">
                <a:solidFill>
                  <a:schemeClr val="tx1">
                    <a:lumMod val="75000"/>
                    <a:lumOff val="25000"/>
                  </a:schemeClr>
                </a:solidFill>
              </a:rPr>
              <a:t>Under the NSC, certain cargo types have </a:t>
            </a:r>
            <a:r>
              <a:rPr lang="en-CA" dirty="0">
                <a:solidFill>
                  <a:schemeClr val="tx1">
                    <a:lumMod val="75000"/>
                    <a:lumOff val="25000"/>
                  </a:schemeClr>
                </a:solidFill>
              </a:rPr>
              <a:t>specific securement requirements :  </a:t>
            </a:r>
          </a:p>
          <a:p>
            <a:pPr>
              <a:buClr>
                <a:schemeClr val="accent1"/>
              </a:buClr>
            </a:pPr>
            <a:r>
              <a:rPr lang="en-CA" sz="2400" dirty="0" smtClean="0">
                <a:solidFill>
                  <a:schemeClr val="tx1">
                    <a:lumMod val="75000"/>
                    <a:lumOff val="25000"/>
                  </a:schemeClr>
                </a:solidFill>
              </a:rPr>
              <a:t>Logs &amp; Dressed </a:t>
            </a:r>
            <a:r>
              <a:rPr lang="en-CA" sz="2400" dirty="0">
                <a:solidFill>
                  <a:schemeClr val="tx1">
                    <a:lumMod val="75000"/>
                    <a:lumOff val="25000"/>
                  </a:schemeClr>
                </a:solidFill>
              </a:rPr>
              <a:t>Lumber</a:t>
            </a:r>
          </a:p>
          <a:p>
            <a:pPr>
              <a:buClr>
                <a:schemeClr val="accent1"/>
              </a:buClr>
            </a:pPr>
            <a:r>
              <a:rPr lang="en-CA" sz="2400" dirty="0" smtClean="0">
                <a:solidFill>
                  <a:schemeClr val="tx1">
                    <a:lumMod val="75000"/>
                    <a:lumOff val="25000"/>
                  </a:schemeClr>
                </a:solidFill>
              </a:rPr>
              <a:t>Metal </a:t>
            </a:r>
            <a:r>
              <a:rPr lang="en-CA" sz="2400" dirty="0">
                <a:solidFill>
                  <a:schemeClr val="tx1">
                    <a:lumMod val="75000"/>
                    <a:lumOff val="25000"/>
                  </a:schemeClr>
                </a:solidFill>
              </a:rPr>
              <a:t>Coils</a:t>
            </a:r>
          </a:p>
          <a:p>
            <a:pPr>
              <a:buClr>
                <a:schemeClr val="accent1"/>
              </a:buClr>
            </a:pPr>
            <a:r>
              <a:rPr lang="en-CA" sz="2400" dirty="0" smtClean="0">
                <a:solidFill>
                  <a:schemeClr val="tx1">
                    <a:lumMod val="75000"/>
                    <a:lumOff val="25000"/>
                  </a:schemeClr>
                </a:solidFill>
              </a:rPr>
              <a:t>Paper </a:t>
            </a:r>
            <a:r>
              <a:rPr lang="en-CA" sz="2400" dirty="0">
                <a:solidFill>
                  <a:schemeClr val="tx1">
                    <a:lumMod val="75000"/>
                    <a:lumOff val="25000"/>
                  </a:schemeClr>
                </a:solidFill>
              </a:rPr>
              <a:t>Rolls</a:t>
            </a:r>
          </a:p>
          <a:p>
            <a:pPr>
              <a:buClr>
                <a:schemeClr val="accent1"/>
              </a:buClr>
            </a:pPr>
            <a:r>
              <a:rPr lang="en-CA" sz="2400" dirty="0" smtClean="0">
                <a:solidFill>
                  <a:schemeClr val="tx1">
                    <a:lumMod val="75000"/>
                    <a:lumOff val="25000"/>
                  </a:schemeClr>
                </a:solidFill>
              </a:rPr>
              <a:t>Concrete </a:t>
            </a:r>
            <a:r>
              <a:rPr lang="en-CA" sz="2400" dirty="0">
                <a:solidFill>
                  <a:schemeClr val="tx1">
                    <a:lumMod val="75000"/>
                    <a:lumOff val="25000"/>
                  </a:schemeClr>
                </a:solidFill>
              </a:rPr>
              <a:t>Pipe</a:t>
            </a:r>
          </a:p>
          <a:p>
            <a:pPr>
              <a:buClr>
                <a:schemeClr val="accent1"/>
              </a:buClr>
            </a:pPr>
            <a:r>
              <a:rPr lang="en-CA" sz="2400" dirty="0" smtClean="0">
                <a:solidFill>
                  <a:schemeClr val="tx1">
                    <a:lumMod val="75000"/>
                    <a:lumOff val="25000"/>
                  </a:schemeClr>
                </a:solidFill>
              </a:rPr>
              <a:t>Intermodal Container</a:t>
            </a:r>
          </a:p>
          <a:p>
            <a:pPr>
              <a:buClr>
                <a:schemeClr val="accent1"/>
              </a:buClr>
            </a:pPr>
            <a:r>
              <a:rPr lang="en-CA" sz="2400" dirty="0">
                <a:solidFill>
                  <a:schemeClr val="tx1">
                    <a:lumMod val="75000"/>
                    <a:lumOff val="25000"/>
                  </a:schemeClr>
                </a:solidFill>
              </a:rPr>
              <a:t>Vehicles as Cargo</a:t>
            </a:r>
          </a:p>
          <a:p>
            <a:pPr>
              <a:buClr>
                <a:schemeClr val="accent1"/>
              </a:buClr>
            </a:pPr>
            <a:r>
              <a:rPr lang="en-CA" sz="2400" dirty="0">
                <a:solidFill>
                  <a:schemeClr val="tx1">
                    <a:lumMod val="75000"/>
                    <a:lumOff val="25000"/>
                  </a:schemeClr>
                </a:solidFill>
              </a:rPr>
              <a:t>Roll-On/Roll-Off and Hook Lift Containers</a:t>
            </a:r>
          </a:p>
          <a:p>
            <a:pPr>
              <a:buClr>
                <a:schemeClr val="accent1"/>
              </a:buClr>
            </a:pPr>
            <a:r>
              <a:rPr lang="en-CA" sz="2400" dirty="0">
                <a:solidFill>
                  <a:schemeClr val="tx1">
                    <a:lumMod val="75000"/>
                    <a:lumOff val="25000"/>
                  </a:schemeClr>
                </a:solidFill>
              </a:rPr>
              <a:t>Boulders</a:t>
            </a:r>
          </a:p>
          <a:p>
            <a:pPr>
              <a:buClr>
                <a:schemeClr val="accent1"/>
              </a:buClr>
            </a:pPr>
            <a:endParaRPr lang="en-CA" sz="2400" dirty="0">
              <a:solidFill>
                <a:schemeClr val="tx1">
                  <a:lumMod val="75000"/>
                  <a:lumOff val="25000"/>
                </a:schemeClr>
              </a:solidFill>
            </a:endParaRPr>
          </a:p>
          <a:p>
            <a:endParaRPr lang="en-CA" dirty="0">
              <a:solidFill>
                <a:schemeClr val="tx1">
                  <a:lumMod val="75000"/>
                  <a:lumOff val="25000"/>
                </a:schemeClr>
              </a:solidFill>
            </a:endParaRPr>
          </a:p>
        </p:txBody>
      </p:sp>
      <p:pic>
        <p:nvPicPr>
          <p:cNvPr id="4" name="Picture 3"/>
          <p:cNvPicPr>
            <a:picLocks noChangeAspect="1"/>
          </p:cNvPicPr>
          <p:nvPr/>
        </p:nvPicPr>
        <p:blipFill rotWithShape="1">
          <a:blip r:embed="rId4"/>
          <a:srcRect l="9306" r="4802"/>
          <a:stretch/>
        </p:blipFill>
        <p:spPr>
          <a:xfrm>
            <a:off x="4488021" y="2573723"/>
            <a:ext cx="3928374" cy="103866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730" y="5735926"/>
            <a:ext cx="554038" cy="554038"/>
          </a:xfrm>
          <a:prstGeom prst="rect">
            <a:avLst/>
          </a:prstGeom>
        </p:spPr>
      </p:pic>
      <p:sp>
        <p:nvSpPr>
          <p:cNvPr id="6" name="TextBox 5"/>
          <p:cNvSpPr txBox="1"/>
          <p:nvPr/>
        </p:nvSpPr>
        <p:spPr>
          <a:xfrm>
            <a:off x="1657529" y="5627132"/>
            <a:ext cx="6773842" cy="1569660"/>
          </a:xfrm>
          <a:prstGeom prst="rect">
            <a:avLst/>
          </a:prstGeom>
          <a:noFill/>
        </p:spPr>
        <p:txBody>
          <a:bodyPr wrap="square" rtlCol="0">
            <a:spAutoFit/>
          </a:bodyPr>
          <a:lstStyle/>
          <a:p>
            <a:r>
              <a:rPr lang="en-CA" sz="2400" dirty="0" smtClean="0">
                <a:solidFill>
                  <a:schemeClr val="tx1">
                    <a:lumMod val="75000"/>
                    <a:lumOff val="25000"/>
                  </a:schemeClr>
                </a:solidFill>
                <a:latin typeface="Calibri Light" panose="020F0302020204030204" pitchFamily="34" charset="0"/>
              </a:rPr>
              <a:t>Ensure you refer to the section in your textbook “</a:t>
            </a:r>
            <a:r>
              <a:rPr lang="en-CA" sz="2400" dirty="0">
                <a:latin typeface="Calibri Light" panose="020F0302020204030204" pitchFamily="34" charset="0"/>
              </a:rPr>
              <a:t>Cargo with Specific Securement </a:t>
            </a:r>
            <a:r>
              <a:rPr lang="en-CA" sz="2400" dirty="0" smtClean="0">
                <a:latin typeface="Calibri Light" panose="020F0302020204030204" pitchFamily="34" charset="0"/>
              </a:rPr>
              <a:t>Requirements”</a:t>
            </a:r>
            <a:endParaRPr lang="en-CA" sz="2400" dirty="0" smtClean="0">
              <a:solidFill>
                <a:schemeClr val="tx1">
                  <a:lumMod val="75000"/>
                  <a:lumOff val="25000"/>
                </a:schemeClr>
              </a:solidFill>
              <a:latin typeface="Calibri Light" panose="020F0302020204030204" pitchFamily="34" charset="0"/>
            </a:endParaRPr>
          </a:p>
          <a:p>
            <a:endParaRPr lang="en-CA" sz="2400" dirty="0">
              <a:solidFill>
                <a:schemeClr val="tx1">
                  <a:lumMod val="75000"/>
                  <a:lumOff val="25000"/>
                </a:schemeClr>
              </a:solidFill>
              <a:latin typeface="Calibri Light" panose="020F0302020204030204" pitchFamily="34" charset="0"/>
            </a:endParaRPr>
          </a:p>
          <a:p>
            <a:endParaRPr lang="en-CA"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1686423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After-Class Assignment</a:t>
            </a:r>
            <a:endParaRPr lang="en-CA" dirty="0"/>
          </a:p>
        </p:txBody>
      </p:sp>
      <p:sp>
        <p:nvSpPr>
          <p:cNvPr id="3" name="Content Placeholder 2"/>
          <p:cNvSpPr>
            <a:spLocks noGrp="1"/>
          </p:cNvSpPr>
          <p:nvPr>
            <p:ph sz="quarter" idx="11"/>
          </p:nvPr>
        </p:nvSpPr>
        <p:spPr>
          <a:xfrm>
            <a:off x="628651" y="934822"/>
            <a:ext cx="5584949" cy="5079116"/>
          </a:xfrm>
        </p:spPr>
        <p:txBody>
          <a:bodyPr/>
          <a:lstStyle/>
          <a:p>
            <a:pPr marL="0" indent="0">
              <a:lnSpc>
                <a:spcPct val="100000"/>
              </a:lnSpc>
              <a:spcBef>
                <a:spcPts val="0"/>
              </a:spcBef>
              <a:spcAft>
                <a:spcPts val="800"/>
              </a:spcAft>
              <a:buNone/>
            </a:pPr>
            <a:r>
              <a:rPr lang="en-CA" dirty="0">
                <a:solidFill>
                  <a:schemeClr val="tx1">
                    <a:lumMod val="75000"/>
                    <a:lumOff val="25000"/>
                  </a:schemeClr>
                </a:solidFill>
              </a:rPr>
              <a:t>You will:</a:t>
            </a:r>
          </a:p>
          <a:p>
            <a:pPr>
              <a:lnSpc>
                <a:spcPct val="100000"/>
              </a:lnSpc>
              <a:spcBef>
                <a:spcPts val="0"/>
              </a:spcBef>
              <a:spcAft>
                <a:spcPts val="800"/>
              </a:spcAft>
            </a:pPr>
            <a:r>
              <a:rPr lang="en-CA" dirty="0">
                <a:solidFill>
                  <a:schemeClr val="tx1">
                    <a:lumMod val="75000"/>
                    <a:lumOff val="25000"/>
                  </a:schemeClr>
                </a:solidFill>
              </a:rPr>
              <a:t>Complete </a:t>
            </a:r>
            <a:r>
              <a:rPr lang="en-CA" dirty="0" smtClean="0">
                <a:solidFill>
                  <a:schemeClr val="tx1">
                    <a:lumMod val="75000"/>
                    <a:lumOff val="25000"/>
                  </a:schemeClr>
                </a:solidFill>
              </a:rPr>
              <a:t>Exercise 2 after-class.</a:t>
            </a:r>
            <a:endParaRPr lang="en-CA" dirty="0">
              <a:solidFill>
                <a:schemeClr val="tx1">
                  <a:lumMod val="75000"/>
                  <a:lumOff val="25000"/>
                </a:schemeClr>
              </a:solidFill>
            </a:endParaRPr>
          </a:p>
          <a:p>
            <a:pPr>
              <a:lnSpc>
                <a:spcPct val="100000"/>
              </a:lnSpc>
              <a:spcBef>
                <a:spcPts val="0"/>
              </a:spcBef>
              <a:spcAft>
                <a:spcPts val="800"/>
              </a:spcAft>
            </a:pPr>
            <a:r>
              <a:rPr lang="en-CA" dirty="0">
                <a:solidFill>
                  <a:schemeClr val="tx1">
                    <a:lumMod val="75000"/>
                    <a:lumOff val="25000"/>
                  </a:schemeClr>
                </a:solidFill>
              </a:rPr>
              <a:t>We will review any questions you have at the beginning of next class</a:t>
            </a:r>
            <a:r>
              <a:rPr lang="en-CA" dirty="0" smtClean="0">
                <a:solidFill>
                  <a:schemeClr val="tx1">
                    <a:lumMod val="75000"/>
                    <a:lumOff val="25000"/>
                  </a:schemeClr>
                </a:solidFill>
              </a:rPr>
              <a:t>.</a:t>
            </a:r>
            <a:endParaRPr lang="en-CA"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083155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09FD8-C918-E94A-9D94-37CB42D53DF6}"/>
              </a:ext>
            </a:extLst>
          </p:cNvPr>
          <p:cNvSpPr>
            <a:spLocks noGrp="1"/>
          </p:cNvSpPr>
          <p:nvPr>
            <p:ph type="title"/>
          </p:nvPr>
        </p:nvSpPr>
        <p:spPr/>
        <p:txBody>
          <a:bodyPr/>
          <a:lstStyle/>
          <a:p>
            <a:r>
              <a:rPr lang="en-US" dirty="0" smtClean="0">
                <a:latin typeface="Calibri Light" panose="020F0302020204030204" pitchFamily="34" charset="0"/>
              </a:rPr>
              <a:t>Review</a:t>
            </a:r>
            <a:endParaRPr lang="en-US" dirty="0">
              <a:latin typeface="Calibri Light" panose="020F0302020204030204" pitchFamily="34" charset="0"/>
            </a:endParaRPr>
          </a:p>
        </p:txBody>
      </p:sp>
      <p:sp>
        <p:nvSpPr>
          <p:cNvPr id="3" name="Content Placeholder 2">
            <a:extLst>
              <a:ext uri="{FF2B5EF4-FFF2-40B4-BE49-F238E27FC236}">
                <a16:creationId xmlns="" xmlns:a16="http://schemas.microsoft.com/office/drawing/2014/main" id="{66B7E3AE-308C-844F-ADB4-1192C08823D4}"/>
              </a:ext>
            </a:extLst>
          </p:cNvPr>
          <p:cNvSpPr>
            <a:spLocks noGrp="1"/>
          </p:cNvSpPr>
          <p:nvPr>
            <p:ph sz="quarter" idx="11"/>
          </p:nvPr>
        </p:nvSpPr>
        <p:spPr/>
        <p:txBody>
          <a:bodyPr/>
          <a:lstStyle/>
          <a:p>
            <a:pPr marL="0" lvl="0" indent="0">
              <a:lnSpc>
                <a:spcPct val="107000"/>
              </a:lnSpc>
              <a:spcAft>
                <a:spcPts val="800"/>
              </a:spcAft>
              <a:buClrTx/>
              <a:buNone/>
              <a:tabLst/>
            </a:pPr>
            <a:r>
              <a:rPr lang="en-US" dirty="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What is an </a:t>
            </a:r>
            <a:r>
              <a:rPr lang="en-US"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anchor </a:t>
            </a:r>
            <a:r>
              <a:rPr lang="en-US" dirty="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point</a:t>
            </a:r>
            <a:r>
              <a:rPr lang="en-US"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a:t>
            </a:r>
            <a:endParaRPr lang="en-US" dirty="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 xmlns:a16="http://schemas.microsoft.com/office/drawing/2014/main" id="{66B7E3AE-308C-844F-ADB4-1192C08823D4}"/>
              </a:ext>
            </a:extLst>
          </p:cNvPr>
          <p:cNvSpPr txBox="1">
            <a:spLocks/>
          </p:cNvSpPr>
          <p:nvPr/>
        </p:nvSpPr>
        <p:spPr>
          <a:xfrm>
            <a:off x="630936" y="2743200"/>
            <a:ext cx="5584949" cy="2005838"/>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7000"/>
              </a:lnSpc>
              <a:spcBef>
                <a:spcPts val="0"/>
              </a:spcBef>
              <a:spcAft>
                <a:spcPts val="800"/>
              </a:spcAft>
              <a:buClrTx/>
              <a:buFont typeface="Arial" panose="020B0604020202020204" pitchFamily="34" charset="0"/>
              <a:buNone/>
              <a:tabLst/>
            </a:pPr>
            <a:r>
              <a:rPr lang="en-US"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Answer: Structure, fitting or attachment on a vehicle where a tie-down is attached.</a:t>
            </a:r>
            <a:endParaRPr lang="en-CA" dirty="0" smtClean="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219196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09FD8-C918-E94A-9D94-37CB42D53DF6}"/>
              </a:ext>
            </a:extLst>
          </p:cNvPr>
          <p:cNvSpPr>
            <a:spLocks noGrp="1"/>
          </p:cNvSpPr>
          <p:nvPr>
            <p:ph type="title"/>
          </p:nvPr>
        </p:nvSpPr>
        <p:spPr/>
        <p:txBody>
          <a:bodyPr/>
          <a:lstStyle/>
          <a:p>
            <a:r>
              <a:rPr lang="en-US" dirty="0" smtClean="0">
                <a:latin typeface="Calibri Light" panose="020F0302020204030204" pitchFamily="34" charset="0"/>
              </a:rPr>
              <a:t>Review</a:t>
            </a:r>
            <a:endParaRPr lang="en-US" dirty="0">
              <a:latin typeface="Calibri Light" panose="020F0302020204030204" pitchFamily="34" charset="0"/>
            </a:endParaRPr>
          </a:p>
        </p:txBody>
      </p:sp>
      <p:sp>
        <p:nvSpPr>
          <p:cNvPr id="3" name="Content Placeholder 2">
            <a:extLst>
              <a:ext uri="{FF2B5EF4-FFF2-40B4-BE49-F238E27FC236}">
                <a16:creationId xmlns="" xmlns:a16="http://schemas.microsoft.com/office/drawing/2014/main" id="{66B7E3AE-308C-844F-ADB4-1192C08823D4}"/>
              </a:ext>
            </a:extLst>
          </p:cNvPr>
          <p:cNvSpPr>
            <a:spLocks noGrp="1"/>
          </p:cNvSpPr>
          <p:nvPr>
            <p:ph sz="quarter" idx="11"/>
          </p:nvPr>
        </p:nvSpPr>
        <p:spPr/>
        <p:txBody>
          <a:bodyPr/>
          <a:lstStyle/>
          <a:p>
            <a:pPr marL="0" lvl="0" indent="0" defTabSz="457200">
              <a:lnSpc>
                <a:spcPct val="100000"/>
              </a:lnSpc>
              <a:spcAft>
                <a:spcPts val="800"/>
              </a:spcAft>
              <a:buClrTx/>
              <a:buNone/>
              <a:tabLst/>
            </a:pPr>
            <a:r>
              <a:rPr lang="en-CA" dirty="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What are the 3 ways cargo can be transported</a:t>
            </a:r>
            <a:r>
              <a:rPr lang="en-CA"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a:t>
            </a:r>
            <a:endParaRPr lang="en-US" dirty="0"/>
          </a:p>
        </p:txBody>
      </p:sp>
      <p:sp>
        <p:nvSpPr>
          <p:cNvPr id="4" name="Content Placeholder 2">
            <a:extLst>
              <a:ext uri="{FF2B5EF4-FFF2-40B4-BE49-F238E27FC236}">
                <a16:creationId xmlns="" xmlns:a16="http://schemas.microsoft.com/office/drawing/2014/main" id="{66B7E3AE-308C-844F-ADB4-1192C08823D4}"/>
              </a:ext>
            </a:extLst>
          </p:cNvPr>
          <p:cNvSpPr txBox="1">
            <a:spLocks/>
          </p:cNvSpPr>
          <p:nvPr/>
        </p:nvSpPr>
        <p:spPr>
          <a:xfrm>
            <a:off x="630935" y="2895959"/>
            <a:ext cx="5584949" cy="2362864"/>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spcAft>
                <a:spcPts val="800"/>
              </a:spcAft>
              <a:buClrTx/>
              <a:buFont typeface="Arial" panose="020B0604020202020204" pitchFamily="34" charset="0"/>
              <a:buNone/>
              <a:tabLst/>
            </a:pPr>
            <a:r>
              <a:rPr lang="en-US"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Answer:</a:t>
            </a:r>
          </a:p>
          <a:p>
            <a:pPr defTabSz="457200">
              <a:lnSpc>
                <a:spcPct val="100000"/>
              </a:lnSpc>
              <a:spcBef>
                <a:spcPts val="0"/>
              </a:spcBef>
              <a:spcAft>
                <a:spcPts val="800"/>
              </a:spcAft>
              <a:buClr>
                <a:srgbClr val="5BC0CA"/>
              </a:buClr>
              <a:tabLst/>
            </a:pPr>
            <a:r>
              <a:rPr lang="en-US"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Fully contained</a:t>
            </a:r>
          </a:p>
          <a:p>
            <a:pPr defTabSz="457200">
              <a:lnSpc>
                <a:spcPct val="100000"/>
              </a:lnSpc>
              <a:spcBef>
                <a:spcPts val="0"/>
              </a:spcBef>
              <a:spcAft>
                <a:spcPts val="800"/>
              </a:spcAft>
              <a:buClr>
                <a:srgbClr val="5BC0CA"/>
              </a:buClr>
              <a:tabLst/>
            </a:pPr>
            <a:r>
              <a:rPr lang="en-US"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Immobilized</a:t>
            </a:r>
          </a:p>
          <a:p>
            <a:pPr defTabSz="457200">
              <a:lnSpc>
                <a:spcPct val="100000"/>
              </a:lnSpc>
              <a:spcBef>
                <a:spcPts val="0"/>
              </a:spcBef>
              <a:spcAft>
                <a:spcPts val="800"/>
              </a:spcAft>
              <a:buClr>
                <a:srgbClr val="5BC0CA"/>
              </a:buClr>
              <a:tabLst/>
            </a:pPr>
            <a:r>
              <a:rPr lang="en-US"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General securement</a:t>
            </a:r>
            <a:endParaRPr lang="en-CA" dirty="0" smtClean="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286195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09FD8-C918-E94A-9D94-37CB42D53DF6}"/>
              </a:ext>
            </a:extLst>
          </p:cNvPr>
          <p:cNvSpPr>
            <a:spLocks noGrp="1"/>
          </p:cNvSpPr>
          <p:nvPr>
            <p:ph type="title"/>
          </p:nvPr>
        </p:nvSpPr>
        <p:spPr/>
        <p:txBody>
          <a:bodyPr/>
          <a:lstStyle/>
          <a:p>
            <a:r>
              <a:rPr lang="en-US" dirty="0" smtClean="0">
                <a:latin typeface="Calibri Light" panose="020F0302020204030204" pitchFamily="34" charset="0"/>
              </a:rPr>
              <a:t>Review</a:t>
            </a:r>
            <a:endParaRPr lang="en-US" dirty="0">
              <a:latin typeface="Calibri Light" panose="020F0302020204030204" pitchFamily="34" charset="0"/>
            </a:endParaRPr>
          </a:p>
        </p:txBody>
      </p:sp>
      <p:sp>
        <p:nvSpPr>
          <p:cNvPr id="3" name="Content Placeholder 2">
            <a:extLst>
              <a:ext uri="{FF2B5EF4-FFF2-40B4-BE49-F238E27FC236}">
                <a16:creationId xmlns="" xmlns:a16="http://schemas.microsoft.com/office/drawing/2014/main" id="{66B7E3AE-308C-844F-ADB4-1192C08823D4}"/>
              </a:ext>
            </a:extLst>
          </p:cNvPr>
          <p:cNvSpPr>
            <a:spLocks noGrp="1"/>
          </p:cNvSpPr>
          <p:nvPr>
            <p:ph sz="quarter" idx="11"/>
          </p:nvPr>
        </p:nvSpPr>
        <p:spPr/>
        <p:txBody>
          <a:bodyPr/>
          <a:lstStyle/>
          <a:p>
            <a:pPr marL="0" lvl="0" indent="0" defTabSz="457200">
              <a:lnSpc>
                <a:spcPct val="100000"/>
              </a:lnSpc>
              <a:spcAft>
                <a:spcPts val="800"/>
              </a:spcAft>
              <a:buClrTx/>
              <a:buNone/>
              <a:tabLst/>
            </a:pPr>
            <a:r>
              <a:rPr lang="en-CA"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In regards to weight distribution, if the </a:t>
            </a:r>
            <a:r>
              <a:rPr lang="en-CA" dirty="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front axles are </a:t>
            </a:r>
            <a:r>
              <a:rPr lang="en-CA"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underweight</a:t>
            </a:r>
            <a:r>
              <a:rPr lang="en-CA" dirty="0" smtClean="0">
                <a:solidFill>
                  <a:srgbClr val="000000">
                    <a:lumMod val="75000"/>
                    <a:lumOff val="25000"/>
                  </a:srgbClr>
                </a:solidFill>
                <a:ea typeface="Calibri" panose="020F0502020204030204" pitchFamily="34" charset="0"/>
                <a:cs typeface="Times New Roman" panose="02020603050405020304" pitchFamily="18" charset="0"/>
              </a:rPr>
              <a:t>, what impact can it have on vehicle operation?</a:t>
            </a:r>
            <a:endParaRPr lang="en-US" dirty="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 xmlns:a16="http://schemas.microsoft.com/office/drawing/2014/main" id="{66B7E3AE-308C-844F-ADB4-1192C08823D4}"/>
              </a:ext>
            </a:extLst>
          </p:cNvPr>
          <p:cNvSpPr txBox="1">
            <a:spLocks/>
          </p:cNvSpPr>
          <p:nvPr/>
        </p:nvSpPr>
        <p:spPr>
          <a:xfrm>
            <a:off x="630936" y="3388653"/>
            <a:ext cx="5584949" cy="1097369"/>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spcAft>
                <a:spcPts val="800"/>
              </a:spcAft>
              <a:buClrTx/>
              <a:buFont typeface="Arial" panose="020B0604020202020204" pitchFamily="34" charset="0"/>
              <a:buNone/>
              <a:tabLst/>
            </a:pPr>
            <a:r>
              <a:rPr lang="en-US"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Answer: It affects safe steering of the truck.</a:t>
            </a:r>
          </a:p>
        </p:txBody>
      </p:sp>
    </p:spTree>
    <p:custDataLst>
      <p:tags r:id="rId1"/>
    </p:custDataLst>
    <p:extLst>
      <p:ext uri="{BB962C8B-B14F-4D97-AF65-F5344CB8AC3E}">
        <p14:creationId xmlns:p14="http://schemas.microsoft.com/office/powerpoint/2010/main" val="27163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09FD8-C918-E94A-9D94-37CB42D53DF6}"/>
              </a:ext>
            </a:extLst>
          </p:cNvPr>
          <p:cNvSpPr>
            <a:spLocks noGrp="1"/>
          </p:cNvSpPr>
          <p:nvPr>
            <p:ph type="title"/>
          </p:nvPr>
        </p:nvSpPr>
        <p:spPr/>
        <p:txBody>
          <a:bodyPr/>
          <a:lstStyle/>
          <a:p>
            <a:r>
              <a:rPr lang="en-US" dirty="0" smtClean="0">
                <a:latin typeface="Calibri Light" panose="020F0302020204030204" pitchFamily="34" charset="0"/>
              </a:rPr>
              <a:t>Review</a:t>
            </a:r>
            <a:endParaRPr lang="en-US" dirty="0">
              <a:latin typeface="Calibri Light" panose="020F0302020204030204" pitchFamily="34" charset="0"/>
            </a:endParaRPr>
          </a:p>
        </p:txBody>
      </p:sp>
      <p:sp>
        <p:nvSpPr>
          <p:cNvPr id="3" name="Content Placeholder 2">
            <a:extLst>
              <a:ext uri="{FF2B5EF4-FFF2-40B4-BE49-F238E27FC236}">
                <a16:creationId xmlns="" xmlns:a16="http://schemas.microsoft.com/office/drawing/2014/main" id="{66B7E3AE-308C-844F-ADB4-1192C08823D4}"/>
              </a:ext>
            </a:extLst>
          </p:cNvPr>
          <p:cNvSpPr>
            <a:spLocks noGrp="1"/>
          </p:cNvSpPr>
          <p:nvPr>
            <p:ph sz="quarter" idx="11"/>
          </p:nvPr>
        </p:nvSpPr>
        <p:spPr/>
        <p:txBody>
          <a:bodyPr/>
          <a:lstStyle/>
          <a:p>
            <a:pPr marL="0" lvl="0" indent="0" defTabSz="457200">
              <a:lnSpc>
                <a:spcPct val="100000"/>
              </a:lnSpc>
              <a:spcAft>
                <a:spcPts val="800"/>
              </a:spcAft>
              <a:buClrTx/>
              <a:buNone/>
              <a:tabLst/>
            </a:pPr>
            <a:r>
              <a:rPr lang="en-CA" dirty="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Where can you find specific cargo securement regulations</a:t>
            </a:r>
            <a:r>
              <a:rPr lang="en-CA"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a:t>
            </a:r>
            <a:endParaRPr lang="en-US" dirty="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 xmlns:a16="http://schemas.microsoft.com/office/drawing/2014/main" id="{66B7E3AE-308C-844F-ADB4-1192C08823D4}"/>
              </a:ext>
            </a:extLst>
          </p:cNvPr>
          <p:cNvSpPr txBox="1">
            <a:spLocks/>
          </p:cNvSpPr>
          <p:nvPr/>
        </p:nvSpPr>
        <p:spPr>
          <a:xfrm>
            <a:off x="630936" y="3218688"/>
            <a:ext cx="5584949" cy="932648"/>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Answer: North American Cargo Securement Standard (NSC Standard 10)</a:t>
            </a:r>
            <a:endParaRPr lang="en-CA"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36960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a:t>
            </a:r>
            <a:endParaRPr lang="en-CA" b="1" dirty="0"/>
          </a:p>
        </p:txBody>
      </p:sp>
      <p:sp>
        <p:nvSpPr>
          <p:cNvPr id="3" name="Content Placeholder 2"/>
          <p:cNvSpPr>
            <a:spLocks noGrp="1"/>
          </p:cNvSpPr>
          <p:nvPr>
            <p:ph sz="quarter" idx="11"/>
          </p:nvPr>
        </p:nvSpPr>
        <p:spPr>
          <a:xfrm>
            <a:off x="544671" y="1234079"/>
            <a:ext cx="7886700" cy="3805312"/>
          </a:xfrm>
        </p:spPr>
        <p:txBody>
          <a:bodyPr/>
          <a:lstStyle/>
          <a:p>
            <a:pPr marL="0" lvl="0" indent="0">
              <a:buClr>
                <a:srgbClr val="54C7DA"/>
              </a:buClr>
              <a:buNone/>
            </a:pPr>
            <a:r>
              <a:rPr lang="en-US" dirty="0" smtClean="0">
                <a:solidFill>
                  <a:srgbClr val="000000">
                    <a:lumMod val="75000"/>
                    <a:lumOff val="25000"/>
                  </a:srgbClr>
                </a:solidFill>
              </a:rPr>
              <a:t>You </a:t>
            </a:r>
            <a:r>
              <a:rPr lang="en-US" dirty="0">
                <a:solidFill>
                  <a:srgbClr val="000000">
                    <a:lumMod val="75000"/>
                    <a:lumOff val="25000"/>
                  </a:srgbClr>
                </a:solidFill>
              </a:rPr>
              <a:t>should </a:t>
            </a:r>
            <a:r>
              <a:rPr lang="en-US" dirty="0" smtClean="0">
                <a:solidFill>
                  <a:srgbClr val="000000">
                    <a:lumMod val="75000"/>
                    <a:lumOff val="25000"/>
                  </a:srgbClr>
                </a:solidFill>
              </a:rPr>
              <a:t>now be </a:t>
            </a:r>
            <a:r>
              <a:rPr lang="en-US" dirty="0">
                <a:solidFill>
                  <a:srgbClr val="000000">
                    <a:lumMod val="75000"/>
                    <a:lumOff val="25000"/>
                  </a:srgbClr>
                </a:solidFill>
              </a:rPr>
              <a:t>able to:</a:t>
            </a:r>
          </a:p>
          <a:p>
            <a:pPr lvl="0">
              <a:buClr>
                <a:srgbClr val="54C7DA"/>
              </a:buClr>
            </a:pPr>
            <a:r>
              <a:rPr lang="en-US" sz="2400" dirty="0">
                <a:solidFill>
                  <a:srgbClr val="000000">
                    <a:lumMod val="75000"/>
                    <a:lumOff val="25000"/>
                  </a:srgbClr>
                </a:solidFill>
              </a:rPr>
              <a:t>Comply with basic cargo securement laws and requirements</a:t>
            </a:r>
          </a:p>
          <a:p>
            <a:pPr lvl="0">
              <a:buClr>
                <a:srgbClr val="54C7DA"/>
              </a:buClr>
            </a:pPr>
            <a:r>
              <a:rPr lang="en-US" sz="2400" dirty="0">
                <a:solidFill>
                  <a:srgbClr val="000000">
                    <a:lumMod val="75000"/>
                    <a:lumOff val="25000"/>
                  </a:srgbClr>
                </a:solidFill>
              </a:rPr>
              <a:t>Safely distribute cargo weight during loading</a:t>
            </a:r>
          </a:p>
          <a:p>
            <a:pPr marL="0" indent="0">
              <a:lnSpc>
                <a:spcPct val="100000"/>
              </a:lnSpc>
              <a:spcAft>
                <a:spcPts val="800"/>
              </a:spcAft>
              <a:buClr>
                <a:schemeClr val="accent1"/>
              </a:buClr>
              <a:buNone/>
            </a:pPr>
            <a:endParaRPr lang="en-US"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99114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lnSpc>
                <a:spcPct val="100000"/>
              </a:lnSpc>
              <a:spcBef>
                <a:spcPts val="0"/>
              </a:spcBef>
              <a:spcAft>
                <a:spcPts val="800"/>
              </a:spcAft>
              <a:buClr>
                <a:schemeClr val="accent1"/>
              </a:buClr>
              <a:buNone/>
            </a:pPr>
            <a:r>
              <a:rPr lang="en-US" dirty="0" smtClean="0">
                <a:solidFill>
                  <a:schemeClr val="tx1">
                    <a:lumMod val="75000"/>
                    <a:lumOff val="25000"/>
                  </a:schemeClr>
                </a:solidFill>
              </a:rPr>
              <a:t>After completing this lesson, you should be able to:</a:t>
            </a:r>
            <a:endParaRPr lang="en-US" sz="2400" dirty="0" smtClean="0">
              <a:solidFill>
                <a:schemeClr val="tx1">
                  <a:lumMod val="75000"/>
                  <a:lumOff val="25000"/>
                </a:schemeClr>
              </a:solidFill>
            </a:endParaRPr>
          </a:p>
          <a:p>
            <a:pPr>
              <a:lnSpc>
                <a:spcPct val="100000"/>
              </a:lnSpc>
              <a:spcBef>
                <a:spcPts val="0"/>
              </a:spcBef>
              <a:spcAft>
                <a:spcPts val="800"/>
              </a:spcAft>
              <a:buClr>
                <a:schemeClr val="accent1"/>
              </a:buClr>
            </a:pPr>
            <a:r>
              <a:rPr lang="en-US" sz="2400" dirty="0" smtClean="0">
                <a:solidFill>
                  <a:schemeClr val="tx1">
                    <a:lumMod val="75000"/>
                    <a:lumOff val="25000"/>
                  </a:schemeClr>
                </a:solidFill>
              </a:rPr>
              <a:t>Comply with basic cargo securement laws and requirements</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Safely distribute cargo weight during loading</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914634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sz="quarter" idx="11"/>
          </p:nvPr>
        </p:nvSpPr>
        <p:spPr/>
        <p:txBody>
          <a:bodyPr/>
          <a:lstStyle/>
          <a:p>
            <a:pPr marL="0" indent="0">
              <a:buNone/>
            </a:pPr>
            <a:r>
              <a:rPr lang="en-US" dirty="0" smtClean="0">
                <a:solidFill>
                  <a:schemeClr val="tx1">
                    <a:lumMod val="75000"/>
                    <a:lumOff val="25000"/>
                  </a:schemeClr>
                </a:solidFill>
                <a:latin typeface="Calibri Light" panose="020F0302020204030204" pitchFamily="34" charset="0"/>
              </a:rPr>
              <a:t>Lesson 9 Quiz</a:t>
            </a:r>
          </a:p>
          <a:p>
            <a:r>
              <a:rPr lang="en-US" dirty="0" smtClean="0">
                <a:solidFill>
                  <a:schemeClr val="tx1">
                    <a:lumMod val="75000"/>
                    <a:lumOff val="25000"/>
                  </a:schemeClr>
                </a:solidFill>
                <a:latin typeface="Calibri Light" panose="020F0302020204030204" pitchFamily="34" charset="0"/>
              </a:rPr>
              <a:t>Time: 30 minutes to complete</a:t>
            </a:r>
            <a:endParaRPr lang="en-US"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38361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A22C579-E136-8948-820B-70F9E3B6BE7B}"/>
              </a:ext>
            </a:extLst>
          </p:cNvPr>
          <p:cNvSpPr>
            <a:spLocks noGrp="1"/>
          </p:cNvSpPr>
          <p:nvPr>
            <p:ph type="title"/>
          </p:nvPr>
        </p:nvSpPr>
        <p:spPr/>
        <p:txBody>
          <a:bodyPr>
            <a:normAutofit/>
          </a:bodyPr>
          <a:lstStyle/>
          <a:p>
            <a:r>
              <a:rPr lang="en-US" dirty="0"/>
              <a:t>Practical </a:t>
            </a:r>
            <a:r>
              <a:rPr lang="en-US" dirty="0" smtClean="0"/>
              <a:t>In-Yard Training </a:t>
            </a:r>
            <a:endParaRPr lang="en-US" dirty="0"/>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Cargo Securement Procedures and Trip Checklist</a:t>
            </a:r>
            <a:endPar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buClr>
                <a:schemeClr val="accent1"/>
              </a:buClr>
              <a:tabLst>
                <a:tab pos="457200" algn="l"/>
              </a:tabLst>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Use the procedure in your exercise book as a reference for the securement of cargo and cargo pre-trip, en route and post-trip inspections</a:t>
            </a:r>
          </a:p>
          <a:p>
            <a:pPr>
              <a:lnSpc>
                <a:spcPct val="107000"/>
              </a:lnSpc>
              <a:spcAft>
                <a:spcPts val="800"/>
              </a:spcAft>
              <a:buClr>
                <a:schemeClr val="accent1"/>
              </a:buClr>
              <a:tabLst>
                <a:tab pos="457200" algn="l"/>
              </a:tabLs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30 minutes to observe</a:t>
            </a:r>
          </a:p>
        </p:txBody>
      </p:sp>
    </p:spTree>
    <p:custDataLst>
      <p:tags r:id="rId1"/>
    </p:custDataLst>
    <p:extLst>
      <p:ext uri="{BB962C8B-B14F-4D97-AF65-F5344CB8AC3E}">
        <p14:creationId xmlns:p14="http://schemas.microsoft.com/office/powerpoint/2010/main" val="1795960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A22C579-E136-8948-820B-70F9E3B6BE7B}"/>
              </a:ext>
            </a:extLst>
          </p:cNvPr>
          <p:cNvSpPr>
            <a:spLocks noGrp="1"/>
          </p:cNvSpPr>
          <p:nvPr>
            <p:ph type="title"/>
          </p:nvPr>
        </p:nvSpPr>
        <p:spPr/>
        <p:txBody>
          <a:bodyPr>
            <a:normAutofit/>
          </a:bodyPr>
          <a:lstStyle/>
          <a:p>
            <a:r>
              <a:rPr lang="en-US" dirty="0"/>
              <a:t>Practical </a:t>
            </a:r>
            <a:r>
              <a:rPr lang="en-US" dirty="0" smtClean="0"/>
              <a:t>In-Yard Assessment</a:t>
            </a:r>
            <a:endParaRPr lang="en-US" dirty="0"/>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Cargo Securement Procedures and Trip Checklist</a:t>
            </a:r>
            <a:endPar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buClr>
                <a:schemeClr val="accent1"/>
              </a:buClr>
              <a:tabLst>
                <a:tab pos="457200" algn="l"/>
              </a:tabLst>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Use the knowledge from the demonstration and your reference materials to perform cargo securement in-yard.</a:t>
            </a:r>
          </a:p>
          <a:p>
            <a:pPr>
              <a:lnSpc>
                <a:spcPct val="107000"/>
              </a:lnSpc>
              <a:spcAft>
                <a:spcPts val="800"/>
              </a:spcAft>
              <a:buClr>
                <a:schemeClr val="accent1"/>
              </a:buClr>
              <a:tabLst>
                <a:tab pos="457200" algn="l"/>
              </a:tabLst>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30 minutes to demonstrate</a:t>
            </a:r>
            <a:endPar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endParaRPr lang="en-CA"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251412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274319" y="1168026"/>
            <a:ext cx="8619893" cy="662641"/>
          </a:xfrm>
          <a:prstGeom prst="rect">
            <a:avLst/>
          </a:prstGeom>
        </p:spPr>
        <p:txBody>
          <a:bodyPr/>
          <a:lstStyle/>
          <a:p>
            <a:pPr marL="0" inden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Cargo Securement and Regulations</a:t>
            </a:r>
            <a:endParaRPr lang="en-CA" sz="2400" dirty="0">
              <a:solidFill>
                <a:schemeClr val="tx1">
                  <a:lumMod val="75000"/>
                  <a:lumOff val="25000"/>
                </a:schemeClr>
              </a:solidFill>
              <a:latin typeface="Calibri Light" panose="020F030202020403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893382EF-B063-644C-A557-466824D23461}"/>
              </a:ext>
            </a:extLst>
          </p:cNvPr>
          <p:cNvSpPr txBox="1">
            <a:spLocks/>
          </p:cNvSpPr>
          <p:nvPr/>
        </p:nvSpPr>
        <p:spPr>
          <a:xfrm>
            <a:off x="548638" y="1933716"/>
            <a:ext cx="8071253" cy="3150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BC0CA"/>
              </a:buClr>
              <a:buNone/>
            </a:pPr>
            <a:r>
              <a:rPr lang="en-US" dirty="0">
                <a:solidFill>
                  <a:schemeClr val="tx1">
                    <a:lumMod val="75000"/>
                    <a:lumOff val="25000"/>
                  </a:schemeClr>
                </a:solidFill>
                <a:latin typeface="Calibri Light" panose="020F0302020204030204" pitchFamily="34" charset="0"/>
              </a:rPr>
              <a:t>After completing this section, you should be able to:</a:t>
            </a:r>
            <a:endParaRPr lang="en-CA" dirty="0">
              <a:solidFill>
                <a:schemeClr val="tx1">
                  <a:lumMod val="75000"/>
                  <a:lumOff val="25000"/>
                </a:schemeClr>
              </a:solidFill>
              <a:latin typeface="Calibri Light" panose="020F0302020204030204" pitchFamily="34" charset="0"/>
            </a:endParaRPr>
          </a:p>
          <a:p>
            <a:pPr>
              <a:buClr>
                <a:srgbClr val="5BC0CA"/>
              </a:buClr>
            </a:pPr>
            <a:r>
              <a:rPr lang="en-CA" sz="2400" dirty="0" smtClean="0">
                <a:solidFill>
                  <a:schemeClr val="tx1">
                    <a:lumMod val="75000"/>
                    <a:lumOff val="25000"/>
                  </a:schemeClr>
                </a:solidFill>
                <a:latin typeface="Calibri Light" panose="020F0302020204030204" pitchFamily="34" charset="0"/>
                <a:cs typeface="Arial" panose="020B0604020202020204" pitchFamily="34" charset="0"/>
              </a:rPr>
              <a:t>Explain that every commercial vehicle transporting cargo must have the cargo secured according to the regulations</a:t>
            </a:r>
          </a:p>
          <a:p>
            <a:pPr>
              <a:buClr>
                <a:srgbClr val="5BC0CA"/>
              </a:buClr>
            </a:pPr>
            <a:r>
              <a:rPr lang="en-CA" sz="2400" dirty="0" smtClean="0">
                <a:solidFill>
                  <a:schemeClr val="tx1">
                    <a:lumMod val="75000"/>
                    <a:lumOff val="25000"/>
                  </a:schemeClr>
                </a:solidFill>
                <a:latin typeface="Calibri Light" panose="020F0302020204030204" pitchFamily="34" charset="0"/>
                <a:cs typeface="Arial" panose="020B0604020202020204" pitchFamily="34" charset="0"/>
              </a:rPr>
              <a:t>Explain that the requirement to secure cargo includes any material, equipment or other loose articles carried on the vehicle, including dunnage, blocking, tarps, tools, equipment, spare materials, etc.</a:t>
            </a:r>
          </a:p>
          <a:p>
            <a:pPr>
              <a:buClr>
                <a:srgbClr val="5BC0CA"/>
              </a:buClr>
            </a:pPr>
            <a:r>
              <a:rPr lang="en-CA" sz="2400" dirty="0" smtClean="0">
                <a:solidFill>
                  <a:schemeClr val="tx1">
                    <a:lumMod val="75000"/>
                    <a:lumOff val="25000"/>
                  </a:schemeClr>
                </a:solidFill>
                <a:latin typeface="Calibri Light" panose="020F0302020204030204" pitchFamily="34" charset="0"/>
                <a:cs typeface="Arial" panose="020B0604020202020204" pitchFamily="34" charset="0"/>
              </a:rPr>
              <a:t>Explain that all cargo must be secured so that it cannot fall off the vehicle, or in any way be lost</a:t>
            </a:r>
          </a:p>
        </p:txBody>
      </p:sp>
    </p:spTree>
    <p:custDataLst>
      <p:tags r:id="rId1"/>
    </p:custDataLst>
    <p:extLst>
      <p:ext uri="{BB962C8B-B14F-4D97-AF65-F5344CB8AC3E}">
        <p14:creationId xmlns:p14="http://schemas.microsoft.com/office/powerpoint/2010/main" val="636840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Cargo Securement</a:t>
            </a:r>
            <a:endParaRPr lang="en-CA" b="1" dirty="0"/>
          </a:p>
        </p:txBody>
      </p:sp>
      <p:sp>
        <p:nvSpPr>
          <p:cNvPr id="3" name="Content Placeholder 2"/>
          <p:cNvSpPr>
            <a:spLocks noGrp="1"/>
          </p:cNvSpPr>
          <p:nvPr>
            <p:ph sz="quarter" idx="11"/>
          </p:nvPr>
        </p:nvSpPr>
        <p:spPr>
          <a:xfrm>
            <a:off x="544671" y="934821"/>
            <a:ext cx="7886700" cy="5161179"/>
          </a:xfrm>
        </p:spPr>
        <p:txBody>
          <a:bodyPr/>
          <a:lstStyle/>
          <a:p>
            <a:pPr marL="0" indent="0">
              <a:lnSpc>
                <a:spcPct val="100000"/>
              </a:lnSpc>
              <a:spcBef>
                <a:spcPts val="0"/>
              </a:spcBef>
              <a:spcAft>
                <a:spcPts val="800"/>
              </a:spcAft>
              <a:buClr>
                <a:schemeClr val="accent1"/>
              </a:buClr>
              <a:buNone/>
            </a:pPr>
            <a:r>
              <a:rPr lang="en-CA" dirty="0">
                <a:solidFill>
                  <a:schemeClr val="tx1">
                    <a:lumMod val="75000"/>
                    <a:lumOff val="25000"/>
                  </a:schemeClr>
                </a:solidFill>
              </a:rPr>
              <a:t>Federal cargo securement standards </a:t>
            </a:r>
            <a:r>
              <a:rPr lang="en-CA" dirty="0" smtClean="0">
                <a:solidFill>
                  <a:schemeClr val="tx1">
                    <a:lumMod val="75000"/>
                    <a:lumOff val="25000"/>
                  </a:schemeClr>
                </a:solidFill>
              </a:rPr>
              <a:t>in the </a:t>
            </a:r>
            <a:r>
              <a:rPr lang="en-CA" b="1" dirty="0" smtClean="0">
                <a:solidFill>
                  <a:schemeClr val="tx1">
                    <a:lumMod val="75000"/>
                    <a:lumOff val="25000"/>
                  </a:schemeClr>
                </a:solidFill>
              </a:rPr>
              <a:t>National Safety Code for Motor Carriers Standard 10</a:t>
            </a:r>
            <a:r>
              <a:rPr lang="en-CA" dirty="0" smtClean="0">
                <a:solidFill>
                  <a:schemeClr val="tx1">
                    <a:lumMod val="75000"/>
                    <a:lumOff val="25000"/>
                  </a:schemeClr>
                </a:solidFill>
              </a:rPr>
              <a:t>, state that cargo or other objects must not</a:t>
            </a:r>
            <a:r>
              <a:rPr lang="en-US" dirty="0" smtClean="0">
                <a:solidFill>
                  <a:schemeClr val="tx1">
                    <a:lumMod val="75000"/>
                    <a:lumOff val="25000"/>
                  </a:schemeClr>
                </a:solidFill>
                <a:ea typeface="Calibri" panose="020F0502020204030204" pitchFamily="34" charset="0"/>
                <a:cs typeface="Times New Roman" panose="02020603050405020304" pitchFamily="18" charset="0"/>
              </a:rPr>
              <a:t>:</a:t>
            </a:r>
          </a:p>
          <a:p>
            <a:pPr marL="171450" lvl="0" indent="-171450">
              <a:buClr>
                <a:schemeClr val="accent1"/>
              </a:buClr>
            </a:pPr>
            <a:r>
              <a:rPr lang="en-CA" sz="2400" dirty="0">
                <a:solidFill>
                  <a:schemeClr val="tx1">
                    <a:lumMod val="75000"/>
                    <a:lumOff val="25000"/>
                  </a:schemeClr>
                </a:solidFill>
              </a:rPr>
              <a:t>Interfere with your ability to drive </a:t>
            </a:r>
            <a:r>
              <a:rPr lang="en-CA" sz="2400" dirty="0" smtClean="0">
                <a:solidFill>
                  <a:schemeClr val="tx1">
                    <a:lumMod val="75000"/>
                    <a:lumOff val="25000"/>
                  </a:schemeClr>
                </a:solidFill>
              </a:rPr>
              <a:t>safely</a:t>
            </a:r>
          </a:p>
          <a:p>
            <a:pPr marL="171450" lvl="0" indent="-171450">
              <a:buClr>
                <a:schemeClr val="accent1"/>
              </a:buClr>
            </a:pPr>
            <a:r>
              <a:rPr lang="en-CA" sz="2400" dirty="0" smtClean="0">
                <a:solidFill>
                  <a:schemeClr val="tx1">
                    <a:lumMod val="75000"/>
                    <a:lumOff val="25000"/>
                  </a:schemeClr>
                </a:solidFill>
              </a:rPr>
              <a:t>Obstruct </a:t>
            </a:r>
            <a:r>
              <a:rPr lang="en-CA" sz="2400" dirty="0">
                <a:solidFill>
                  <a:schemeClr val="tx1">
                    <a:lumMod val="75000"/>
                    <a:lumOff val="25000"/>
                  </a:schemeClr>
                </a:solidFill>
              </a:rPr>
              <a:t>your view to the front, right or left</a:t>
            </a:r>
          </a:p>
          <a:p>
            <a:pPr marL="171450" lvl="0" indent="-171450">
              <a:buClr>
                <a:schemeClr val="accent1"/>
              </a:buClr>
            </a:pPr>
            <a:r>
              <a:rPr lang="en-CA" sz="2400" dirty="0">
                <a:solidFill>
                  <a:schemeClr val="tx1">
                    <a:lumMod val="75000"/>
                    <a:lumOff val="25000"/>
                  </a:schemeClr>
                </a:solidFill>
              </a:rPr>
              <a:t>Prevent easy access to accessories required for emergencies </a:t>
            </a:r>
            <a:endParaRPr lang="en-CA" sz="2400" dirty="0" smtClean="0">
              <a:solidFill>
                <a:schemeClr val="tx1">
                  <a:lumMod val="75000"/>
                  <a:lumOff val="25000"/>
                </a:schemeClr>
              </a:solidFill>
            </a:endParaRPr>
          </a:p>
          <a:p>
            <a:pPr marL="171450" lvl="0" indent="-171450">
              <a:buClr>
                <a:schemeClr val="accent1"/>
              </a:buClr>
            </a:pPr>
            <a:endParaRPr lang="en-US" sz="2400" dirty="0">
              <a:solidFill>
                <a:schemeClr val="tx1">
                  <a:lumMod val="75000"/>
                  <a:lumOff val="25000"/>
                </a:schemeClr>
              </a:solidFill>
            </a:endParaRPr>
          </a:p>
          <a:p>
            <a:pPr marL="0" indent="0">
              <a:buNone/>
            </a:pPr>
            <a:r>
              <a:rPr lang="en-CA" dirty="0" smtClean="0">
                <a:solidFill>
                  <a:schemeClr val="tx1">
                    <a:lumMod val="75000"/>
                    <a:lumOff val="25000"/>
                  </a:schemeClr>
                </a:solidFill>
              </a:rPr>
              <a:t>Verify </a:t>
            </a:r>
            <a:r>
              <a:rPr lang="en-CA" dirty="0">
                <a:solidFill>
                  <a:schemeClr val="tx1">
                    <a:lumMod val="75000"/>
                    <a:lumOff val="25000"/>
                  </a:schemeClr>
                </a:solidFill>
              </a:rPr>
              <a:t>that your load is secure and doesn’t:</a:t>
            </a:r>
          </a:p>
          <a:p>
            <a:pPr>
              <a:buClr>
                <a:schemeClr val="accent1"/>
              </a:buClr>
            </a:pPr>
            <a:r>
              <a:rPr lang="en-CA" sz="2400" dirty="0">
                <a:solidFill>
                  <a:schemeClr val="tx1">
                    <a:lumMod val="75000"/>
                    <a:lumOff val="25000"/>
                  </a:schemeClr>
                </a:solidFill>
              </a:rPr>
              <a:t>Leak or spill</a:t>
            </a:r>
          </a:p>
          <a:p>
            <a:pPr>
              <a:buClr>
                <a:schemeClr val="accent1"/>
              </a:buClr>
            </a:pPr>
            <a:r>
              <a:rPr lang="en-CA" sz="2400" dirty="0">
                <a:solidFill>
                  <a:schemeClr val="tx1">
                    <a:lumMod val="75000"/>
                    <a:lumOff val="25000"/>
                  </a:schemeClr>
                </a:solidFill>
              </a:rPr>
              <a:t>Blow off, fall off, or fall through the vehicle</a:t>
            </a:r>
          </a:p>
          <a:p>
            <a:pPr>
              <a:buClr>
                <a:schemeClr val="accent1"/>
              </a:buClr>
            </a:pPr>
            <a:r>
              <a:rPr lang="en-CA" sz="2400" dirty="0">
                <a:solidFill>
                  <a:schemeClr val="tx1">
                    <a:lumMod val="75000"/>
                    <a:lumOff val="25000"/>
                  </a:schemeClr>
                </a:solidFill>
              </a:rPr>
              <a:t>Dislodge or shift in a way that destabilizes the vehicle</a:t>
            </a:r>
          </a:p>
          <a:p>
            <a:pPr marL="171450" lvl="0" indent="-171450">
              <a:buClr>
                <a:schemeClr val="accent1"/>
              </a:buClr>
            </a:pPr>
            <a:endParaRPr lang="en-CA"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319935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Cargo Securement</a:t>
            </a:r>
            <a:endParaRPr lang="en-CA" b="1" dirty="0"/>
          </a:p>
        </p:txBody>
      </p:sp>
      <p:sp>
        <p:nvSpPr>
          <p:cNvPr id="3" name="Content Placeholder 2"/>
          <p:cNvSpPr>
            <a:spLocks noGrp="1"/>
          </p:cNvSpPr>
          <p:nvPr>
            <p:ph sz="quarter" idx="11"/>
          </p:nvPr>
        </p:nvSpPr>
        <p:spPr>
          <a:xfrm>
            <a:off x="544671" y="934821"/>
            <a:ext cx="7886700" cy="5724771"/>
          </a:xfrm>
        </p:spPr>
        <p:txBody>
          <a:bodyPr/>
          <a:lstStyle/>
          <a:p>
            <a:pPr marL="0" indent="0">
              <a:lnSpc>
                <a:spcPct val="100000"/>
              </a:lnSpc>
              <a:spcBef>
                <a:spcPts val="0"/>
              </a:spcBef>
              <a:spcAft>
                <a:spcPts val="800"/>
              </a:spcAft>
              <a:buClr>
                <a:schemeClr val="accent1"/>
              </a:buClr>
              <a:buNone/>
            </a:pPr>
            <a:r>
              <a:rPr lang="en-US" dirty="0">
                <a:solidFill>
                  <a:schemeClr val="tx1">
                    <a:lumMod val="75000"/>
                    <a:lumOff val="25000"/>
                  </a:schemeClr>
                </a:solidFill>
                <a:ea typeface="Calibri" panose="020F0502020204030204" pitchFamily="34" charset="0"/>
                <a:cs typeface="Times New Roman" panose="02020603050405020304" pitchFamily="18" charset="0"/>
              </a:rPr>
              <a:t>Cargo must be checked:</a:t>
            </a:r>
          </a:p>
          <a:p>
            <a:pPr>
              <a:lnSpc>
                <a:spcPct val="100000"/>
              </a:lnSpc>
              <a:spcBef>
                <a:spcPts val="0"/>
              </a:spcBef>
              <a:spcAft>
                <a:spcPts val="800"/>
              </a:spcAft>
              <a:buClr>
                <a:schemeClr val="accent1"/>
              </a:buClr>
            </a:pPr>
            <a:r>
              <a:rPr lang="en-US" dirty="0">
                <a:solidFill>
                  <a:schemeClr val="tx1">
                    <a:lumMod val="75000"/>
                    <a:lumOff val="25000"/>
                  </a:schemeClr>
                </a:solidFill>
                <a:ea typeface="Calibri" panose="020F0502020204030204" pitchFamily="34" charset="0"/>
                <a:cs typeface="Times New Roman" panose="02020603050405020304" pitchFamily="18" charset="0"/>
              </a:rPr>
              <a:t>Within the first 80km from where it was loaded </a:t>
            </a:r>
          </a:p>
          <a:p>
            <a:pPr>
              <a:lnSpc>
                <a:spcPct val="100000"/>
              </a:lnSpc>
              <a:spcBef>
                <a:spcPts val="0"/>
              </a:spcBef>
              <a:spcAft>
                <a:spcPts val="800"/>
              </a:spcAft>
              <a:buClr>
                <a:schemeClr val="accent1"/>
              </a:buClr>
            </a:pPr>
            <a:r>
              <a:rPr lang="en-US" dirty="0">
                <a:solidFill>
                  <a:schemeClr val="tx1">
                    <a:lumMod val="75000"/>
                    <a:lumOff val="25000"/>
                  </a:schemeClr>
                </a:solidFill>
                <a:ea typeface="Calibri" panose="020F0502020204030204" pitchFamily="34" charset="0"/>
                <a:cs typeface="Times New Roman" panose="02020603050405020304" pitchFamily="18" charset="0"/>
              </a:rPr>
              <a:t>When there is a change in the driver’s duty status, vehicle status, </a:t>
            </a:r>
            <a:r>
              <a:rPr lang="en-US" b="1" dirty="0" smtClean="0">
                <a:solidFill>
                  <a:schemeClr val="tx1">
                    <a:lumMod val="75000"/>
                    <a:lumOff val="25000"/>
                  </a:schemeClr>
                </a:solidFill>
                <a:ea typeface="Calibri" panose="020F0502020204030204" pitchFamily="34" charset="0"/>
                <a:cs typeface="Times New Roman" panose="02020603050405020304" pitchFamily="18" charset="0"/>
              </a:rPr>
              <a:t>or</a:t>
            </a:r>
            <a:r>
              <a:rPr lang="en-US" dirty="0" smtClean="0">
                <a:solidFill>
                  <a:schemeClr val="tx1">
                    <a:lumMod val="75000"/>
                    <a:lumOff val="25000"/>
                  </a:schemeClr>
                </a:solidFill>
                <a:ea typeface="Calibri" panose="020F0502020204030204" pitchFamily="34" charset="0"/>
                <a:cs typeface="Times New Roman" panose="02020603050405020304" pitchFamily="18" charset="0"/>
              </a:rPr>
              <a:t>, </a:t>
            </a:r>
            <a:r>
              <a:rPr lang="en-US" dirty="0">
                <a:solidFill>
                  <a:schemeClr val="tx1">
                    <a:lumMod val="75000"/>
                    <a:lumOff val="25000"/>
                  </a:schemeClr>
                </a:solidFill>
                <a:ea typeface="Calibri" panose="020F0502020204030204" pitchFamily="34" charset="0"/>
                <a:cs typeface="Times New Roman" panose="02020603050405020304" pitchFamily="18" charset="0"/>
              </a:rPr>
              <a:t>3 hours, </a:t>
            </a:r>
            <a:r>
              <a:rPr lang="en-US" b="1" dirty="0" smtClean="0">
                <a:solidFill>
                  <a:schemeClr val="tx1">
                    <a:lumMod val="75000"/>
                    <a:lumOff val="25000"/>
                  </a:schemeClr>
                </a:solidFill>
                <a:ea typeface="Calibri" panose="020F0502020204030204" pitchFamily="34" charset="0"/>
                <a:cs typeface="Times New Roman" panose="02020603050405020304" pitchFamily="18" charset="0"/>
              </a:rPr>
              <a:t>or</a:t>
            </a:r>
            <a:r>
              <a:rPr lang="en-US" dirty="0" smtClean="0">
                <a:solidFill>
                  <a:schemeClr val="tx1">
                    <a:lumMod val="75000"/>
                    <a:lumOff val="25000"/>
                  </a:schemeClr>
                </a:solidFill>
                <a:ea typeface="Calibri" panose="020F0502020204030204" pitchFamily="34" charset="0"/>
                <a:cs typeface="Times New Roman" panose="02020603050405020304" pitchFamily="18" charset="0"/>
              </a:rPr>
              <a:t>, </a:t>
            </a:r>
            <a:r>
              <a:rPr lang="en-US" dirty="0">
                <a:solidFill>
                  <a:schemeClr val="tx1">
                    <a:lumMod val="75000"/>
                    <a:lumOff val="25000"/>
                  </a:schemeClr>
                </a:solidFill>
                <a:ea typeface="Calibri" panose="020F0502020204030204" pitchFamily="34" charset="0"/>
                <a:cs typeface="Times New Roman" panose="02020603050405020304" pitchFamily="18" charset="0"/>
              </a:rPr>
              <a:t>240km (which ever comes first)</a:t>
            </a:r>
          </a:p>
          <a:p>
            <a:pPr marL="0" indent="0">
              <a:lnSpc>
                <a:spcPct val="100000"/>
              </a:lnSpc>
              <a:spcBef>
                <a:spcPts val="0"/>
              </a:spcBef>
              <a:spcAft>
                <a:spcPts val="800"/>
              </a:spcAft>
              <a:buClr>
                <a:schemeClr val="accent1"/>
              </a:buClr>
              <a:buNone/>
            </a:pPr>
            <a:endParaRPr lang="en-US" dirty="0" smtClean="0">
              <a:solidFill>
                <a:schemeClr val="tx1">
                  <a:lumMod val="75000"/>
                  <a:lumOff val="25000"/>
                </a:schemeClr>
              </a:solidFill>
              <a:ea typeface="Calibri" panose="020F0502020204030204" pitchFamily="34" charset="0"/>
              <a:cs typeface="Times New Roman" panose="02020603050405020304" pitchFamily="18" charset="0"/>
            </a:endParaRPr>
          </a:p>
        </p:txBody>
      </p:sp>
      <p:grpSp>
        <p:nvGrpSpPr>
          <p:cNvPr id="5" name="Group 4"/>
          <p:cNvGrpSpPr/>
          <p:nvPr/>
        </p:nvGrpSpPr>
        <p:grpSpPr>
          <a:xfrm>
            <a:off x="1027750" y="3347049"/>
            <a:ext cx="6580748" cy="3804727"/>
            <a:chOff x="544671" y="3329796"/>
            <a:chExt cx="6580748" cy="3804727"/>
          </a:xfrm>
        </p:grpSpPr>
        <p:sp>
          <p:nvSpPr>
            <p:cNvPr id="6" name="Notched Right Arrow 5"/>
            <p:cNvSpPr/>
            <p:nvPr/>
          </p:nvSpPr>
          <p:spPr>
            <a:xfrm>
              <a:off x="544671" y="4471214"/>
              <a:ext cx="6580748" cy="1521891"/>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546655" y="3329796"/>
              <a:ext cx="2643850" cy="1521891"/>
            </a:xfrm>
            <a:custGeom>
              <a:avLst/>
              <a:gdLst>
                <a:gd name="connsiteX0" fmla="*/ 0 w 2643850"/>
                <a:gd name="connsiteY0" fmla="*/ 0 h 1521891"/>
                <a:gd name="connsiteX1" fmla="*/ 2643850 w 2643850"/>
                <a:gd name="connsiteY1" fmla="*/ 0 h 1521891"/>
                <a:gd name="connsiteX2" fmla="*/ 2643850 w 2643850"/>
                <a:gd name="connsiteY2" fmla="*/ 1521891 h 1521891"/>
                <a:gd name="connsiteX3" fmla="*/ 0 w 2643850"/>
                <a:gd name="connsiteY3" fmla="*/ 1521891 h 1521891"/>
                <a:gd name="connsiteX4" fmla="*/ 0 w 2643850"/>
                <a:gd name="connsiteY4" fmla="*/ 0 h 152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850" h="1521891">
                  <a:moveTo>
                    <a:pt x="0" y="0"/>
                  </a:moveTo>
                  <a:lnTo>
                    <a:pt x="2643850" y="0"/>
                  </a:lnTo>
                  <a:lnTo>
                    <a:pt x="2643850" y="1521891"/>
                  </a:lnTo>
                  <a:lnTo>
                    <a:pt x="0" y="15218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latin typeface="Calibri Light" panose="020F0302020204030204" pitchFamily="34" charset="0"/>
                </a:rPr>
                <a:t>&gt;= 80 km from where cargo was loaded</a:t>
              </a:r>
              <a:endParaRPr lang="en-US" sz="2000" kern="1200" dirty="0">
                <a:latin typeface="Calibri Light" panose="020F0302020204030204" pitchFamily="34" charset="0"/>
              </a:endParaRPr>
            </a:p>
          </p:txBody>
        </p:sp>
        <p:sp>
          <p:nvSpPr>
            <p:cNvPr id="8" name="Oval 7"/>
            <p:cNvSpPr/>
            <p:nvPr/>
          </p:nvSpPr>
          <p:spPr>
            <a:xfrm>
              <a:off x="1678343" y="5041923"/>
              <a:ext cx="380472" cy="38047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3264241" y="5612632"/>
              <a:ext cx="2471957" cy="1521891"/>
            </a:xfrm>
            <a:custGeom>
              <a:avLst/>
              <a:gdLst>
                <a:gd name="connsiteX0" fmla="*/ 0 w 2471957"/>
                <a:gd name="connsiteY0" fmla="*/ 0 h 1521891"/>
                <a:gd name="connsiteX1" fmla="*/ 2471957 w 2471957"/>
                <a:gd name="connsiteY1" fmla="*/ 0 h 1521891"/>
                <a:gd name="connsiteX2" fmla="*/ 2471957 w 2471957"/>
                <a:gd name="connsiteY2" fmla="*/ 1521891 h 1521891"/>
                <a:gd name="connsiteX3" fmla="*/ 0 w 2471957"/>
                <a:gd name="connsiteY3" fmla="*/ 1521891 h 1521891"/>
                <a:gd name="connsiteX4" fmla="*/ 0 w 2471957"/>
                <a:gd name="connsiteY4" fmla="*/ 0 h 152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957" h="1521891">
                  <a:moveTo>
                    <a:pt x="0" y="0"/>
                  </a:moveTo>
                  <a:lnTo>
                    <a:pt x="2471957" y="0"/>
                  </a:lnTo>
                  <a:lnTo>
                    <a:pt x="2471957" y="1521891"/>
                  </a:lnTo>
                  <a:lnTo>
                    <a:pt x="0" y="15218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latin typeface="Calibri Light" panose="020F0302020204030204" pitchFamily="34" charset="0"/>
                </a:rPr>
                <a:t>Driving for</a:t>
              </a:r>
              <a:br>
                <a:rPr lang="en-US" sz="2000" kern="1200" dirty="0" smtClean="0">
                  <a:latin typeface="Calibri Light" panose="020F0302020204030204" pitchFamily="34" charset="0"/>
                </a:rPr>
              </a:br>
              <a:r>
                <a:rPr lang="en-US" sz="2000" kern="1200" dirty="0" smtClean="0">
                  <a:latin typeface="Calibri Light" panose="020F0302020204030204" pitchFamily="34" charset="0"/>
                </a:rPr>
                <a:t>3 hrs or 240 km</a:t>
              </a:r>
              <a:endParaRPr lang="en-US" sz="2000" kern="1200" dirty="0">
                <a:latin typeface="Calibri Light" panose="020F0302020204030204" pitchFamily="34" charset="0"/>
              </a:endParaRPr>
            </a:p>
          </p:txBody>
        </p:sp>
        <p:sp>
          <p:nvSpPr>
            <p:cNvPr id="10" name="Oval 9"/>
            <p:cNvSpPr/>
            <p:nvPr/>
          </p:nvSpPr>
          <p:spPr>
            <a:xfrm>
              <a:off x="4309983" y="5041923"/>
              <a:ext cx="380472" cy="38047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3572633" y="3329796"/>
              <a:ext cx="1830782" cy="1521891"/>
            </a:xfrm>
            <a:custGeom>
              <a:avLst/>
              <a:gdLst>
                <a:gd name="connsiteX0" fmla="*/ 0 w 1830782"/>
                <a:gd name="connsiteY0" fmla="*/ 0 h 1521891"/>
                <a:gd name="connsiteX1" fmla="*/ 1830782 w 1830782"/>
                <a:gd name="connsiteY1" fmla="*/ 0 h 1521891"/>
                <a:gd name="connsiteX2" fmla="*/ 1830782 w 1830782"/>
                <a:gd name="connsiteY2" fmla="*/ 1521891 h 1521891"/>
                <a:gd name="connsiteX3" fmla="*/ 0 w 1830782"/>
                <a:gd name="connsiteY3" fmla="*/ 1521891 h 1521891"/>
                <a:gd name="connsiteX4" fmla="*/ 0 w 1830782"/>
                <a:gd name="connsiteY4" fmla="*/ 0 h 152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82" h="1521891">
                  <a:moveTo>
                    <a:pt x="0" y="0"/>
                  </a:moveTo>
                  <a:lnTo>
                    <a:pt x="1830782" y="0"/>
                  </a:lnTo>
                  <a:lnTo>
                    <a:pt x="1830782" y="1521891"/>
                  </a:lnTo>
                  <a:lnTo>
                    <a:pt x="0" y="15218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latin typeface="Calibri Light" panose="020F0302020204030204" pitchFamily="34" charset="0"/>
                </a:rPr>
                <a:t>Each change in duty status</a:t>
              </a:r>
              <a:endParaRPr lang="en-US" sz="2000" kern="1200" dirty="0">
                <a:latin typeface="Calibri Light" panose="020F0302020204030204" pitchFamily="34" charset="0"/>
              </a:endParaRPr>
            </a:p>
          </p:txBody>
        </p:sp>
      </p:grpSp>
    </p:spTree>
    <p:custDataLst>
      <p:tags r:id="rId1"/>
    </p:custDataLst>
    <p:extLst>
      <p:ext uri="{BB962C8B-B14F-4D97-AF65-F5344CB8AC3E}">
        <p14:creationId xmlns:p14="http://schemas.microsoft.com/office/powerpoint/2010/main" val="2617864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Securement System</a:t>
            </a:r>
            <a:endParaRPr lang="en-CA" b="1" dirty="0"/>
          </a:p>
        </p:txBody>
      </p:sp>
      <p:sp>
        <p:nvSpPr>
          <p:cNvPr id="3" name="Content Placeholder 2"/>
          <p:cNvSpPr>
            <a:spLocks noGrp="1"/>
          </p:cNvSpPr>
          <p:nvPr>
            <p:ph sz="quarter" idx="11"/>
          </p:nvPr>
        </p:nvSpPr>
        <p:spPr>
          <a:xfrm>
            <a:off x="544671" y="934821"/>
            <a:ext cx="7886700" cy="635187"/>
          </a:xfrm>
        </p:spPr>
        <p:txBody>
          <a:bodyPr/>
          <a:lstStyle/>
          <a:p>
            <a:pPr marL="0" indent="0">
              <a:lnSpc>
                <a:spcPct val="100000"/>
              </a:lnSpc>
              <a:spcAft>
                <a:spcPts val="800"/>
              </a:spcAft>
              <a:buClr>
                <a:schemeClr val="accent1"/>
              </a:buClr>
              <a:buNone/>
            </a:pPr>
            <a:r>
              <a:rPr lang="en-CA" dirty="0">
                <a:solidFill>
                  <a:schemeClr val="tx1">
                    <a:lumMod val="75000"/>
                    <a:lumOff val="25000"/>
                  </a:schemeClr>
                </a:solidFill>
              </a:rPr>
              <a:t>A truck’s securement system has three components:  </a:t>
            </a:r>
          </a:p>
          <a:p>
            <a:pPr marL="0" indent="0">
              <a:lnSpc>
                <a:spcPct val="100000"/>
              </a:lnSpc>
              <a:spcAft>
                <a:spcPts val="800"/>
              </a:spcAft>
              <a:buClr>
                <a:schemeClr val="accent1"/>
              </a:buClr>
              <a:buNone/>
            </a:pPr>
            <a:endParaRPr lang="en-US" dirty="0" smtClean="0">
              <a:solidFill>
                <a:schemeClr val="tx1">
                  <a:lumMod val="75000"/>
                  <a:lumOff val="25000"/>
                </a:schemeClr>
              </a:solidFill>
              <a:ea typeface="Calibri" panose="020F0502020204030204" pitchFamily="34" charset="0"/>
              <a:cs typeface="Times New Roman" panose="02020603050405020304" pitchFamily="18" charset="0"/>
            </a:endParaRPr>
          </a:p>
        </p:txBody>
      </p:sp>
      <p:grpSp>
        <p:nvGrpSpPr>
          <p:cNvPr id="6" name="Group 5"/>
          <p:cNvGrpSpPr/>
          <p:nvPr/>
        </p:nvGrpSpPr>
        <p:grpSpPr>
          <a:xfrm>
            <a:off x="544671" y="2094961"/>
            <a:ext cx="7886699" cy="3174012"/>
            <a:chOff x="544672" y="2854085"/>
            <a:chExt cx="7886699" cy="3174012"/>
          </a:xfrm>
        </p:grpSpPr>
        <p:sp>
          <p:nvSpPr>
            <p:cNvPr id="7" name="Freeform 6"/>
            <p:cNvSpPr/>
            <p:nvPr/>
          </p:nvSpPr>
          <p:spPr>
            <a:xfrm>
              <a:off x="2086293" y="2854085"/>
              <a:ext cx="6345078" cy="882403"/>
            </a:xfrm>
            <a:custGeom>
              <a:avLst/>
              <a:gdLst>
                <a:gd name="connsiteX0" fmla="*/ 0 w 5244655"/>
                <a:gd name="connsiteY0" fmla="*/ 0 h 882401"/>
                <a:gd name="connsiteX1" fmla="*/ 4803455 w 5244655"/>
                <a:gd name="connsiteY1" fmla="*/ 0 h 882401"/>
                <a:gd name="connsiteX2" fmla="*/ 5244655 w 5244655"/>
                <a:gd name="connsiteY2" fmla="*/ 441201 h 882401"/>
                <a:gd name="connsiteX3" fmla="*/ 4803455 w 5244655"/>
                <a:gd name="connsiteY3" fmla="*/ 882401 h 882401"/>
                <a:gd name="connsiteX4" fmla="*/ 0 w 5244655"/>
                <a:gd name="connsiteY4" fmla="*/ 882401 h 882401"/>
                <a:gd name="connsiteX5" fmla="*/ 0 w 5244655"/>
                <a:gd name="connsiteY5" fmla="*/ 0 h 88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882401">
                  <a:moveTo>
                    <a:pt x="5244655" y="882400"/>
                  </a:moveTo>
                  <a:lnTo>
                    <a:pt x="441200" y="882400"/>
                  </a:lnTo>
                  <a:lnTo>
                    <a:pt x="0" y="441200"/>
                  </a:lnTo>
                  <a:lnTo>
                    <a:pt x="441200" y="1"/>
                  </a:lnTo>
                  <a:lnTo>
                    <a:pt x="5244655" y="1"/>
                  </a:lnTo>
                  <a:lnTo>
                    <a:pt x="5244655" y="8824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715" tIns="91441" rIns="170688" bIns="91441"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Vehicle Structure</a:t>
              </a:r>
              <a:endParaRPr lang="en-US" sz="2400" kern="1200" dirty="0">
                <a:latin typeface="Calibri Light" panose="020F0302020204030204" pitchFamily="34" charset="0"/>
              </a:endParaRPr>
            </a:p>
          </p:txBody>
        </p:sp>
        <p:sp>
          <p:nvSpPr>
            <p:cNvPr id="8" name="Oval 7"/>
            <p:cNvSpPr/>
            <p:nvPr/>
          </p:nvSpPr>
          <p:spPr>
            <a:xfrm>
              <a:off x="544672" y="2854086"/>
              <a:ext cx="1982822" cy="882401"/>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2086293" y="3999890"/>
              <a:ext cx="6345078" cy="882403"/>
            </a:xfrm>
            <a:custGeom>
              <a:avLst/>
              <a:gdLst>
                <a:gd name="connsiteX0" fmla="*/ 0 w 5244655"/>
                <a:gd name="connsiteY0" fmla="*/ 0 h 882401"/>
                <a:gd name="connsiteX1" fmla="*/ 4803455 w 5244655"/>
                <a:gd name="connsiteY1" fmla="*/ 0 h 882401"/>
                <a:gd name="connsiteX2" fmla="*/ 5244655 w 5244655"/>
                <a:gd name="connsiteY2" fmla="*/ 441201 h 882401"/>
                <a:gd name="connsiteX3" fmla="*/ 4803455 w 5244655"/>
                <a:gd name="connsiteY3" fmla="*/ 882401 h 882401"/>
                <a:gd name="connsiteX4" fmla="*/ 0 w 5244655"/>
                <a:gd name="connsiteY4" fmla="*/ 882401 h 882401"/>
                <a:gd name="connsiteX5" fmla="*/ 0 w 5244655"/>
                <a:gd name="connsiteY5" fmla="*/ 0 h 88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882401">
                  <a:moveTo>
                    <a:pt x="5244655" y="882400"/>
                  </a:moveTo>
                  <a:lnTo>
                    <a:pt x="441200" y="882400"/>
                  </a:lnTo>
                  <a:lnTo>
                    <a:pt x="0" y="441200"/>
                  </a:lnTo>
                  <a:lnTo>
                    <a:pt x="441200" y="1"/>
                  </a:lnTo>
                  <a:lnTo>
                    <a:pt x="5244655" y="1"/>
                  </a:lnTo>
                  <a:lnTo>
                    <a:pt x="5244655" y="8824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715" tIns="91441" rIns="170688" bIns="91441"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Securing Devices</a:t>
              </a:r>
            </a:p>
          </p:txBody>
        </p:sp>
        <p:sp>
          <p:nvSpPr>
            <p:cNvPr id="10" name="Oval 9"/>
            <p:cNvSpPr/>
            <p:nvPr/>
          </p:nvSpPr>
          <p:spPr>
            <a:xfrm>
              <a:off x="544672" y="3999891"/>
              <a:ext cx="1982822" cy="88240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2086293" y="5145695"/>
              <a:ext cx="6345078" cy="882402"/>
            </a:xfrm>
            <a:custGeom>
              <a:avLst/>
              <a:gdLst>
                <a:gd name="connsiteX0" fmla="*/ 0 w 5244655"/>
                <a:gd name="connsiteY0" fmla="*/ 0 h 882401"/>
                <a:gd name="connsiteX1" fmla="*/ 4803455 w 5244655"/>
                <a:gd name="connsiteY1" fmla="*/ 0 h 882401"/>
                <a:gd name="connsiteX2" fmla="*/ 5244655 w 5244655"/>
                <a:gd name="connsiteY2" fmla="*/ 441201 h 882401"/>
                <a:gd name="connsiteX3" fmla="*/ 4803455 w 5244655"/>
                <a:gd name="connsiteY3" fmla="*/ 882401 h 882401"/>
                <a:gd name="connsiteX4" fmla="*/ 0 w 5244655"/>
                <a:gd name="connsiteY4" fmla="*/ 882401 h 882401"/>
                <a:gd name="connsiteX5" fmla="*/ 0 w 5244655"/>
                <a:gd name="connsiteY5" fmla="*/ 0 h 88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882401">
                  <a:moveTo>
                    <a:pt x="5244655" y="882400"/>
                  </a:moveTo>
                  <a:lnTo>
                    <a:pt x="441200" y="882400"/>
                  </a:lnTo>
                  <a:lnTo>
                    <a:pt x="0" y="441200"/>
                  </a:lnTo>
                  <a:lnTo>
                    <a:pt x="441200" y="1"/>
                  </a:lnTo>
                  <a:lnTo>
                    <a:pt x="5244655" y="1"/>
                  </a:lnTo>
                  <a:lnTo>
                    <a:pt x="5244655" y="8824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714" tIns="91441" rIns="170688"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Blocking and Bracing Equipment</a:t>
              </a:r>
            </a:p>
          </p:txBody>
        </p:sp>
        <p:sp>
          <p:nvSpPr>
            <p:cNvPr id="12" name="Oval 11"/>
            <p:cNvSpPr/>
            <p:nvPr/>
          </p:nvSpPr>
          <p:spPr>
            <a:xfrm>
              <a:off x="544672" y="5145696"/>
              <a:ext cx="1982822" cy="882401"/>
            </a:xfrm>
            <a:prstGeom prst="ellipse">
              <a:avLst/>
            </a:prstGeom>
            <a:blipFill dpi="0" rotWithShape="1">
              <a:blip r:embed="rId6" cstate="print">
                <a:grayscl/>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custDataLst>
      <p:tags r:id="rId1"/>
    </p:custDataLst>
    <p:extLst>
      <p:ext uri="{BB962C8B-B14F-4D97-AF65-F5344CB8AC3E}">
        <p14:creationId xmlns:p14="http://schemas.microsoft.com/office/powerpoint/2010/main" val="1041795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Securement System</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Clr>
                <a:schemeClr val="accent1"/>
              </a:buClr>
              <a:buNone/>
            </a:pPr>
            <a:r>
              <a:rPr lang="en-CA" dirty="0">
                <a:solidFill>
                  <a:schemeClr val="tx1">
                    <a:lumMod val="75000"/>
                    <a:lumOff val="25000"/>
                  </a:schemeClr>
                </a:solidFill>
              </a:rPr>
              <a:t>By regulation, all parts of the securement system must be: </a:t>
            </a:r>
          </a:p>
          <a:p>
            <a:pPr lvl="0">
              <a:buClr>
                <a:schemeClr val="accent1"/>
              </a:buClr>
            </a:pPr>
            <a:r>
              <a:rPr lang="en-CA" sz="2400" dirty="0">
                <a:solidFill>
                  <a:schemeClr val="tx1">
                    <a:lumMod val="75000"/>
                    <a:lumOff val="25000"/>
                  </a:schemeClr>
                </a:solidFill>
              </a:rPr>
              <a:t>In proper working order</a:t>
            </a:r>
          </a:p>
          <a:p>
            <a:pPr lvl="0">
              <a:buClr>
                <a:schemeClr val="accent1"/>
              </a:buClr>
            </a:pPr>
            <a:r>
              <a:rPr lang="en-CA" sz="2400" dirty="0">
                <a:solidFill>
                  <a:schemeClr val="tx1">
                    <a:lumMod val="75000"/>
                    <a:lumOff val="25000"/>
                  </a:schemeClr>
                </a:solidFill>
              </a:rPr>
              <a:t>Matched to the cargo type, size, shape, and </a:t>
            </a:r>
            <a:r>
              <a:rPr lang="en-CA" sz="2400" dirty="0" smtClean="0">
                <a:solidFill>
                  <a:schemeClr val="tx1">
                    <a:lumMod val="75000"/>
                    <a:lumOff val="25000"/>
                  </a:schemeClr>
                </a:solidFill>
              </a:rPr>
              <a:t>strength </a:t>
            </a:r>
            <a:endParaRPr lang="en-CA" sz="2400" dirty="0">
              <a:solidFill>
                <a:schemeClr val="tx1">
                  <a:lumMod val="75000"/>
                  <a:lumOff val="25000"/>
                </a:schemeClr>
              </a:solidFill>
            </a:endParaRPr>
          </a:p>
          <a:p>
            <a:pPr lvl="0">
              <a:buClr>
                <a:schemeClr val="accent1"/>
              </a:buClr>
            </a:pPr>
            <a:r>
              <a:rPr lang="en-CA" sz="2400" dirty="0">
                <a:solidFill>
                  <a:schemeClr val="tx1">
                    <a:lumMod val="75000"/>
                    <a:lumOff val="25000"/>
                  </a:schemeClr>
                </a:solidFill>
              </a:rPr>
              <a:t>Free of damaged, vulnerable, or weakened parts</a:t>
            </a:r>
          </a:p>
          <a:p>
            <a:pPr lvl="0">
              <a:buClr>
                <a:schemeClr val="accent1"/>
              </a:buClr>
            </a:pPr>
            <a:r>
              <a:rPr lang="en-CA" sz="2400" dirty="0">
                <a:solidFill>
                  <a:schemeClr val="tx1">
                    <a:lumMod val="75000"/>
                    <a:lumOff val="25000"/>
                  </a:schemeClr>
                </a:solidFill>
              </a:rPr>
              <a:t>Secured such that they will not unfasten while operating on a highway</a:t>
            </a:r>
          </a:p>
          <a:p>
            <a:pPr lvl="0">
              <a:buClr>
                <a:schemeClr val="accent1"/>
              </a:buClr>
            </a:pPr>
            <a:r>
              <a:rPr lang="en-CA" sz="2400" dirty="0">
                <a:solidFill>
                  <a:schemeClr val="tx1">
                    <a:lumMod val="75000"/>
                    <a:lumOff val="25000"/>
                  </a:schemeClr>
                </a:solidFill>
              </a:rPr>
              <a:t>Able to withstand specified force in forward, rearward, sideways, and downward directions</a:t>
            </a:r>
          </a:p>
          <a:p>
            <a:endParaRPr lang="en-CA" sz="2400" dirty="0"/>
          </a:p>
        </p:txBody>
      </p:sp>
    </p:spTree>
    <p:custDataLst>
      <p:tags r:id="rId1"/>
    </p:custDataLst>
    <p:extLst>
      <p:ext uri="{BB962C8B-B14F-4D97-AF65-F5344CB8AC3E}">
        <p14:creationId xmlns:p14="http://schemas.microsoft.com/office/powerpoint/2010/main" val="639616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09FD8-C918-E94A-9D94-37CB42D53DF6}"/>
              </a:ext>
            </a:extLst>
          </p:cNvPr>
          <p:cNvSpPr>
            <a:spLocks noGrp="1"/>
          </p:cNvSpPr>
          <p:nvPr>
            <p:ph type="title"/>
          </p:nvPr>
        </p:nvSpPr>
        <p:spPr/>
        <p:txBody>
          <a:bodyPr/>
          <a:lstStyle/>
          <a:p>
            <a:r>
              <a:rPr lang="en-US" dirty="0" smtClean="0">
                <a:latin typeface="Calibri Light" panose="020F0302020204030204" pitchFamily="34" charset="0"/>
              </a:rPr>
              <a:t>Review</a:t>
            </a:r>
            <a:endParaRPr lang="en-US" dirty="0">
              <a:latin typeface="Calibri Light" panose="020F0302020204030204" pitchFamily="34" charset="0"/>
            </a:endParaRPr>
          </a:p>
        </p:txBody>
      </p:sp>
      <p:sp>
        <p:nvSpPr>
          <p:cNvPr id="3" name="Content Placeholder 2">
            <a:extLst>
              <a:ext uri="{FF2B5EF4-FFF2-40B4-BE49-F238E27FC236}">
                <a16:creationId xmlns="" xmlns:a16="http://schemas.microsoft.com/office/drawing/2014/main" id="{66B7E3AE-308C-844F-ADB4-1192C08823D4}"/>
              </a:ext>
            </a:extLst>
          </p:cNvPr>
          <p:cNvSpPr>
            <a:spLocks noGrp="1"/>
          </p:cNvSpPr>
          <p:nvPr>
            <p:ph sz="quarter" idx="11"/>
          </p:nvPr>
        </p:nvSpPr>
        <p:spPr/>
        <p:txBody>
          <a:bodyPr/>
          <a:lstStyle/>
          <a:p>
            <a:pPr marL="0" indent="0" defTabSz="457200">
              <a:lnSpc>
                <a:spcPct val="100000"/>
              </a:lnSpc>
              <a:spcAft>
                <a:spcPts val="800"/>
              </a:spcAft>
              <a:buNone/>
            </a:pPr>
            <a:r>
              <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When must the cargo </a:t>
            </a:r>
            <a: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be</a:t>
            </a:r>
            <a:b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br>
            <a: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re-inspected</a:t>
            </a:r>
            <a:r>
              <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t>
            </a:r>
            <a:endParaRPr lang="en-US"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 xmlns:a16="http://schemas.microsoft.com/office/drawing/2014/main" id="{66B7E3AE-308C-844F-ADB4-1192C08823D4}"/>
              </a:ext>
            </a:extLst>
          </p:cNvPr>
          <p:cNvSpPr txBox="1">
            <a:spLocks/>
          </p:cNvSpPr>
          <p:nvPr/>
        </p:nvSpPr>
        <p:spPr>
          <a:xfrm>
            <a:off x="630936" y="2612218"/>
            <a:ext cx="5959645" cy="3302882"/>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en-US"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Answer: At all of these points:</a:t>
            </a:r>
          </a:p>
          <a:p>
            <a:pPr>
              <a:lnSpc>
                <a:spcPct val="107000"/>
              </a:lnSpc>
              <a:spcAft>
                <a:spcPts val="800"/>
              </a:spcAft>
            </a:pPr>
            <a:r>
              <a:rPr lang="en-US"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80 km from where it was loaded</a:t>
            </a:r>
          </a:p>
          <a:p>
            <a:pPr>
              <a:lnSpc>
                <a:spcPct val="107000"/>
              </a:lnSpc>
              <a:spcAft>
                <a:spcPts val="800"/>
              </a:spcAft>
            </a:pPr>
            <a:r>
              <a:rPr lang="en-US"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Change of duty </a:t>
            </a:r>
          </a:p>
          <a:p>
            <a:pPr>
              <a:lnSpc>
                <a:spcPct val="107000"/>
              </a:lnSpc>
              <a:spcAft>
                <a:spcPts val="800"/>
              </a:spcAft>
            </a:pPr>
            <a:r>
              <a:rPr lang="en-US"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Driven 3 hours</a:t>
            </a:r>
          </a:p>
          <a:p>
            <a:pPr>
              <a:lnSpc>
                <a:spcPct val="107000"/>
              </a:lnSpc>
              <a:spcAft>
                <a:spcPts val="800"/>
              </a:spcAft>
            </a:pPr>
            <a:r>
              <a:rPr lang="en-US"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Driven 240 km</a:t>
            </a:r>
          </a:p>
          <a:p>
            <a:endParaRPr lang="en-US" dirty="0">
              <a:latin typeface="Calibri Light" panose="020F0302020204030204" pitchFamily="34" charset="0"/>
            </a:endParaRPr>
          </a:p>
        </p:txBody>
      </p:sp>
    </p:spTree>
    <p:custDataLst>
      <p:tags r:id="rId1"/>
    </p:custDataLst>
    <p:extLst>
      <p:ext uri="{BB962C8B-B14F-4D97-AF65-F5344CB8AC3E}">
        <p14:creationId xmlns:p14="http://schemas.microsoft.com/office/powerpoint/2010/main" val="36114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2"/>
  <p:tag name="ARTICULATE_DESIGN_ID_4_OFFICE THEME" val="4DoMLPNQ"/>
  <p:tag name="ARTICULATE_DESIGN_ID_2_OFFICE THEME" val="pyoyDDAo"/>
  <p:tag name="ARTICULATE_DESIGN_ID_13_OFFICE THEME" val="zCW96hmK"/>
  <p:tag name="ARTICULATE_DESIGN_ID_12_OFFICE THEME" val="DJKnWuDK"/>
  <p:tag name="ARTICULATE_DESIGN_ID_11_OFFICE THEME" val="IXg7tERY"/>
  <p:tag name="ARTICULATE_DESIGN_ID_10_OFFICE THEME" val="lRhU3U2B"/>
  <p:tag name="ARTICULATE_DESIGN_ID_9_OFFICE THEME" val="ko9zYS6c"/>
  <p:tag name="ARTICULATE_DESIGN_ID_8_OFFICE THEME" val="r44ZCpcg"/>
  <p:tag name="ARTICULATE_DESIGN_ID_5_OFFICE THEME" val="GHgZG1Qa"/>
  <p:tag name="ARTICULATE_DESIGN_ID_3_OFFICE THEME" val="GqlO3OX3"/>
  <p:tag name="ARTICULATE_DESIGN_ID_7_OFFICE THEME" val="Q2bGt1hx"/>
  <p:tag name="ARTICULATE_DESIGN_ID_6_OFFICE THEME" val="s0CFuVC2"/>
  <p:tag name="ARTICULATE_DESIGN_ID_14_OFFICE THEME" val="Tvre9u2t"/>
  <p:tag name="ARTICULATE_DESIGN_ID_15_OFFICE THEME" val="LFgNy3KS"/>
  <p:tag name="ARTICULATE_DESIGN_ID_16_OFFICE THEME" val="w9KlESAI"/>
  <p:tag name="ARTICULATE_DESIGN_ID_17_OFFICE THEME" val="ca5i9p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4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5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6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7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E35B25FDADB64F85A912CCBA3D22FB" ma:contentTypeVersion="2" ma:contentTypeDescription="Create a new document." ma:contentTypeScope="" ma:versionID="563f83a67e71ccc8c3bd1327e249b833">
  <xsd:schema xmlns:xsd="http://www.w3.org/2001/XMLSchema" xmlns:xs="http://www.w3.org/2001/XMLSchema" xmlns:p="http://schemas.microsoft.com/office/2006/metadata/properties" xmlns:ns2="b57a0069-056d-4a03-aab5-52ae53322f83" targetNamespace="http://schemas.microsoft.com/office/2006/metadata/properties" ma:root="true" ma:fieldsID="dd0122f5b902e9a2092f5f937c219fff" ns2:_="">
    <xsd:import namespace="b57a0069-056d-4a03-aab5-52ae53322f83"/>
    <xsd:element name="properties">
      <xsd:complexType>
        <xsd:sequence>
          <xsd:element name="documentManagement">
            <xsd:complexType>
              <xsd:all>
                <xsd:element ref="ns2:Status" minOccurs="0"/>
                <xsd:element ref="ns2: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a0069-056d-4a03-aab5-52ae53322f83" elementFormDefault="qualified">
    <xsd:import namespace="http://schemas.microsoft.com/office/2006/documentManagement/types"/>
    <xsd:import namespace="http://schemas.microsoft.com/office/infopath/2007/PartnerControls"/>
    <xsd:element name="Status" ma:index="8" nillable="true" ma:displayName="Status" ma:default="Not Started" ma:format="Dropdown" ma:internalName="Status">
      <xsd:simpleType>
        <xsd:restriction base="dms:Choice">
          <xsd:enumeration value="Not Started"/>
          <xsd:enumeration value="In Progress"/>
          <xsd:enumeration value="Complete"/>
        </xsd:restriction>
      </xsd:simpleType>
    </xsd:element>
    <xsd:element name="Audience" ma:index="9" nillable="true" ma:displayName="Audience" ma:default="Public" ma:format="Dropdown" ma:internalName="Audience">
      <xsd:simpleType>
        <xsd:restriction base="dms:Choice">
          <xsd:enumeration value="Public"/>
          <xsd:enumeration value="In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udience xmlns="b57a0069-056d-4a03-aab5-52ae53322f83">Public</Audience>
    <Status xmlns="b57a0069-056d-4a03-aab5-52ae53322f83">Complete</Status>
  </documentManagement>
</p:properties>
</file>

<file path=customXml/itemProps1.xml><?xml version="1.0" encoding="utf-8"?>
<ds:datastoreItem xmlns:ds="http://schemas.openxmlformats.org/officeDocument/2006/customXml" ds:itemID="{0ABBD168-A192-4063-9EA9-8C9ACC4CA504}"/>
</file>

<file path=customXml/itemProps2.xml><?xml version="1.0" encoding="utf-8"?>
<ds:datastoreItem xmlns:ds="http://schemas.openxmlformats.org/officeDocument/2006/customXml" ds:itemID="{BC5CAD0C-F95A-4DA8-AED6-5D89933EB502}">
  <ds:schemaRefs>
    <ds:schemaRef ds:uri="http://schemas.microsoft.com/sharepoint/v3/contenttype/forms"/>
  </ds:schemaRefs>
</ds:datastoreItem>
</file>

<file path=customXml/itemProps3.xml><?xml version="1.0" encoding="utf-8"?>
<ds:datastoreItem xmlns:ds="http://schemas.openxmlformats.org/officeDocument/2006/customXml" ds:itemID="{04CEEABD-1B17-4BE2-8F91-76669075ED62}">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9416692e-dee5-4c2d-8a6a-155c1d899288"/>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4079</Words>
  <Application>Microsoft Office PowerPoint</Application>
  <PresentationFormat>On-screen Show (4:3)</PresentationFormat>
  <Paragraphs>438</Paragraphs>
  <Slides>32</Slides>
  <Notes>32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32</vt:i4>
      </vt:variant>
    </vt:vector>
  </HeadingPairs>
  <TitlesOfParts>
    <vt:vector size="47" baseType="lpstr">
      <vt:lpstr>Arial</vt:lpstr>
      <vt:lpstr>Calibri</vt:lpstr>
      <vt:lpstr>Calibri Light</vt:lpstr>
      <vt:lpstr>Franklin Gothic Book</vt:lpstr>
      <vt:lpstr>Lato</vt:lpstr>
      <vt:lpstr>Symbol</vt:lpstr>
      <vt:lpstr>Times New Roman</vt:lpstr>
      <vt:lpstr>2_Office Theme</vt:lpstr>
      <vt:lpstr>11_Office Theme</vt:lpstr>
      <vt:lpstr>6_Office Theme</vt:lpstr>
      <vt:lpstr>14_Office Theme</vt:lpstr>
      <vt:lpstr>15_Office Theme</vt:lpstr>
      <vt:lpstr>16_Office Theme</vt:lpstr>
      <vt:lpstr>17_Office Theme</vt:lpstr>
      <vt:lpstr>7_Office Theme</vt:lpstr>
      <vt:lpstr>Cargo Securement</vt:lpstr>
      <vt:lpstr>Pre-Class Assignment</vt:lpstr>
      <vt:lpstr>Learning Objectives</vt:lpstr>
      <vt:lpstr>PowerPoint Presentation</vt:lpstr>
      <vt:lpstr>Cargo Securement</vt:lpstr>
      <vt:lpstr>Cargo Securement</vt:lpstr>
      <vt:lpstr>Securement System</vt:lpstr>
      <vt:lpstr>Securement System</vt:lpstr>
      <vt:lpstr>Review</vt:lpstr>
      <vt:lpstr>PowerPoint Presentation</vt:lpstr>
      <vt:lpstr>Cargo Placement &amp; Restraint </vt:lpstr>
      <vt:lpstr>Weight Distribution </vt:lpstr>
      <vt:lpstr>Weight Distribution   </vt:lpstr>
      <vt:lpstr>Weight Distribution   </vt:lpstr>
      <vt:lpstr>PowerPoint Presentation</vt:lpstr>
      <vt:lpstr>Tie-downs</vt:lpstr>
      <vt:lpstr>Working Load Limits (WLL) </vt:lpstr>
      <vt:lpstr>Tie-downs Required</vt:lpstr>
      <vt:lpstr>Exercise: 1</vt:lpstr>
      <vt:lpstr>Review</vt:lpstr>
      <vt:lpstr>Front End Structure</vt:lpstr>
      <vt:lpstr>Front End Structure</vt:lpstr>
      <vt:lpstr>Specific Cargo Securement Requirements</vt:lpstr>
      <vt:lpstr>After-Class Assignment</vt:lpstr>
      <vt:lpstr>Review</vt:lpstr>
      <vt:lpstr>Review</vt:lpstr>
      <vt:lpstr>Review</vt:lpstr>
      <vt:lpstr>Review</vt:lpstr>
      <vt:lpstr>Summary</vt:lpstr>
      <vt:lpstr>Quiz</vt:lpstr>
      <vt:lpstr>Practical In-Yard Training </vt:lpstr>
      <vt:lpstr>Practical In-Yard Assessment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9 PowerPoint</dc:title>
  <dc:creator/>
  <cp:lastModifiedBy/>
  <cp:revision>1</cp:revision>
  <dcterms:created xsi:type="dcterms:W3CDTF">2018-09-12T19:59:45Z</dcterms:created>
  <dcterms:modified xsi:type="dcterms:W3CDTF">2021-12-08T16:47:28Z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0x01010097E35B25FDADB64F85A912CCBA3D22FB</vt:lpwstr>
  </property>
  <property fmtid="{D5CDD505-2E9C-101B-9397-08002B2CF9AE}" pid="3" name="ArticulateGUID">
    <vt:lpwstr>9E00B8DB-EF90-4BC8-A537-27AF67B2741B</vt:lpwstr>
  </property>
  <property fmtid="{D5CDD505-2E9C-101B-9397-08002B2CF9AE}" pid="4" name="ArticulatePath">
    <vt:lpwstr>MPI_MELT PPT Template</vt:lpwstr>
  </property>
  <property fmtid="{D5CDD505-2E9C-101B-9397-08002B2CF9AE}" pid="5" name="_MarkAsFinal">
    <vt:bool>true</vt:bool>
  </property>
</Properties>
</file>